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172"/>
  </p:notesMasterIdLst>
  <p:handoutMasterIdLst>
    <p:handoutMasterId r:id="rId173"/>
  </p:handoutMasterIdLst>
  <p:sldIdLst>
    <p:sldId id="256" r:id="rId4"/>
    <p:sldId id="257" r:id="rId5"/>
    <p:sldId id="292" r:id="rId6"/>
    <p:sldId id="293" r:id="rId7"/>
    <p:sldId id="381" r:id="rId8"/>
    <p:sldId id="294" r:id="rId9"/>
    <p:sldId id="295" r:id="rId10"/>
    <p:sldId id="372" r:id="rId11"/>
    <p:sldId id="296" r:id="rId12"/>
    <p:sldId id="297" r:id="rId13"/>
    <p:sldId id="298" r:id="rId14"/>
    <p:sldId id="299" r:id="rId15"/>
    <p:sldId id="300" r:id="rId16"/>
    <p:sldId id="301" r:id="rId17"/>
    <p:sldId id="302" r:id="rId18"/>
    <p:sldId id="382" r:id="rId19"/>
    <p:sldId id="383" r:id="rId20"/>
    <p:sldId id="384" r:id="rId21"/>
    <p:sldId id="385" r:id="rId22"/>
    <p:sldId id="386"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436" r:id="rId46"/>
    <p:sldId id="437" r:id="rId47"/>
    <p:sldId id="438"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366" r:id="rId90"/>
    <p:sldId id="367" r:id="rId91"/>
    <p:sldId id="368" r:id="rId92"/>
    <p:sldId id="369" r:id="rId93"/>
    <p:sldId id="370" r:id="rId94"/>
    <p:sldId id="371" r:id="rId95"/>
    <p:sldId id="439" r:id="rId96"/>
    <p:sldId id="387" r:id="rId97"/>
    <p:sldId id="388" r:id="rId98"/>
    <p:sldId id="389" r:id="rId99"/>
    <p:sldId id="390" r:id="rId100"/>
    <p:sldId id="391" r:id="rId101"/>
    <p:sldId id="392" r:id="rId102"/>
    <p:sldId id="393" r:id="rId103"/>
    <p:sldId id="424" r:id="rId104"/>
    <p:sldId id="423" r:id="rId105"/>
    <p:sldId id="428" r:id="rId106"/>
    <p:sldId id="394" r:id="rId107"/>
    <p:sldId id="395" r:id="rId108"/>
    <p:sldId id="396" r:id="rId109"/>
    <p:sldId id="397" r:id="rId110"/>
    <p:sldId id="398" r:id="rId111"/>
    <p:sldId id="399" r:id="rId112"/>
    <p:sldId id="415" r:id="rId113"/>
    <p:sldId id="400" r:id="rId114"/>
    <p:sldId id="401" r:id="rId115"/>
    <p:sldId id="402" r:id="rId116"/>
    <p:sldId id="416" r:id="rId117"/>
    <p:sldId id="403" r:id="rId118"/>
    <p:sldId id="404" r:id="rId119"/>
    <p:sldId id="405" r:id="rId120"/>
    <p:sldId id="406" r:id="rId121"/>
    <p:sldId id="426" r:id="rId122"/>
    <p:sldId id="407" r:id="rId123"/>
    <p:sldId id="427" r:id="rId124"/>
    <p:sldId id="425" r:id="rId125"/>
    <p:sldId id="408" r:id="rId126"/>
    <p:sldId id="409" r:id="rId127"/>
    <p:sldId id="440" r:id="rId128"/>
    <p:sldId id="411" r:id="rId129"/>
    <p:sldId id="412" r:id="rId130"/>
    <p:sldId id="421" r:id="rId131"/>
    <p:sldId id="422" r:id="rId132"/>
    <p:sldId id="435" r:id="rId133"/>
    <p:sldId id="443" r:id="rId134"/>
    <p:sldId id="444" r:id="rId135"/>
    <p:sldId id="445" r:id="rId136"/>
    <p:sldId id="446" r:id="rId137"/>
    <p:sldId id="447" r:id="rId138"/>
    <p:sldId id="448" r:id="rId139"/>
    <p:sldId id="449" r:id="rId140"/>
    <p:sldId id="450" r:id="rId141"/>
    <p:sldId id="451" r:id="rId142"/>
    <p:sldId id="284" r:id="rId143"/>
    <p:sldId id="286" r:id="rId144"/>
    <p:sldId id="442" r:id="rId145"/>
    <p:sldId id="287" r:id="rId146"/>
    <p:sldId id="288" r:id="rId147"/>
    <p:sldId id="289" r:id="rId148"/>
    <p:sldId id="290" r:id="rId149"/>
    <p:sldId id="452" r:id="rId150"/>
    <p:sldId id="453" r:id="rId151"/>
    <p:sldId id="291" r:id="rId152"/>
    <p:sldId id="430" r:id="rId153"/>
    <p:sldId id="431" r:id="rId154"/>
    <p:sldId id="432" r:id="rId155"/>
    <p:sldId id="433" r:id="rId156"/>
    <p:sldId id="441" r:id="rId157"/>
    <p:sldId id="434" r:id="rId158"/>
    <p:sldId id="373" r:id="rId159"/>
    <p:sldId id="374" r:id="rId160"/>
    <p:sldId id="375" r:id="rId161"/>
    <p:sldId id="376" r:id="rId162"/>
    <p:sldId id="377" r:id="rId163"/>
    <p:sldId id="378" r:id="rId164"/>
    <p:sldId id="455" r:id="rId165"/>
    <p:sldId id="457" r:id="rId166"/>
    <p:sldId id="456" r:id="rId167"/>
    <p:sldId id="458" r:id="rId168"/>
    <p:sldId id="459" r:id="rId169"/>
    <p:sldId id="454" r:id="rId170"/>
    <p:sldId id="460" r:id="rId17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979" autoAdjust="0"/>
  </p:normalViewPr>
  <p:slideViewPr>
    <p:cSldViewPr snapToGrid="0">
      <p:cViewPr>
        <p:scale>
          <a:sx n="80" d="100"/>
          <a:sy n="80" d="100"/>
        </p:scale>
        <p:origin x="710" y="62"/>
      </p:cViewPr>
      <p:guideLst/>
    </p:cSldViewPr>
  </p:slideViewPr>
  <p:notesTextViewPr>
    <p:cViewPr>
      <p:scale>
        <a:sx n="1" d="1"/>
        <a:sy n="1" d="1"/>
      </p:scale>
      <p:origin x="0" y="0"/>
    </p:cViewPr>
  </p:notesTextViewPr>
  <p:sorterViewPr>
    <p:cViewPr>
      <p:scale>
        <a:sx n="100" d="100"/>
        <a:sy n="100" d="100"/>
      </p:scale>
      <p:origin x="0" y="-43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viewProps" Target="viewProps.xml"/><Relationship Id="rId170" Type="http://schemas.openxmlformats.org/officeDocument/2006/relationships/slide" Target="slides/slide167.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164" Type="http://schemas.openxmlformats.org/officeDocument/2006/relationships/slide" Target="slides/slide161.xml"/><Relationship Id="rId169" Type="http://schemas.openxmlformats.org/officeDocument/2006/relationships/slide" Target="slides/slide166.xml"/><Relationship Id="rId177"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handoutMaster" Target="handoutMasters/handout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DA3C4-9A2C-4F31-AA94-1BDC10B20649}" type="doc">
      <dgm:prSet loTypeId="urn:microsoft.com/office/officeart/2005/8/layout/gear1" loCatId="relationship" qsTypeId="urn:microsoft.com/office/officeart/2005/8/quickstyle/simple1" qsCatId="simple" csTypeId="urn:microsoft.com/office/officeart/2005/8/colors/colorful2" csCatId="colorful" phldr="1"/>
      <dgm:spPr/>
    </dgm:pt>
    <dgm:pt modelId="{69A84892-F2C8-42FC-A09C-07690BE5C002}">
      <dgm:prSet phldrT="[Text]" custT="1"/>
      <dgm:spPr/>
      <dgm:t>
        <a:bodyPr/>
        <a:lstStyle/>
        <a:p>
          <a:r>
            <a:rPr lang="en-US" sz="2200" b="1" dirty="0" smtClean="0"/>
            <a:t>Identification of Metabolites</a:t>
          </a:r>
          <a:endParaRPr lang="en-US" sz="2200" b="1" dirty="0"/>
        </a:p>
      </dgm:t>
    </dgm:pt>
    <dgm:pt modelId="{380DBEB2-7153-4220-A95B-2CD26315325D}" type="parTrans" cxnId="{93A1AD89-8A85-4D20-A55E-8A202C82EE57}">
      <dgm:prSet/>
      <dgm:spPr/>
      <dgm:t>
        <a:bodyPr/>
        <a:lstStyle/>
        <a:p>
          <a:endParaRPr lang="en-US"/>
        </a:p>
      </dgm:t>
    </dgm:pt>
    <dgm:pt modelId="{A16C0981-2785-4196-9C06-FE8E835FE99B}" type="sibTrans" cxnId="{93A1AD89-8A85-4D20-A55E-8A202C82EE57}">
      <dgm:prSet/>
      <dgm:spPr/>
      <dgm:t>
        <a:bodyPr/>
        <a:lstStyle/>
        <a:p>
          <a:endParaRPr lang="en-US" dirty="0"/>
        </a:p>
      </dgm:t>
    </dgm:pt>
    <dgm:pt modelId="{8A2E5554-881A-4685-A7E2-490CAC5D7F4E}">
      <dgm:prSet phldrT="[Text]" custT="1"/>
      <dgm:spPr/>
      <dgm:t>
        <a:bodyPr/>
        <a:lstStyle/>
        <a:p>
          <a:r>
            <a:rPr lang="en-US" sz="2200" b="1" dirty="0" smtClean="0"/>
            <a:t>Enzyme Assays</a:t>
          </a:r>
          <a:endParaRPr lang="en-US" sz="2200" b="1" dirty="0"/>
        </a:p>
      </dgm:t>
    </dgm:pt>
    <dgm:pt modelId="{8239C664-19BA-4119-B411-A546387E3517}" type="parTrans" cxnId="{8DEA3A7E-225E-4632-981D-BAE44A3D03E4}">
      <dgm:prSet/>
      <dgm:spPr/>
      <dgm:t>
        <a:bodyPr/>
        <a:lstStyle/>
        <a:p>
          <a:endParaRPr lang="en-US"/>
        </a:p>
      </dgm:t>
    </dgm:pt>
    <dgm:pt modelId="{A25CF34E-DE31-42A0-AE49-B57822E27A77}" type="sibTrans" cxnId="{8DEA3A7E-225E-4632-981D-BAE44A3D03E4}">
      <dgm:prSet/>
      <dgm:spPr/>
      <dgm:t>
        <a:bodyPr/>
        <a:lstStyle/>
        <a:p>
          <a:endParaRPr lang="en-US" dirty="0"/>
        </a:p>
      </dgm:t>
    </dgm:pt>
    <dgm:pt modelId="{DC895AF4-28CE-4F37-813F-334F67323D25}">
      <dgm:prSet phldrT="[Text]" custT="1"/>
      <dgm:spPr>
        <a:solidFill>
          <a:schemeClr val="accent6">
            <a:lumMod val="40000"/>
            <a:lumOff val="60000"/>
          </a:schemeClr>
        </a:solidFill>
      </dgm:spPr>
      <dgm:t>
        <a:bodyPr/>
        <a:lstStyle/>
        <a:p>
          <a:r>
            <a:rPr lang="en-US" sz="2200" b="1" dirty="0" smtClean="0"/>
            <a:t>Knock-outs</a:t>
          </a:r>
          <a:endParaRPr lang="en-US" sz="2200" b="1" dirty="0"/>
        </a:p>
      </dgm:t>
    </dgm:pt>
    <dgm:pt modelId="{A09B3DE3-BADA-4589-9410-8F6609FC5392}" type="parTrans" cxnId="{82C8CF06-0590-42A6-B831-8FF6EB76F115}">
      <dgm:prSet/>
      <dgm:spPr/>
      <dgm:t>
        <a:bodyPr/>
        <a:lstStyle/>
        <a:p>
          <a:endParaRPr lang="en-US"/>
        </a:p>
      </dgm:t>
    </dgm:pt>
    <dgm:pt modelId="{35CB2DE8-2E70-41F9-A0FC-2DC49801BB85}" type="sibTrans" cxnId="{82C8CF06-0590-42A6-B831-8FF6EB76F115}">
      <dgm:prSet/>
      <dgm:spPr>
        <a:solidFill>
          <a:schemeClr val="accent6">
            <a:lumMod val="40000"/>
            <a:lumOff val="60000"/>
          </a:schemeClr>
        </a:solidFill>
      </dgm:spPr>
      <dgm:t>
        <a:bodyPr/>
        <a:lstStyle/>
        <a:p>
          <a:endParaRPr lang="en-US" dirty="0"/>
        </a:p>
      </dgm:t>
    </dgm:pt>
    <dgm:pt modelId="{6A48151A-4FF1-42BF-ADFE-363F131E9558}" type="pres">
      <dgm:prSet presAssocID="{409DA3C4-9A2C-4F31-AA94-1BDC10B20649}" presName="composite" presStyleCnt="0">
        <dgm:presLayoutVars>
          <dgm:chMax val="3"/>
          <dgm:animLvl val="lvl"/>
          <dgm:resizeHandles val="exact"/>
        </dgm:presLayoutVars>
      </dgm:prSet>
      <dgm:spPr/>
    </dgm:pt>
    <dgm:pt modelId="{9532681A-A9EB-4389-941A-5143A00B9411}" type="pres">
      <dgm:prSet presAssocID="{69A84892-F2C8-42FC-A09C-07690BE5C002}" presName="gear1" presStyleLbl="node1" presStyleIdx="0" presStyleCnt="3" custScaleX="102267">
        <dgm:presLayoutVars>
          <dgm:chMax val="1"/>
          <dgm:bulletEnabled val="1"/>
        </dgm:presLayoutVars>
      </dgm:prSet>
      <dgm:spPr/>
      <dgm:t>
        <a:bodyPr/>
        <a:lstStyle/>
        <a:p>
          <a:endParaRPr lang="en-US"/>
        </a:p>
      </dgm:t>
    </dgm:pt>
    <dgm:pt modelId="{80568E51-775A-49BE-BAF1-0D8862B7478E}" type="pres">
      <dgm:prSet presAssocID="{69A84892-F2C8-42FC-A09C-07690BE5C002}" presName="gear1srcNode" presStyleLbl="node1" presStyleIdx="0" presStyleCnt="3"/>
      <dgm:spPr/>
      <dgm:t>
        <a:bodyPr/>
        <a:lstStyle/>
        <a:p>
          <a:endParaRPr lang="en-US"/>
        </a:p>
      </dgm:t>
    </dgm:pt>
    <dgm:pt modelId="{B71DB957-09E9-4F9D-ABD1-1557F6D7DE46}" type="pres">
      <dgm:prSet presAssocID="{69A84892-F2C8-42FC-A09C-07690BE5C002}" presName="gear1dstNode" presStyleLbl="node1" presStyleIdx="0" presStyleCnt="3"/>
      <dgm:spPr/>
      <dgm:t>
        <a:bodyPr/>
        <a:lstStyle/>
        <a:p>
          <a:endParaRPr lang="en-US"/>
        </a:p>
      </dgm:t>
    </dgm:pt>
    <dgm:pt modelId="{4EF59B71-83AF-4EF1-85B0-2F762627CC7D}" type="pres">
      <dgm:prSet presAssocID="{8A2E5554-881A-4685-A7E2-490CAC5D7F4E}" presName="gear2" presStyleLbl="node1" presStyleIdx="1" presStyleCnt="3" custScaleX="105972">
        <dgm:presLayoutVars>
          <dgm:chMax val="1"/>
          <dgm:bulletEnabled val="1"/>
        </dgm:presLayoutVars>
      </dgm:prSet>
      <dgm:spPr/>
      <dgm:t>
        <a:bodyPr/>
        <a:lstStyle/>
        <a:p>
          <a:endParaRPr lang="en-US"/>
        </a:p>
      </dgm:t>
    </dgm:pt>
    <dgm:pt modelId="{CE952EB8-9095-49F9-9378-F214DD9711AD}" type="pres">
      <dgm:prSet presAssocID="{8A2E5554-881A-4685-A7E2-490CAC5D7F4E}" presName="gear2srcNode" presStyleLbl="node1" presStyleIdx="1" presStyleCnt="3"/>
      <dgm:spPr/>
      <dgm:t>
        <a:bodyPr/>
        <a:lstStyle/>
        <a:p>
          <a:endParaRPr lang="en-US"/>
        </a:p>
      </dgm:t>
    </dgm:pt>
    <dgm:pt modelId="{A8150004-FF31-4ECD-B97B-48BCA062FF69}" type="pres">
      <dgm:prSet presAssocID="{8A2E5554-881A-4685-A7E2-490CAC5D7F4E}" presName="gear2dstNode" presStyleLbl="node1" presStyleIdx="1" presStyleCnt="3"/>
      <dgm:spPr/>
      <dgm:t>
        <a:bodyPr/>
        <a:lstStyle/>
        <a:p>
          <a:endParaRPr lang="en-US"/>
        </a:p>
      </dgm:t>
    </dgm:pt>
    <dgm:pt modelId="{EEA8D1F7-7572-4778-9F43-51FA32CC3732}" type="pres">
      <dgm:prSet presAssocID="{DC895AF4-28CE-4F37-813F-334F67323D25}" presName="gear3" presStyleLbl="node1" presStyleIdx="2" presStyleCnt="3" custLinFactNeighborY="2187"/>
      <dgm:spPr/>
      <dgm:t>
        <a:bodyPr/>
        <a:lstStyle/>
        <a:p>
          <a:endParaRPr lang="en-US"/>
        </a:p>
      </dgm:t>
    </dgm:pt>
    <dgm:pt modelId="{FC714DDA-AB88-43D1-8602-27F2C050BFB3}" type="pres">
      <dgm:prSet presAssocID="{DC895AF4-28CE-4F37-813F-334F67323D25}" presName="gear3tx" presStyleLbl="node1" presStyleIdx="2" presStyleCnt="3">
        <dgm:presLayoutVars>
          <dgm:chMax val="1"/>
          <dgm:bulletEnabled val="1"/>
        </dgm:presLayoutVars>
      </dgm:prSet>
      <dgm:spPr/>
      <dgm:t>
        <a:bodyPr/>
        <a:lstStyle/>
        <a:p>
          <a:endParaRPr lang="en-US"/>
        </a:p>
      </dgm:t>
    </dgm:pt>
    <dgm:pt modelId="{4DAE780B-C2AE-40CE-BA80-72A2DC0785B5}" type="pres">
      <dgm:prSet presAssocID="{DC895AF4-28CE-4F37-813F-334F67323D25}" presName="gear3srcNode" presStyleLbl="node1" presStyleIdx="2" presStyleCnt="3"/>
      <dgm:spPr/>
      <dgm:t>
        <a:bodyPr/>
        <a:lstStyle/>
        <a:p>
          <a:endParaRPr lang="en-US"/>
        </a:p>
      </dgm:t>
    </dgm:pt>
    <dgm:pt modelId="{0A162278-2B38-422B-92D9-283ACDB737C0}" type="pres">
      <dgm:prSet presAssocID="{DC895AF4-28CE-4F37-813F-334F67323D25}" presName="gear3dstNode" presStyleLbl="node1" presStyleIdx="2" presStyleCnt="3"/>
      <dgm:spPr/>
      <dgm:t>
        <a:bodyPr/>
        <a:lstStyle/>
        <a:p>
          <a:endParaRPr lang="en-US"/>
        </a:p>
      </dgm:t>
    </dgm:pt>
    <dgm:pt modelId="{4E768414-65A8-46DC-86A3-AE09D9782F33}" type="pres">
      <dgm:prSet presAssocID="{A16C0981-2785-4196-9C06-FE8E835FE99B}" presName="connector1" presStyleLbl="sibTrans2D1" presStyleIdx="0" presStyleCnt="3"/>
      <dgm:spPr/>
      <dgm:t>
        <a:bodyPr/>
        <a:lstStyle/>
        <a:p>
          <a:endParaRPr lang="en-US"/>
        </a:p>
      </dgm:t>
    </dgm:pt>
    <dgm:pt modelId="{1297342E-9C01-4ABB-96F2-A9B512384FA9}" type="pres">
      <dgm:prSet presAssocID="{A25CF34E-DE31-42A0-AE49-B57822E27A77}" presName="connector2" presStyleLbl="sibTrans2D1" presStyleIdx="1" presStyleCnt="3"/>
      <dgm:spPr/>
      <dgm:t>
        <a:bodyPr/>
        <a:lstStyle/>
        <a:p>
          <a:endParaRPr lang="en-US"/>
        </a:p>
      </dgm:t>
    </dgm:pt>
    <dgm:pt modelId="{D7BEE7E0-C6CD-450C-A820-0C8D3EBE3A19}" type="pres">
      <dgm:prSet presAssocID="{35CB2DE8-2E70-41F9-A0FC-2DC49801BB85}" presName="connector3" presStyleLbl="sibTrans2D1" presStyleIdx="2" presStyleCnt="3"/>
      <dgm:spPr/>
      <dgm:t>
        <a:bodyPr/>
        <a:lstStyle/>
        <a:p>
          <a:endParaRPr lang="en-US"/>
        </a:p>
      </dgm:t>
    </dgm:pt>
  </dgm:ptLst>
  <dgm:cxnLst>
    <dgm:cxn modelId="{5F2046B1-FA1F-45C6-A72C-3C51F1A509CA}" type="presOf" srcId="{8A2E5554-881A-4685-A7E2-490CAC5D7F4E}" destId="{A8150004-FF31-4ECD-B97B-48BCA062FF69}" srcOrd="2" destOrd="0" presId="urn:microsoft.com/office/officeart/2005/8/layout/gear1"/>
    <dgm:cxn modelId="{9B56A7F9-4E8B-42F0-AD51-12AA4497A52B}" type="presOf" srcId="{DC895AF4-28CE-4F37-813F-334F67323D25}" destId="{EEA8D1F7-7572-4778-9F43-51FA32CC3732}" srcOrd="0" destOrd="0" presId="urn:microsoft.com/office/officeart/2005/8/layout/gear1"/>
    <dgm:cxn modelId="{3DDFE23C-A9FB-4A69-AAAF-6576EFE51D44}" type="presOf" srcId="{A16C0981-2785-4196-9C06-FE8E835FE99B}" destId="{4E768414-65A8-46DC-86A3-AE09D9782F33}" srcOrd="0" destOrd="0" presId="urn:microsoft.com/office/officeart/2005/8/layout/gear1"/>
    <dgm:cxn modelId="{2090F38C-94E4-4EE6-A2F4-154DE2A770CC}" type="presOf" srcId="{35CB2DE8-2E70-41F9-A0FC-2DC49801BB85}" destId="{D7BEE7E0-C6CD-450C-A820-0C8D3EBE3A19}" srcOrd="0" destOrd="0" presId="urn:microsoft.com/office/officeart/2005/8/layout/gear1"/>
    <dgm:cxn modelId="{DBF40DDB-740E-433F-B882-514D4E394ECD}" type="presOf" srcId="{8A2E5554-881A-4685-A7E2-490CAC5D7F4E}" destId="{4EF59B71-83AF-4EF1-85B0-2F762627CC7D}" srcOrd="0" destOrd="0" presId="urn:microsoft.com/office/officeart/2005/8/layout/gear1"/>
    <dgm:cxn modelId="{1629495C-3E00-4491-90FD-E12C2D59CDEB}" type="presOf" srcId="{409DA3C4-9A2C-4F31-AA94-1BDC10B20649}" destId="{6A48151A-4FF1-42BF-ADFE-363F131E9558}" srcOrd="0" destOrd="0" presId="urn:microsoft.com/office/officeart/2005/8/layout/gear1"/>
    <dgm:cxn modelId="{9C5E383C-3F63-412A-8F2B-A1CF8AA426E2}" type="presOf" srcId="{69A84892-F2C8-42FC-A09C-07690BE5C002}" destId="{B71DB957-09E9-4F9D-ABD1-1557F6D7DE46}" srcOrd="2" destOrd="0" presId="urn:microsoft.com/office/officeart/2005/8/layout/gear1"/>
    <dgm:cxn modelId="{CBCF83B1-4781-461D-9263-8EF7A52E1A1B}" type="presOf" srcId="{DC895AF4-28CE-4F37-813F-334F67323D25}" destId="{0A162278-2B38-422B-92D9-283ACDB737C0}" srcOrd="3" destOrd="0" presId="urn:microsoft.com/office/officeart/2005/8/layout/gear1"/>
    <dgm:cxn modelId="{FB1AC581-FB84-440B-8B07-843CC5F3B1E7}" type="presOf" srcId="{69A84892-F2C8-42FC-A09C-07690BE5C002}" destId="{9532681A-A9EB-4389-941A-5143A00B9411}" srcOrd="0" destOrd="0" presId="urn:microsoft.com/office/officeart/2005/8/layout/gear1"/>
    <dgm:cxn modelId="{5858A18F-1897-4051-9DAA-E362003083F6}" type="presOf" srcId="{8A2E5554-881A-4685-A7E2-490CAC5D7F4E}" destId="{CE952EB8-9095-49F9-9378-F214DD9711AD}" srcOrd="1" destOrd="0" presId="urn:microsoft.com/office/officeart/2005/8/layout/gear1"/>
    <dgm:cxn modelId="{85341A4F-D51C-4416-9EFC-8F10E2BA73EA}" type="presOf" srcId="{A25CF34E-DE31-42A0-AE49-B57822E27A77}" destId="{1297342E-9C01-4ABB-96F2-A9B512384FA9}" srcOrd="0" destOrd="0" presId="urn:microsoft.com/office/officeart/2005/8/layout/gear1"/>
    <dgm:cxn modelId="{93A1AD89-8A85-4D20-A55E-8A202C82EE57}" srcId="{409DA3C4-9A2C-4F31-AA94-1BDC10B20649}" destId="{69A84892-F2C8-42FC-A09C-07690BE5C002}" srcOrd="0" destOrd="0" parTransId="{380DBEB2-7153-4220-A95B-2CD26315325D}" sibTransId="{A16C0981-2785-4196-9C06-FE8E835FE99B}"/>
    <dgm:cxn modelId="{16BC3D34-DEEC-4DFD-AE97-6134E5728EEC}" type="presOf" srcId="{DC895AF4-28CE-4F37-813F-334F67323D25}" destId="{4DAE780B-C2AE-40CE-BA80-72A2DC0785B5}" srcOrd="2" destOrd="0" presId="urn:microsoft.com/office/officeart/2005/8/layout/gear1"/>
    <dgm:cxn modelId="{8DEA3A7E-225E-4632-981D-BAE44A3D03E4}" srcId="{409DA3C4-9A2C-4F31-AA94-1BDC10B20649}" destId="{8A2E5554-881A-4685-A7E2-490CAC5D7F4E}" srcOrd="1" destOrd="0" parTransId="{8239C664-19BA-4119-B411-A546387E3517}" sibTransId="{A25CF34E-DE31-42A0-AE49-B57822E27A77}"/>
    <dgm:cxn modelId="{909A17E9-5D96-4D52-A577-99B57486A555}" type="presOf" srcId="{DC895AF4-28CE-4F37-813F-334F67323D25}" destId="{FC714DDA-AB88-43D1-8602-27F2C050BFB3}" srcOrd="1" destOrd="0" presId="urn:microsoft.com/office/officeart/2005/8/layout/gear1"/>
    <dgm:cxn modelId="{82C8CF06-0590-42A6-B831-8FF6EB76F115}" srcId="{409DA3C4-9A2C-4F31-AA94-1BDC10B20649}" destId="{DC895AF4-28CE-4F37-813F-334F67323D25}" srcOrd="2" destOrd="0" parTransId="{A09B3DE3-BADA-4589-9410-8F6609FC5392}" sibTransId="{35CB2DE8-2E70-41F9-A0FC-2DC49801BB85}"/>
    <dgm:cxn modelId="{6642926F-1859-41AA-8B59-FB45A0866CE3}" type="presOf" srcId="{69A84892-F2C8-42FC-A09C-07690BE5C002}" destId="{80568E51-775A-49BE-BAF1-0D8862B7478E}" srcOrd="1" destOrd="0" presId="urn:microsoft.com/office/officeart/2005/8/layout/gear1"/>
    <dgm:cxn modelId="{6166B456-1F10-4C0C-B9F7-4548559D6237}" type="presParOf" srcId="{6A48151A-4FF1-42BF-ADFE-363F131E9558}" destId="{9532681A-A9EB-4389-941A-5143A00B9411}" srcOrd="0" destOrd="0" presId="urn:microsoft.com/office/officeart/2005/8/layout/gear1"/>
    <dgm:cxn modelId="{48CFF7A1-8E92-4E19-A2E4-E9A7A5F23F28}" type="presParOf" srcId="{6A48151A-4FF1-42BF-ADFE-363F131E9558}" destId="{80568E51-775A-49BE-BAF1-0D8862B7478E}" srcOrd="1" destOrd="0" presId="urn:microsoft.com/office/officeart/2005/8/layout/gear1"/>
    <dgm:cxn modelId="{5280ACF4-8AAB-4EE7-A04F-97153D9332FB}" type="presParOf" srcId="{6A48151A-4FF1-42BF-ADFE-363F131E9558}" destId="{B71DB957-09E9-4F9D-ABD1-1557F6D7DE46}" srcOrd="2" destOrd="0" presId="urn:microsoft.com/office/officeart/2005/8/layout/gear1"/>
    <dgm:cxn modelId="{AC56EB37-2445-49BD-BE34-59428795DBEC}" type="presParOf" srcId="{6A48151A-4FF1-42BF-ADFE-363F131E9558}" destId="{4EF59B71-83AF-4EF1-85B0-2F762627CC7D}" srcOrd="3" destOrd="0" presId="urn:microsoft.com/office/officeart/2005/8/layout/gear1"/>
    <dgm:cxn modelId="{7712144A-27DE-46D7-AA40-436EC3A6580A}" type="presParOf" srcId="{6A48151A-4FF1-42BF-ADFE-363F131E9558}" destId="{CE952EB8-9095-49F9-9378-F214DD9711AD}" srcOrd="4" destOrd="0" presId="urn:microsoft.com/office/officeart/2005/8/layout/gear1"/>
    <dgm:cxn modelId="{AB588E11-F43E-44F2-B1A2-7BBAAAD8C09A}" type="presParOf" srcId="{6A48151A-4FF1-42BF-ADFE-363F131E9558}" destId="{A8150004-FF31-4ECD-B97B-48BCA062FF69}" srcOrd="5" destOrd="0" presId="urn:microsoft.com/office/officeart/2005/8/layout/gear1"/>
    <dgm:cxn modelId="{B3150C37-2DDF-428F-9F5C-FAC518CF9EF1}" type="presParOf" srcId="{6A48151A-4FF1-42BF-ADFE-363F131E9558}" destId="{EEA8D1F7-7572-4778-9F43-51FA32CC3732}" srcOrd="6" destOrd="0" presId="urn:microsoft.com/office/officeart/2005/8/layout/gear1"/>
    <dgm:cxn modelId="{E3DEF464-4736-4458-9AFF-99A2E2470B8B}" type="presParOf" srcId="{6A48151A-4FF1-42BF-ADFE-363F131E9558}" destId="{FC714DDA-AB88-43D1-8602-27F2C050BFB3}" srcOrd="7" destOrd="0" presId="urn:microsoft.com/office/officeart/2005/8/layout/gear1"/>
    <dgm:cxn modelId="{B7E75F47-4237-444F-B988-6B7F0D94D3BF}" type="presParOf" srcId="{6A48151A-4FF1-42BF-ADFE-363F131E9558}" destId="{4DAE780B-C2AE-40CE-BA80-72A2DC0785B5}" srcOrd="8" destOrd="0" presId="urn:microsoft.com/office/officeart/2005/8/layout/gear1"/>
    <dgm:cxn modelId="{50246818-82F7-4AC4-8399-67C553289FB9}" type="presParOf" srcId="{6A48151A-4FF1-42BF-ADFE-363F131E9558}" destId="{0A162278-2B38-422B-92D9-283ACDB737C0}" srcOrd="9" destOrd="0" presId="urn:microsoft.com/office/officeart/2005/8/layout/gear1"/>
    <dgm:cxn modelId="{F8FB11C8-D0A8-4620-BBB2-A6318042DDA4}" type="presParOf" srcId="{6A48151A-4FF1-42BF-ADFE-363F131E9558}" destId="{4E768414-65A8-46DC-86A3-AE09D9782F33}" srcOrd="10" destOrd="0" presId="urn:microsoft.com/office/officeart/2005/8/layout/gear1"/>
    <dgm:cxn modelId="{B29EE6AA-E330-4091-8D70-F73C3029D2E8}" type="presParOf" srcId="{6A48151A-4FF1-42BF-ADFE-363F131E9558}" destId="{1297342E-9C01-4ABB-96F2-A9B512384FA9}" srcOrd="11" destOrd="0" presId="urn:microsoft.com/office/officeart/2005/8/layout/gear1"/>
    <dgm:cxn modelId="{91B39798-AFA0-46F5-9621-0271B113D80C}" type="presParOf" srcId="{6A48151A-4FF1-42BF-ADFE-363F131E9558}" destId="{D7BEE7E0-C6CD-450C-A820-0C8D3EBE3A1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7C846B22-D465-42C0-B009-2E6FFE213E98}" type="datetimeFigureOut">
              <a:rPr lang="en-US" smtClean="0"/>
              <a:t>5/3/2018</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F2188880-4387-45BD-889F-4D7E8AF74E3B}" type="slidenum">
              <a:rPr lang="en-US" smtClean="0"/>
              <a:t>‹#›</a:t>
            </a:fld>
            <a:endParaRPr lang="en-US"/>
          </a:p>
        </p:txBody>
      </p:sp>
    </p:spTree>
    <p:extLst>
      <p:ext uri="{BB962C8B-B14F-4D97-AF65-F5344CB8AC3E}">
        <p14:creationId xmlns:p14="http://schemas.microsoft.com/office/powerpoint/2010/main" val="1024230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B74FE3CA-4445-4E12-9B7F-0865C3201EB0}" type="datetimeFigureOut">
              <a:rPr lang="en-US" smtClean="0"/>
              <a:t>5/3/2018</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6CACEA4E-FFE3-4775-BFA3-9D54E2759440}" type="slidenum">
              <a:rPr lang="en-US" smtClean="0"/>
              <a:t>‹#›</a:t>
            </a:fld>
            <a:endParaRPr lang="en-US"/>
          </a:p>
        </p:txBody>
      </p:sp>
    </p:spTree>
    <p:extLst>
      <p:ext uri="{BB962C8B-B14F-4D97-AF65-F5344CB8AC3E}">
        <p14:creationId xmlns:p14="http://schemas.microsoft.com/office/powerpoint/2010/main" val="123649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en.wikipedia.org/wiki/Anaerobic_oxidation_of_methane" TargetMode="External"/><Relationship Id="rId2" Type="http://schemas.openxmlformats.org/officeDocument/2006/relationships/slide" Target="../slides/slide134.xml"/><Relationship Id="rId1" Type="http://schemas.openxmlformats.org/officeDocument/2006/relationships/notesMaster" Target="../notesMasters/notesMaster1.xml"/><Relationship Id="rId5" Type="http://schemas.openxmlformats.org/officeDocument/2006/relationships/hyperlink" Target="https://en.wikipedia.org/wiki/Coenzyme-B_sulfoethylthiotransferase" TargetMode="External"/><Relationship Id="rId4" Type="http://schemas.openxmlformats.org/officeDocument/2006/relationships/hyperlink" Target="https://en.wikipedia.org/wiki/Methanogenesis"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4B20F6-3D19-4588-85AA-ED3EAEED48FA}" type="slidenum">
              <a:rPr lang="en-US" altLang="en-US">
                <a:solidFill>
                  <a:srgbClr val="000000"/>
                </a:solidFill>
              </a:rPr>
              <a:pPr eaLnBrk="1" hangingPunct="1"/>
              <a:t>3</a:t>
            </a:fld>
            <a:endParaRPr lang="en-US" altLang="en-US">
              <a:solidFill>
                <a:srgbClr val="000000"/>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204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7D53B71-1F26-41FC-816B-09E5C0F7DA79}" type="slidenum">
              <a:rPr lang="en-US" altLang="en-US">
                <a:solidFill>
                  <a:srgbClr val="000000"/>
                </a:solidFill>
              </a:rPr>
              <a:pPr eaLnBrk="1" hangingPunct="1"/>
              <a:t>12</a:t>
            </a:fld>
            <a:endParaRPr lang="en-US" altLang="en-US">
              <a:solidFill>
                <a:srgbClr val="000000"/>
              </a:solidFill>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4276601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4205B0-5F69-4C29-9B63-60E374829A14}" type="slidenum">
              <a:rPr lang="en-US" altLang="en-US">
                <a:solidFill>
                  <a:srgbClr val="000000"/>
                </a:solidFill>
              </a:rPr>
              <a:pPr eaLnBrk="1" hangingPunct="1"/>
              <a:t>112</a:t>
            </a:fld>
            <a:endParaRPr lang="en-US" altLang="en-US">
              <a:solidFill>
                <a:srgbClr val="000000"/>
              </a:solidFill>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704166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F5707A-0A5F-4BAF-994B-EC5CD38E4339}" type="slidenum">
              <a:rPr lang="en-US" altLang="en-US">
                <a:solidFill>
                  <a:srgbClr val="000000"/>
                </a:solidFill>
              </a:rPr>
              <a:pPr eaLnBrk="1" hangingPunct="1"/>
              <a:t>113</a:t>
            </a:fld>
            <a:endParaRPr lang="en-US" altLang="en-US">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410516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46C5D6E-C2C4-411A-BEE4-822364979242}" type="slidenum">
              <a:rPr lang="en-US" altLang="en-US">
                <a:solidFill>
                  <a:srgbClr val="000000"/>
                </a:solidFill>
              </a:rPr>
              <a:pPr eaLnBrk="1" hangingPunct="1"/>
              <a:t>115</a:t>
            </a:fld>
            <a:endParaRPr lang="en-US" altLang="en-US">
              <a:solidFill>
                <a:srgbClr val="000000"/>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67161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8C9703-B94D-46F6-8729-1B76E78B4964}" type="slidenum">
              <a:rPr lang="en-US" altLang="en-US">
                <a:solidFill>
                  <a:srgbClr val="000000"/>
                </a:solidFill>
              </a:rPr>
              <a:pPr eaLnBrk="1" hangingPunct="1"/>
              <a:t>116</a:t>
            </a:fld>
            <a:endParaRPr lang="en-US" altLang="en-US">
              <a:solidFill>
                <a:srgbClr val="000000"/>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2903226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9F357C-C47C-4794-BAD6-6535A9DE7EB2}" type="slidenum">
              <a:rPr lang="en-US" altLang="en-US">
                <a:solidFill>
                  <a:srgbClr val="000000"/>
                </a:solidFill>
              </a:rPr>
              <a:pPr eaLnBrk="1" hangingPunct="1"/>
              <a:t>117</a:t>
            </a:fld>
            <a:endParaRPr lang="en-US" altLang="en-US">
              <a:solidFill>
                <a:srgbClr val="000000"/>
              </a:solidFill>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396930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456E98-C10C-40C6-BF11-C61B58EEED92}" type="slidenum">
              <a:rPr lang="en-US" altLang="en-US">
                <a:solidFill>
                  <a:srgbClr val="000000"/>
                </a:solidFill>
              </a:rPr>
              <a:pPr eaLnBrk="1" hangingPunct="1"/>
              <a:t>118</a:t>
            </a:fld>
            <a:endParaRPr lang="en-US" altLang="en-US">
              <a:solidFill>
                <a:srgbClr val="000000"/>
              </a:solidFill>
            </a:endParaRPr>
          </a:p>
        </p:txBody>
      </p:sp>
      <p:sp>
        <p:nvSpPr>
          <p:cNvPr id="48131" name="Rectangle 7"/>
          <p:cNvSpPr txBox="1">
            <a:spLocks noGrp="1" noChangeArrowheads="1"/>
          </p:cNvSpPr>
          <p:nvPr/>
        </p:nvSpPr>
        <p:spPr bwMode="auto">
          <a:xfrm>
            <a:off x="4022725" y="8916988"/>
            <a:ext cx="30781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342" tIns="46671" rIns="93342" bIns="46671"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60380E64-7891-4F4E-A7D5-063241FD6854}" type="slidenum">
              <a:rPr lang="en-US" altLang="en-US" sz="1200" smtClean="0">
                <a:solidFill>
                  <a:srgbClr val="000000"/>
                </a:solidFill>
              </a:rPr>
              <a:pPr algn="r" eaLnBrk="1" fontAlgn="base" hangingPunct="1">
                <a:spcBef>
                  <a:spcPct val="0"/>
                </a:spcBef>
                <a:spcAft>
                  <a:spcPct val="0"/>
                </a:spcAft>
              </a:pPr>
              <a:t>118</a:t>
            </a:fld>
            <a:endParaRPr lang="en-US" altLang="en-US" sz="1200" smtClean="0">
              <a:solidFill>
                <a:srgbClr val="000000"/>
              </a:solidFill>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xfrm>
            <a:off x="947738" y="4460875"/>
            <a:ext cx="5207000" cy="4224338"/>
          </a:xfrm>
          <a:solidFill>
            <a:srgbClr val="FFFFFF"/>
          </a:solidFill>
          <a:ln>
            <a:solidFill>
              <a:srgbClr val="000000"/>
            </a:solidFill>
            <a:miter lim="800000"/>
            <a:headEnd/>
            <a:tailEnd/>
          </a:ln>
        </p:spPr>
        <p:txBody>
          <a:bodyPr/>
          <a:lstStyle/>
          <a:p>
            <a:pPr eaLnBrk="1" hangingPunct="1"/>
            <a:r>
              <a:rPr lang="en-US" altLang="en-US" sz="1000" smtClean="0">
                <a:latin typeface="Times New Roman" panose="02020603050405020304" pitchFamily="18" charset="0"/>
              </a:rPr>
              <a:t>Cellulose embedded in  hemicellulose-lignin matrix, that coats and protects cellulose from enzymatic degradation</a:t>
            </a:r>
          </a:p>
          <a:p>
            <a:pPr eaLnBrk="1" hangingPunct="1"/>
            <a:r>
              <a:rPr lang="en-US" altLang="en-US" sz="1000" smtClean="0">
                <a:latin typeface="Times New Roman" panose="02020603050405020304" pitchFamily="18" charset="0"/>
              </a:rPr>
              <a:t>Lignocellulose heterogeneous across and within species, single organisms, and even within individual cells</a:t>
            </a:r>
          </a:p>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38470445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C205C17-F821-4309-B74E-16A5E196FECD}" type="slidenum">
              <a:rPr lang="en-US" altLang="en-US"/>
              <a:pPr eaLnBrk="1" hangingPunct="1"/>
              <a:t>119</a:t>
            </a:fld>
            <a:endParaRPr lang="en-US" alt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33047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ABCA0D-1A23-49FE-8815-168FB11C1C5C}" type="slidenum">
              <a:rPr lang="en-US" altLang="en-US">
                <a:solidFill>
                  <a:srgbClr val="000000"/>
                </a:solidFill>
              </a:rPr>
              <a:pPr eaLnBrk="1" hangingPunct="1"/>
              <a:t>120</a:t>
            </a:fld>
            <a:endParaRPr lang="en-US" altLang="en-US">
              <a:solidFill>
                <a:srgbClr val="000000"/>
              </a:solidFill>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315235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3BDF53-49D0-4562-B6EF-976C82B27B2F}" type="slidenum">
              <a:rPr lang="en-US" altLang="en-US"/>
              <a:pPr eaLnBrk="1" hangingPunct="1"/>
              <a:t>121</a:t>
            </a:fld>
            <a:endParaRPr lang="en-US" altLang="en-US"/>
          </a:p>
        </p:txBody>
      </p:sp>
      <p:sp>
        <p:nvSpPr>
          <p:cNvPr id="54275" name="Rectangle 7"/>
          <p:cNvSpPr txBox="1">
            <a:spLocks noGrp="1" noChangeArrowheads="1"/>
          </p:cNvSpPr>
          <p:nvPr/>
        </p:nvSpPr>
        <p:spPr bwMode="auto">
          <a:xfrm>
            <a:off x="4023092" y="9065746"/>
            <a:ext cx="3077739" cy="4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9" tIns="47114" rIns="94229" bIns="47114"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ED2EF12-10DA-45F7-93E5-E10E52FF36A9}" type="slidenum">
              <a:rPr lang="en-US" altLang="en-US" sz="1200"/>
              <a:pPr algn="r" eaLnBrk="1" hangingPunct="1"/>
              <a:t>121</a:t>
            </a:fld>
            <a:endParaRPr lang="en-US" altLang="en-US" sz="1200"/>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Tree>
    <p:extLst>
      <p:ext uri="{BB962C8B-B14F-4D97-AF65-F5344CB8AC3E}">
        <p14:creationId xmlns:p14="http://schemas.microsoft.com/office/powerpoint/2010/main" val="42447093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1F4772-D592-4504-BBCE-9DC2329AB60C}" type="slidenum">
              <a:rPr lang="en-US" altLang="en-US">
                <a:solidFill>
                  <a:srgbClr val="000000"/>
                </a:solidFill>
              </a:rPr>
              <a:pPr eaLnBrk="1" hangingPunct="1"/>
              <a:t>123</a:t>
            </a:fld>
            <a:endParaRPr lang="en-US" altLang="en-US">
              <a:solidFill>
                <a:srgbClr val="000000"/>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7508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0CED685-C03C-4DE1-AA95-CD2C05F10BB7}" type="slidenum">
              <a:rPr lang="en-US" altLang="en-US">
                <a:solidFill>
                  <a:srgbClr val="000000"/>
                </a:solidFill>
              </a:rPr>
              <a:pPr eaLnBrk="1" hangingPunct="1"/>
              <a:t>13</a:t>
            </a:fld>
            <a:endParaRPr lang="en-US" altLang="en-US">
              <a:solidFill>
                <a:srgbClr val="000000"/>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20513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7C35D57-2E3C-47E0-860A-482141934A14}" type="slidenum">
              <a:rPr lang="en-US" altLang="en-US">
                <a:solidFill>
                  <a:srgbClr val="000000"/>
                </a:solidFill>
              </a:rPr>
              <a:pPr eaLnBrk="1" hangingPunct="1"/>
              <a:t>124</a:t>
            </a:fld>
            <a:endParaRPr lang="en-US" altLang="en-US">
              <a:solidFill>
                <a:srgbClr val="000000"/>
              </a:solidFill>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715664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3E25185-48DC-48DD-A256-2F365E0D2D33}" type="slidenum">
              <a:rPr lang="en-US" altLang="en-US">
                <a:solidFill>
                  <a:srgbClr val="000000"/>
                </a:solidFill>
              </a:rPr>
              <a:pPr eaLnBrk="1" hangingPunct="1"/>
              <a:t>126</a:t>
            </a:fld>
            <a:endParaRPr lang="en-US" altLang="en-US">
              <a:solidFill>
                <a:srgbClr val="000000"/>
              </a:solidFill>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940314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0FD6F1-0BA1-4029-8DCD-8C37982785C2}" type="slidenum">
              <a:rPr lang="en-US" altLang="en-US">
                <a:solidFill>
                  <a:srgbClr val="000000"/>
                </a:solidFill>
              </a:rPr>
              <a:pPr eaLnBrk="1" hangingPunct="1"/>
              <a:t>127</a:t>
            </a:fld>
            <a:endParaRPr lang="en-US" altLang="en-US">
              <a:solidFill>
                <a:srgbClr val="000000"/>
              </a:solidFill>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092946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42B5A4-DC40-44DB-B529-D03D16918653}" type="slidenum">
              <a:rPr lang="en-US" altLang="en-US"/>
              <a:pPr eaLnBrk="1" hangingPunct="1"/>
              <a:t>128</a:t>
            </a:fld>
            <a:endParaRPr lang="en-US" alt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4617106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318378-73D8-4625-BDF5-727A56FF94C2}" type="slidenum">
              <a:rPr lang="en-US" altLang="en-US"/>
              <a:pPr eaLnBrk="1" hangingPunct="1"/>
              <a:t>129</a:t>
            </a:fld>
            <a:endParaRPr lang="en-US"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567862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Anaerobic oxidation </a:t>
            </a:r>
            <a:r>
              <a:rPr lang="en-US" sz="1200" b="0" i="0" kern="1200" dirty="0" err="1" smtClean="0">
                <a:solidFill>
                  <a:schemeClr val="tx1"/>
                </a:solidFill>
                <a:effectLst/>
                <a:latin typeface="+mn-lt"/>
                <a:ea typeface="+mn-ea"/>
                <a:cs typeface="+mn-cs"/>
              </a:rPr>
              <a:t>ofmethane</a:t>
            </a:r>
            <a:r>
              <a:rPr lang="en-US" sz="1200" b="0" i="0" kern="1200" dirty="0" smtClean="0">
                <a:solidFill>
                  <a:schemeClr val="tx1"/>
                </a:solidFill>
                <a:effectLst/>
                <a:latin typeface="+mn-lt"/>
                <a:ea typeface="+mn-ea"/>
                <a:cs typeface="+mn-cs"/>
              </a:rPr>
              <a:t> (AOM) is catalyzed by anaerobic methane-oxidizing archaea (ANME) via a reverse and modified methanogenesis pathway. Methanogens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Partnership</a:t>
            </a:r>
            <a:r>
              <a:rPr lang="en-US" sz="1200" b="0" i="0" kern="1200" baseline="0" dirty="0" smtClean="0">
                <a:solidFill>
                  <a:schemeClr val="tx1"/>
                </a:solidFill>
                <a:effectLst/>
                <a:latin typeface="+mn-lt"/>
                <a:ea typeface="+mn-ea"/>
                <a:cs typeface="+mn-cs"/>
              </a:rPr>
              <a:t> with sulfate reducing bacteria shuttling electrons with </a:t>
            </a:r>
            <a:r>
              <a:rPr lang="en-US" sz="1200" b="0" i="0" kern="1200" baseline="0" dirty="0" err="1" smtClean="0">
                <a:solidFill>
                  <a:schemeClr val="tx1"/>
                </a:solidFill>
                <a:effectLst/>
                <a:latin typeface="+mn-lt"/>
                <a:ea typeface="+mn-ea"/>
                <a:cs typeface="+mn-cs"/>
              </a:rPr>
              <a:t>extraceullar</a:t>
            </a:r>
            <a:r>
              <a:rPr lang="en-US" sz="1200" b="0" i="0" kern="1200" baseline="0" dirty="0" smtClean="0">
                <a:solidFill>
                  <a:schemeClr val="tx1"/>
                </a:solidFill>
                <a:effectLst/>
                <a:latin typeface="+mn-lt"/>
                <a:ea typeface="+mn-ea"/>
                <a:cs typeface="+mn-cs"/>
              </a:rPr>
              <a:t> cytochrome proteins or </a:t>
            </a:r>
            <a:r>
              <a:rPr lang="en-US" sz="1200" b="0" i="0" kern="1200" baseline="0" dirty="0" err="1" smtClean="0">
                <a:solidFill>
                  <a:schemeClr val="tx1"/>
                </a:solidFill>
                <a:effectLst/>
                <a:latin typeface="+mn-lt"/>
                <a:ea typeface="+mn-ea"/>
                <a:cs typeface="+mn-cs"/>
              </a:rPr>
              <a:t>pili</a:t>
            </a:r>
            <a:r>
              <a:rPr lang="en-US" sz="1200" b="0" i="0" kern="1200" baseline="0" dirty="0" smtClean="0">
                <a:solidFill>
                  <a:schemeClr val="tx1"/>
                </a:solidFill>
                <a:effectLst/>
                <a:latin typeface="+mn-lt"/>
                <a:ea typeface="+mn-ea"/>
                <a:cs typeface="+mn-cs"/>
              </a:rPr>
              <a:t>-like nanowires. Currently unclear if these can perform methane oxidation on their own or if a </a:t>
            </a:r>
            <a:r>
              <a:rPr lang="en-US" sz="1200" b="0" i="0" kern="1200" baseline="0" dirty="0" err="1" smtClean="0">
                <a:solidFill>
                  <a:schemeClr val="tx1"/>
                </a:solidFill>
                <a:effectLst/>
                <a:latin typeface="+mn-lt"/>
                <a:ea typeface="+mn-ea"/>
                <a:cs typeface="+mn-cs"/>
              </a:rPr>
              <a:t>pertnership</a:t>
            </a:r>
            <a:r>
              <a:rPr lang="en-US" sz="1200" b="0" i="0" kern="1200" baseline="0" dirty="0" smtClean="0">
                <a:solidFill>
                  <a:schemeClr val="tx1"/>
                </a:solidFill>
                <a:effectLst/>
                <a:latin typeface="+mn-lt"/>
                <a:ea typeface="+mn-ea"/>
                <a:cs typeface="+mn-cs"/>
              </a:rPr>
              <a:t> with SRB or other </a:t>
            </a:r>
            <a:r>
              <a:rPr lang="en-US" sz="1200" b="0" i="0" kern="1200" baseline="0" dirty="0" err="1" smtClean="0">
                <a:solidFill>
                  <a:schemeClr val="tx1"/>
                </a:solidFill>
                <a:effectLst/>
                <a:latin typeface="+mn-lt"/>
                <a:ea typeface="+mn-ea"/>
                <a:cs typeface="+mn-cs"/>
              </a:rPr>
              <a:t>microorganims</a:t>
            </a:r>
            <a:r>
              <a:rPr lang="en-US" sz="1200" b="0" i="0" kern="1200" baseline="0" dirty="0" smtClean="0">
                <a:solidFill>
                  <a:schemeClr val="tx1"/>
                </a:solidFill>
                <a:effectLst/>
                <a:latin typeface="+mn-lt"/>
                <a:ea typeface="+mn-ea"/>
                <a:cs typeface="+mn-cs"/>
              </a:rPr>
              <a:t> is required.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 organisms can oxidize methane, functionally reversing the process of methanogenesis, also referred to as the </a:t>
            </a:r>
            <a:r>
              <a:rPr lang="en-US" sz="1200" b="0" i="0" u="none" strike="noStrike" kern="1200" dirty="0" smtClean="0">
                <a:solidFill>
                  <a:schemeClr val="tx1"/>
                </a:solidFill>
                <a:effectLst/>
                <a:latin typeface="+mn-lt"/>
                <a:ea typeface="+mn-ea"/>
                <a:cs typeface="+mn-cs"/>
                <a:hlinkClick r:id="rId3" tooltip="Anaerobic oxidation of methane"/>
              </a:rPr>
              <a:t>anaerobic oxidation of methane</a:t>
            </a:r>
            <a:r>
              <a:rPr lang="en-US" sz="1200" b="0" i="0" kern="1200" dirty="0" smtClean="0">
                <a:solidFill>
                  <a:schemeClr val="tx1"/>
                </a:solidFill>
                <a:effectLst/>
                <a:latin typeface="+mn-lt"/>
                <a:ea typeface="+mn-ea"/>
                <a:cs typeface="+mn-cs"/>
              </a:rPr>
              <a:t> (AOM). Organisms performing AOM have been found in multiple marine and freshwater environments including methane seeps, hydrothermal vents, coastal sediments and sulfate-methane transition zones.</a:t>
            </a:r>
            <a:r>
              <a:rPr lang="en-US" sz="1200" b="0" i="0" u="none" strike="noStrike" kern="1200" baseline="30000" dirty="0" smtClean="0">
                <a:solidFill>
                  <a:schemeClr val="tx1"/>
                </a:solidFill>
                <a:effectLst/>
                <a:latin typeface="+mn-lt"/>
                <a:ea typeface="+mn-ea"/>
                <a:cs typeface="+mn-cs"/>
                <a:hlinkClick r:id="rId4"/>
              </a:rPr>
              <a:t>[4]</a:t>
            </a:r>
            <a:r>
              <a:rPr lang="en-US" sz="1200" b="0" i="0" kern="1200" dirty="0" smtClean="0">
                <a:solidFill>
                  <a:schemeClr val="tx1"/>
                </a:solidFill>
                <a:effectLst/>
                <a:latin typeface="+mn-lt"/>
                <a:ea typeface="+mn-ea"/>
                <a:cs typeface="+mn-cs"/>
              </a:rPr>
              <a:t> These organisms may accomplish reverse methanogenesis using a nickel-containing protein similar to </a:t>
            </a:r>
            <a:r>
              <a:rPr lang="en-US" sz="1200" b="0" i="0" u="none" strike="noStrike" kern="1200" dirty="0" smtClean="0">
                <a:solidFill>
                  <a:schemeClr val="tx1"/>
                </a:solidFill>
                <a:effectLst/>
                <a:latin typeface="+mn-lt"/>
                <a:ea typeface="+mn-ea"/>
                <a:cs typeface="+mn-cs"/>
                <a:hlinkClick r:id="rId5" tooltip="Coenzyme-B sulfoethylthiotransferase"/>
              </a:rPr>
              <a:t>methyl-coenzyme M </a:t>
            </a:r>
            <a:r>
              <a:rPr lang="en-US" sz="1200" b="0" i="0" u="none" strike="noStrike" kern="1200" dirty="0" err="1" smtClean="0">
                <a:solidFill>
                  <a:schemeClr val="tx1"/>
                </a:solidFill>
                <a:effectLst/>
                <a:latin typeface="+mn-lt"/>
                <a:ea typeface="+mn-ea"/>
                <a:cs typeface="+mn-cs"/>
                <a:hlinkClick r:id="rId5" tooltip="Coenzyme-B sulfoethylthiotransferase"/>
              </a:rPr>
              <a:t>reductase</a:t>
            </a:r>
            <a:r>
              <a:rPr lang="en-US" sz="1200" b="0" i="0" kern="1200" dirty="0" smtClean="0">
                <a:solidFill>
                  <a:schemeClr val="tx1"/>
                </a:solidFill>
                <a:effectLst/>
                <a:latin typeface="+mn-lt"/>
                <a:ea typeface="+mn-ea"/>
                <a:cs typeface="+mn-cs"/>
              </a:rPr>
              <a:t> used by </a:t>
            </a:r>
            <a:r>
              <a:rPr lang="en-US" sz="1200" b="0" i="0" kern="1200" dirty="0" err="1" smtClean="0">
                <a:solidFill>
                  <a:schemeClr val="tx1"/>
                </a:solidFill>
                <a:effectLst/>
                <a:latin typeface="+mn-lt"/>
                <a:ea typeface="+mn-ea"/>
                <a:cs typeface="+mn-cs"/>
              </a:rPr>
              <a:t>methanogenic</a:t>
            </a:r>
            <a:r>
              <a:rPr lang="en-US" sz="1200" b="0" i="0" kern="1200" dirty="0" smtClean="0">
                <a:solidFill>
                  <a:schemeClr val="tx1"/>
                </a:solidFill>
                <a:effectLst/>
                <a:latin typeface="+mn-lt"/>
                <a:ea typeface="+mn-ea"/>
                <a:cs typeface="+mn-cs"/>
              </a:rPr>
              <a:t> archaea.</a:t>
            </a:r>
            <a:r>
              <a:rPr lang="en-US" sz="1200" b="0" i="0" u="none" strike="noStrike" kern="1200" baseline="30000" dirty="0" smtClean="0">
                <a:solidFill>
                  <a:schemeClr val="tx1"/>
                </a:solidFill>
                <a:effectLst/>
                <a:latin typeface="+mn-lt"/>
                <a:ea typeface="+mn-ea"/>
                <a:cs typeface="+mn-cs"/>
                <a:hlinkClick r:id="rId4"/>
              </a:rPr>
              <a:t>[5]</a:t>
            </a:r>
            <a:r>
              <a:rPr lang="en-US" sz="1200" b="0" i="0" kern="1200" dirty="0" smtClean="0">
                <a:solidFill>
                  <a:schemeClr val="tx1"/>
                </a:solidFill>
                <a:effectLst/>
                <a:latin typeface="+mn-lt"/>
                <a:ea typeface="+mn-ea"/>
                <a:cs typeface="+mn-cs"/>
              </a:rPr>
              <a:t> Reverse methanogenesis occurs according to the reaction:</a:t>
            </a:r>
          </a:p>
          <a:p>
            <a:r>
              <a:rPr lang="en-US" dirty="0" smtClean="0"/>
              <a:t>SO</a:t>
            </a:r>
            <a:r>
              <a:rPr lang="en-US" baseline="-25000" dirty="0" smtClean="0">
                <a:effectLst/>
              </a:rPr>
              <a:t>4</a:t>
            </a:r>
            <a:r>
              <a:rPr lang="en-US" baseline="30000" dirty="0" smtClean="0">
                <a:effectLst/>
              </a:rPr>
              <a:t>2−</a:t>
            </a:r>
            <a:r>
              <a:rPr lang="en-US" dirty="0" smtClean="0"/>
              <a:t> + CH</a:t>
            </a:r>
            <a:r>
              <a:rPr lang="en-US" baseline="-25000" dirty="0" smtClean="0">
                <a:effectLst/>
              </a:rPr>
              <a:t>4</a:t>
            </a:r>
            <a:r>
              <a:rPr lang="en-US" dirty="0" smtClean="0"/>
              <a:t> → HCO</a:t>
            </a:r>
            <a:r>
              <a:rPr lang="en-US" baseline="-25000" dirty="0" smtClean="0">
                <a:effectLst/>
              </a:rPr>
              <a:t>3</a:t>
            </a:r>
            <a:r>
              <a:rPr lang="en-US" baseline="30000" dirty="0" smtClean="0">
                <a:effectLst/>
              </a:rPr>
              <a:t>−</a:t>
            </a:r>
            <a:r>
              <a:rPr lang="en-US" dirty="0" smtClean="0"/>
              <a:t> + HS</a:t>
            </a:r>
            <a:r>
              <a:rPr lang="en-US" baseline="30000" dirty="0" smtClean="0">
                <a:effectLst/>
              </a:rPr>
              <a:t>−</a:t>
            </a:r>
            <a:r>
              <a:rPr lang="en-US" dirty="0" smtClean="0"/>
              <a:t> + H</a:t>
            </a:r>
            <a:r>
              <a:rPr lang="en-US" baseline="-25000" dirty="0" smtClean="0">
                <a:effectLst/>
              </a:rPr>
              <a:t>2</a:t>
            </a:r>
            <a:r>
              <a:rPr lang="en-US" dirty="0" smtClean="0"/>
              <a:t>O</a:t>
            </a:r>
            <a:endParaRPr lang="en-US" dirty="0"/>
          </a:p>
        </p:txBody>
      </p:sp>
      <p:sp>
        <p:nvSpPr>
          <p:cNvPr id="4" name="Slide Number Placeholder 3"/>
          <p:cNvSpPr>
            <a:spLocks noGrp="1"/>
          </p:cNvSpPr>
          <p:nvPr>
            <p:ph type="sldNum" sz="quarter" idx="10"/>
          </p:nvPr>
        </p:nvSpPr>
        <p:spPr/>
        <p:txBody>
          <a:bodyPr/>
          <a:lstStyle/>
          <a:p>
            <a:fld id="{0154596C-F322-40AF-AA7C-FE4484EB7D8A}" type="slidenum">
              <a:rPr lang="en-US" smtClean="0"/>
              <a:t>134</a:t>
            </a:fld>
            <a:endParaRPr lang="en-US"/>
          </a:p>
        </p:txBody>
      </p:sp>
    </p:spTree>
    <p:extLst>
      <p:ext uri="{BB962C8B-B14F-4D97-AF65-F5344CB8AC3E}">
        <p14:creationId xmlns:p14="http://schemas.microsoft.com/office/powerpoint/2010/main" val="15856801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Pathway for production and consumption of PHB in M. parvus OBBP. The pathways are based primarily on the work of Lidstrom (29) and Hanson and Hanson (17), and all references are included in italics on the figure. An asterisk indicates that the results of this work support the proposed step in the pathway. The conversion of acetyl coenzyme A (acetyl-coA) to glyoxylate is shown as a dotted line because it was not observed under conditions of the present study. Note that PHB is used as a source of reducing power upon entering the TCA cycle.</a:t>
            </a:r>
          </a:p>
        </p:txBody>
      </p:sp>
    </p:spTree>
    <p:extLst>
      <p:ext uri="{BB962C8B-B14F-4D97-AF65-F5344CB8AC3E}">
        <p14:creationId xmlns:p14="http://schemas.microsoft.com/office/powerpoint/2010/main" val="12227163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5AAE70-244E-43B4-BCED-8C6A96DAFD77}" type="slidenum">
              <a:rPr lang="en-US" altLang="en-US"/>
              <a:pPr eaLnBrk="1" hangingPunct="1"/>
              <a:t>140</a:t>
            </a:fld>
            <a:endParaRPr lang="en-US" alt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780563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75091F-7CE1-424F-B2AE-E002C2B92388}" type="slidenum">
              <a:rPr lang="en-US" altLang="en-US"/>
              <a:pPr eaLnBrk="1" hangingPunct="1"/>
              <a:t>141</a:t>
            </a:fld>
            <a:endParaRPr lang="en-US" alt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946007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08A6EF2-D225-42D8-A14F-8ACA60D07C24}" type="slidenum">
              <a:rPr lang="en-US" altLang="en-US"/>
              <a:pPr eaLnBrk="1" hangingPunct="1"/>
              <a:t>143</a:t>
            </a:fld>
            <a:endParaRPr lang="en-US" alt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78330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29E037B-08AB-4E97-A927-B15D6B2CBCD8}" type="slidenum">
              <a:rPr lang="en-US" altLang="en-US">
                <a:solidFill>
                  <a:srgbClr val="000000"/>
                </a:solidFill>
              </a:rPr>
              <a:pPr eaLnBrk="1" hangingPunct="1"/>
              <a:t>14</a:t>
            </a:fld>
            <a:endParaRPr lang="en-US" altLang="en-US">
              <a:solidFill>
                <a:srgbClr val="000000"/>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907956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071C801-CCAE-46E7-9CBA-C9CAADFB20BA}" type="slidenum">
              <a:rPr lang="en-US" altLang="en-US"/>
              <a:pPr eaLnBrk="1" hangingPunct="1"/>
              <a:t>144</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785413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E4085AA-EEC9-4A77-BF6F-E001CE8F7D5F}" type="slidenum">
              <a:rPr lang="en-US" altLang="en-US"/>
              <a:pPr eaLnBrk="1" hangingPunct="1"/>
              <a:t>145</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681455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C6181-EA44-47F1-A6A4-461B9BD99C5D}" type="slidenum">
              <a:rPr lang="en-US" altLang="en-US"/>
              <a:pPr eaLnBrk="1" hangingPunct="1"/>
              <a:t>146</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373854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071C801-CCAE-46E7-9CBA-C9CAADFB20BA}" type="slidenum">
              <a:rPr lang="en-US" altLang="en-US"/>
              <a:pPr eaLnBrk="1" hangingPunct="1"/>
              <a:t>148</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78011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DDCA8B3-2A06-4991-AC90-41C640F4D2FE}" type="slidenum">
              <a:rPr lang="en-US" altLang="en-US"/>
              <a:pPr eaLnBrk="1" hangingPunct="1"/>
              <a:t>149</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190131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2CDA2A7-A7F3-497E-A3B6-5ED96FC4A3BB}" type="slidenum">
              <a:rPr lang="en-US" altLang="en-US"/>
              <a:pPr eaLnBrk="1" hangingPunct="1"/>
              <a:t>150</a:t>
            </a:fld>
            <a:endParaRPr lang="en-US" alt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131498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E636BF-D21E-4124-9957-DC554FD13731}" type="slidenum">
              <a:rPr lang="en-US" altLang="en-US"/>
              <a:pPr eaLnBrk="1" hangingPunct="1"/>
              <a:t>151</a:t>
            </a:fld>
            <a:endParaRPr lang="en-US"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974899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EAADE6A-057C-4D9E-8E3C-021673300CBE}" type="slidenum">
              <a:rPr lang="en-US" altLang="en-US"/>
              <a:pPr eaLnBrk="1" hangingPunct="1"/>
              <a:t>152</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207001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ADF571-2EE0-483E-A2A4-BCEE60010C4A}" type="slidenum">
              <a:rPr lang="en-US" altLang="en-US"/>
              <a:pPr eaLnBrk="1" hangingPunct="1"/>
              <a:t>153</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893845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9F49DF-1573-4230-9407-83494151613D}" type="slidenum">
              <a:rPr lang="en-US" altLang="en-US">
                <a:solidFill>
                  <a:srgbClr val="000000"/>
                </a:solidFill>
              </a:rPr>
              <a:pPr eaLnBrk="1" hangingPunct="1"/>
              <a:t>154</a:t>
            </a:fld>
            <a:endParaRPr lang="en-US" alt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2561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7F9226-C64E-4EA4-8093-F90B998347C5}" type="slidenum">
              <a:rPr lang="en-US" altLang="en-US">
                <a:solidFill>
                  <a:srgbClr val="000000"/>
                </a:solidFill>
              </a:rPr>
              <a:pPr eaLnBrk="1" hangingPunct="1"/>
              <a:t>15</a:t>
            </a:fld>
            <a:endParaRPr lang="en-US" altLang="en-US">
              <a:solidFill>
                <a:srgbClr val="000000"/>
              </a:solidFill>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213185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55151-7DC6-4878-8750-1FFC37395AD8}" type="slidenum">
              <a:rPr lang="en-US" altLang="en-US"/>
              <a:pPr/>
              <a:t>156</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36714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885AA-737C-4D5C-8B08-15AB2BA2F868}" type="slidenum">
              <a:rPr lang="en-US" altLang="en-US"/>
              <a:pPr/>
              <a:t>157</a:t>
            </a:fld>
            <a:endParaRPr lang="en-US" alt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657485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63B4C-3E6C-4111-BFCB-25E27FDBCD2E}" type="slidenum">
              <a:rPr lang="en-US" altLang="en-US"/>
              <a:pPr/>
              <a:t>158</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38104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2FED00-9B91-4C04-B65C-D9E12B43CDDF}" type="slidenum">
              <a:rPr lang="en-US" altLang="en-US"/>
              <a:pPr/>
              <a:t>160</a:t>
            </a:fld>
            <a:endParaRPr lang="en-US" alt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0112748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43CA21-5A87-4E82-A623-7FC6E4D2A2CE}" type="slidenum">
              <a:rPr lang="en-US" altLang="en-US"/>
              <a:pPr/>
              <a:t>161</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416694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05710A3-703F-422E-AE55-9AF126F61435}" type="slidenum">
              <a:rPr lang="en-US" altLang="en-US" sz="1200"/>
              <a:pPr/>
              <a:t>162</a:t>
            </a:fld>
            <a:endParaRPr lang="en-US" altLang="en-US" sz="1200"/>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950801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05710A3-703F-422E-AE55-9AF126F61435}" type="slidenum">
              <a:rPr lang="en-US" altLang="en-US" sz="1200"/>
              <a:pPr/>
              <a:t>166</a:t>
            </a:fld>
            <a:endParaRPr lang="en-US" altLang="en-US" sz="1200"/>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24838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1450089" y="938848"/>
            <a:ext cx="4200654" cy="3219139"/>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561" tIns="42280" rIns="84561" bIns="4228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1" name="Text Box 2"/>
          <p:cNvSpPr txBox="1">
            <a:spLocks noGrp="1" noChangeArrowheads="1"/>
          </p:cNvSpPr>
          <p:nvPr>
            <p:ph type="body"/>
          </p:nvPr>
        </p:nvSpPr>
        <p:spPr>
          <a:xfrm>
            <a:off x="1083457" y="4469306"/>
            <a:ext cx="4940494" cy="35712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8340" indent="-88340">
              <a:lnSpc>
                <a:spcPct val="93000"/>
              </a:lnSpc>
              <a:spcBef>
                <a:spcPct val="0"/>
              </a:spcBef>
              <a:buSzPct val="45000"/>
              <a:tabLst>
                <a:tab pos="745979" algn="l"/>
                <a:tab pos="1491958" algn="l"/>
                <a:tab pos="2237937" algn="l"/>
                <a:tab pos="2983916" algn="l"/>
                <a:tab pos="3729895" algn="l"/>
                <a:tab pos="4475874" algn="l"/>
                <a:tab pos="5221853" algn="l"/>
              </a:tabLst>
            </a:pPr>
            <a:r>
              <a:rPr lang="en-GB" altLang="en-US" smtClean="0">
                <a:solidFill>
                  <a:srgbClr val="000000"/>
                </a:solidFill>
                <a:ea typeface="msgothic"/>
                <a:cs typeface="msgothic"/>
              </a:rPr>
              <a:t>The mercury geochemical cycle.Mercury is methylated in anoxic environments by microorganisms, one of which is illustrated in the inset. Parks </a:t>
            </a:r>
            <a:r>
              <a:rPr lang="en-GB" altLang="en-US" i="1" smtClean="0">
                <a:solidFill>
                  <a:srgbClr val="000000"/>
                </a:solidFill>
                <a:ea typeface="msgothic"/>
                <a:cs typeface="msgothic"/>
              </a:rPr>
              <a:t>et al.</a:t>
            </a:r>
            <a:r>
              <a:rPr lang="en-GB" altLang="en-US" smtClean="0">
                <a:solidFill>
                  <a:srgbClr val="000000"/>
                </a:solidFill>
                <a:ea typeface="msgothic"/>
                <a:cs typeface="msgothic"/>
              </a:rPr>
              <a:t> show that the methylation reaction requires two genes, </a:t>
            </a:r>
            <a:r>
              <a:rPr lang="en-GB" altLang="en-US" i="1" smtClean="0">
                <a:solidFill>
                  <a:srgbClr val="000000"/>
                </a:solidFill>
                <a:ea typeface="msgothic"/>
                <a:cs typeface="msgothic"/>
              </a:rPr>
              <a:t>hgcA</a:t>
            </a:r>
            <a:r>
              <a:rPr lang="en-GB" altLang="en-US" smtClean="0">
                <a:solidFill>
                  <a:srgbClr val="000000"/>
                </a:solidFill>
                <a:ea typeface="msgothic"/>
                <a:cs typeface="msgothic"/>
              </a:rPr>
              <a:t> (encoding a putative methyltransferase corrinoid protein) and </a:t>
            </a:r>
            <a:r>
              <a:rPr lang="en-GB" altLang="en-US" i="1" smtClean="0">
                <a:solidFill>
                  <a:srgbClr val="000000"/>
                </a:solidFill>
                <a:ea typeface="msgothic"/>
                <a:cs typeface="msgothic"/>
              </a:rPr>
              <a:t>hgcB</a:t>
            </a:r>
            <a:r>
              <a:rPr lang="en-GB" altLang="en-US" smtClean="0">
                <a:solidFill>
                  <a:srgbClr val="000000"/>
                </a:solidFill>
                <a:ea typeface="msgothic"/>
                <a:cs typeface="msgothic"/>
              </a:rPr>
              <a:t> (encoding a putative [4Fe-4S] ferredoxin). Different colors for the HgcA protein indicate different redox states of the corrinoid HgcA enzyme. The toxic methylmercury accumulates in aquatic species (bioaccumulation), and its concentrations increase with each trophic level (biomagnification), causing a threat to humans whose diets rely on fish. THF, tetrahydrofolate.</a:t>
            </a:r>
          </a:p>
        </p:txBody>
      </p:sp>
    </p:spTree>
    <p:extLst>
      <p:ext uri="{BB962C8B-B14F-4D97-AF65-F5344CB8AC3E}">
        <p14:creationId xmlns:p14="http://schemas.microsoft.com/office/powerpoint/2010/main" val="324205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1450089" y="938848"/>
            <a:ext cx="4200654" cy="3219139"/>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561" tIns="42280" rIns="84561" bIns="4228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59" name="Text Box 2"/>
          <p:cNvSpPr txBox="1">
            <a:spLocks noGrp="1" noChangeArrowheads="1"/>
          </p:cNvSpPr>
          <p:nvPr>
            <p:ph type="body"/>
          </p:nvPr>
        </p:nvSpPr>
        <p:spPr>
          <a:xfrm>
            <a:off x="1083457" y="4469306"/>
            <a:ext cx="4940494" cy="35712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8340" indent="-88340">
              <a:lnSpc>
                <a:spcPct val="93000"/>
              </a:lnSpc>
              <a:spcBef>
                <a:spcPct val="0"/>
              </a:spcBef>
              <a:buSzPct val="45000"/>
              <a:tabLst>
                <a:tab pos="745979" algn="l"/>
                <a:tab pos="1491958" algn="l"/>
                <a:tab pos="2237937" algn="l"/>
                <a:tab pos="2983916" algn="l"/>
                <a:tab pos="3729895" algn="l"/>
                <a:tab pos="4475874" algn="l"/>
                <a:tab pos="5221853" algn="l"/>
              </a:tabLst>
            </a:pPr>
            <a:r>
              <a:rPr lang="en-GB" altLang="en-US" smtClean="0">
                <a:solidFill>
                  <a:srgbClr val="000000"/>
                </a:solidFill>
                <a:ea typeface="msgothic"/>
                <a:cs typeface="msgothic"/>
              </a:rPr>
              <a:t>Putative mercury methylation gene cluster and genomic context for six confirmed mercury methylators with sequenced genomes.</a:t>
            </a:r>
          </a:p>
        </p:txBody>
      </p:sp>
    </p:spTree>
    <p:extLst>
      <p:ext uri="{BB962C8B-B14F-4D97-AF65-F5344CB8AC3E}">
        <p14:creationId xmlns:p14="http://schemas.microsoft.com/office/powerpoint/2010/main" val="419330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1450089" y="938848"/>
            <a:ext cx="4200654" cy="3219139"/>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561" tIns="42280" rIns="84561" bIns="4228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07" name="Text Box 2"/>
          <p:cNvSpPr txBox="1">
            <a:spLocks noGrp="1" noChangeArrowheads="1"/>
          </p:cNvSpPr>
          <p:nvPr>
            <p:ph type="body"/>
          </p:nvPr>
        </p:nvSpPr>
        <p:spPr>
          <a:xfrm>
            <a:off x="1083457" y="4469306"/>
            <a:ext cx="4940494" cy="35712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8340" indent="-88340">
              <a:lnSpc>
                <a:spcPct val="93000"/>
              </a:lnSpc>
              <a:spcBef>
                <a:spcPct val="0"/>
              </a:spcBef>
              <a:buSzPct val="45000"/>
              <a:tabLst>
                <a:tab pos="745979" algn="l"/>
                <a:tab pos="1491958" algn="l"/>
                <a:tab pos="2237937" algn="l"/>
                <a:tab pos="2983916" algn="l"/>
                <a:tab pos="3729895" algn="l"/>
                <a:tab pos="4475874" algn="l"/>
                <a:tab pos="5221853" algn="l"/>
              </a:tabLst>
            </a:pPr>
            <a:r>
              <a:rPr lang="en-GB" altLang="en-US" smtClean="0">
                <a:solidFill>
                  <a:srgbClr val="000000"/>
                </a:solidFill>
                <a:ea typeface="msgothic"/>
                <a:cs typeface="msgothic"/>
              </a:rPr>
              <a:t>Production of methylmercury by </a:t>
            </a:r>
            <a:r>
              <a:rPr lang="en-GB" altLang="en-US" i="1" smtClean="0">
                <a:solidFill>
                  <a:srgbClr val="000000"/>
                </a:solidFill>
                <a:ea typeface="msgothic"/>
                <a:cs typeface="msgothic"/>
              </a:rPr>
              <a:t>D. desulfuricans</a:t>
            </a:r>
            <a:r>
              <a:rPr lang="en-GB" altLang="en-US" smtClean="0">
                <a:solidFill>
                  <a:srgbClr val="000000"/>
                </a:solidFill>
                <a:ea typeface="msgothic"/>
                <a:cs typeface="msgothic"/>
              </a:rPr>
              <a:t> ND132 and </a:t>
            </a:r>
            <a:r>
              <a:rPr lang="en-GB" altLang="en-US" i="1" smtClean="0">
                <a:solidFill>
                  <a:srgbClr val="000000"/>
                </a:solidFill>
                <a:ea typeface="msgothic"/>
                <a:cs typeface="msgothic"/>
              </a:rPr>
              <a:t>G. sulfurreducens</a:t>
            </a:r>
            <a:r>
              <a:rPr lang="en-GB" altLang="en-US" smtClean="0">
                <a:solidFill>
                  <a:srgbClr val="000000"/>
                </a:solidFill>
                <a:ea typeface="msgothic"/>
                <a:cs typeface="msgothic"/>
              </a:rPr>
              <a:t> PCA, by deletions of </a:t>
            </a:r>
            <a:r>
              <a:rPr lang="en-GB" altLang="en-US" i="1" smtClean="0">
                <a:solidFill>
                  <a:srgbClr val="000000"/>
                </a:solidFill>
                <a:ea typeface="msgothic"/>
                <a:cs typeface="msgothic"/>
              </a:rPr>
              <a:t>hgcA</a:t>
            </a:r>
            <a:r>
              <a:rPr lang="en-GB" altLang="en-US" smtClean="0">
                <a:solidFill>
                  <a:srgbClr val="000000"/>
                </a:solidFill>
                <a:ea typeface="msgothic"/>
                <a:cs typeface="msgothic"/>
              </a:rPr>
              <a:t>,</a:t>
            </a:r>
            <a:r>
              <a:rPr lang="en-GB" altLang="en-US" i="1" smtClean="0">
                <a:solidFill>
                  <a:srgbClr val="000000"/>
                </a:solidFill>
                <a:ea typeface="msgothic"/>
                <a:cs typeface="msgothic"/>
              </a:rPr>
              <a:t> hgcB</a:t>
            </a:r>
            <a:r>
              <a:rPr lang="en-GB" altLang="en-US" smtClean="0">
                <a:solidFill>
                  <a:srgbClr val="000000"/>
                </a:solidFill>
                <a:ea typeface="msgothic"/>
                <a:cs typeface="msgothic"/>
              </a:rPr>
              <a:t>, and </a:t>
            </a:r>
            <a:r>
              <a:rPr lang="en-GB" altLang="en-US" i="1" smtClean="0">
                <a:solidFill>
                  <a:srgbClr val="000000"/>
                </a:solidFill>
                <a:ea typeface="msgothic"/>
                <a:cs typeface="msgothic"/>
              </a:rPr>
              <a:t>hgcAB</a:t>
            </a:r>
            <a:r>
              <a:rPr lang="en-GB" altLang="en-US" smtClean="0">
                <a:solidFill>
                  <a:srgbClr val="000000"/>
                </a:solidFill>
                <a:ea typeface="msgothic"/>
                <a:cs typeface="msgothic"/>
              </a:rPr>
              <a:t>, and by complements in both bacteria. CH</a:t>
            </a:r>
            <a:r>
              <a:rPr lang="en-GB" altLang="en-US" baseline="-33000" smtClean="0">
                <a:solidFill>
                  <a:srgbClr val="000000"/>
                </a:solidFill>
                <a:ea typeface="msgothic"/>
                <a:cs typeface="msgothic"/>
              </a:rPr>
              <a:t>3</a:t>
            </a:r>
            <a:r>
              <a:rPr lang="en-GB" altLang="en-US" smtClean="0">
                <a:solidFill>
                  <a:srgbClr val="000000"/>
                </a:solidFill>
                <a:ea typeface="msgothic"/>
                <a:cs typeface="msgothic"/>
              </a:rPr>
              <a:t>Hg</a:t>
            </a:r>
            <a:r>
              <a:rPr lang="en-GB" altLang="en-US" baseline="33000" smtClean="0">
                <a:solidFill>
                  <a:srgbClr val="000000"/>
                </a:solidFill>
                <a:ea typeface="msgothic"/>
                <a:cs typeface="msgothic"/>
              </a:rPr>
              <a:t>+</a:t>
            </a:r>
            <a:r>
              <a:rPr lang="en-GB" altLang="en-US" smtClean="0">
                <a:solidFill>
                  <a:srgbClr val="000000"/>
                </a:solidFill>
                <a:ea typeface="msgothic"/>
                <a:cs typeface="msgothic"/>
              </a:rPr>
              <a:t> concentrations (ng/liter) were determined after overnight incubations and measured by ICP-MS. The prefix Δ indicates a gene deletion; the symbol :: indicates complementation by chromosomal insertion. Values plotted are the average CH</a:t>
            </a:r>
            <a:r>
              <a:rPr lang="en-GB" altLang="en-US" baseline="-33000" smtClean="0">
                <a:solidFill>
                  <a:srgbClr val="000000"/>
                </a:solidFill>
                <a:ea typeface="msgothic"/>
                <a:cs typeface="msgothic"/>
              </a:rPr>
              <a:t>3</a:t>
            </a:r>
            <a:r>
              <a:rPr lang="en-GB" altLang="en-US" smtClean="0">
                <a:solidFill>
                  <a:srgbClr val="000000"/>
                </a:solidFill>
                <a:ea typeface="msgothic"/>
                <a:cs typeface="msgothic"/>
              </a:rPr>
              <a:t>Hg</a:t>
            </a:r>
            <a:r>
              <a:rPr lang="en-GB" altLang="en-US" baseline="33000" smtClean="0">
                <a:solidFill>
                  <a:srgbClr val="000000"/>
                </a:solidFill>
                <a:ea typeface="msgothic"/>
                <a:cs typeface="msgothic"/>
              </a:rPr>
              <a:t>+</a:t>
            </a:r>
            <a:r>
              <a:rPr lang="en-GB" altLang="en-US" smtClean="0">
                <a:solidFill>
                  <a:srgbClr val="000000"/>
                </a:solidFill>
                <a:ea typeface="msgothic"/>
                <a:cs typeface="msgothic"/>
              </a:rPr>
              <a:t> concentrations detected per strain from triplicate assays; error bars denote SD. Note that ΔPCA_</a:t>
            </a:r>
            <a:r>
              <a:rPr lang="en-GB" altLang="en-US" i="1" smtClean="0">
                <a:solidFill>
                  <a:srgbClr val="000000"/>
                </a:solidFill>
                <a:ea typeface="msgothic"/>
                <a:cs typeface="msgothic"/>
              </a:rPr>
              <a:t>hgcAB</a:t>
            </a:r>
            <a:r>
              <a:rPr lang="en-GB" altLang="en-US" smtClean="0">
                <a:solidFill>
                  <a:srgbClr val="000000"/>
                </a:solidFill>
                <a:ea typeface="msgothic"/>
                <a:cs typeface="msgothic"/>
              </a:rPr>
              <a:t> complemented with PCA_</a:t>
            </a:r>
            <a:r>
              <a:rPr lang="en-GB" altLang="en-US" i="1" smtClean="0">
                <a:solidFill>
                  <a:srgbClr val="000000"/>
                </a:solidFill>
                <a:ea typeface="msgothic"/>
                <a:cs typeface="msgothic"/>
              </a:rPr>
              <a:t>hgcA</a:t>
            </a:r>
            <a:r>
              <a:rPr lang="en-GB" altLang="en-US" i="1" baseline="33000" smtClean="0">
                <a:solidFill>
                  <a:srgbClr val="000000"/>
                </a:solidFill>
                <a:ea typeface="msgothic"/>
                <a:cs typeface="msgothic"/>
              </a:rPr>
              <a:t>+</a:t>
            </a:r>
            <a:r>
              <a:rPr lang="en-GB" altLang="en-US" smtClean="0">
                <a:solidFill>
                  <a:srgbClr val="000000"/>
                </a:solidFill>
                <a:ea typeface="msgothic"/>
                <a:cs typeface="msgothic"/>
              </a:rPr>
              <a:t> or PCA_</a:t>
            </a:r>
            <a:r>
              <a:rPr lang="en-GB" altLang="en-US" i="1" smtClean="0">
                <a:solidFill>
                  <a:srgbClr val="000000"/>
                </a:solidFill>
                <a:ea typeface="msgothic"/>
                <a:cs typeface="msgothic"/>
              </a:rPr>
              <a:t>hgcB</a:t>
            </a:r>
            <a:r>
              <a:rPr lang="en-GB" altLang="en-US" i="1" baseline="33000" smtClean="0">
                <a:solidFill>
                  <a:srgbClr val="000000"/>
                </a:solidFill>
                <a:ea typeface="msgothic"/>
                <a:cs typeface="msgothic"/>
              </a:rPr>
              <a:t>+</a:t>
            </a:r>
            <a:r>
              <a:rPr lang="en-GB" altLang="en-US" smtClean="0">
                <a:solidFill>
                  <a:srgbClr val="000000"/>
                </a:solidFill>
                <a:ea typeface="msgothic"/>
                <a:cs typeface="msgothic"/>
              </a:rPr>
              <a:t> is still deleted for PCA_</a:t>
            </a:r>
            <a:r>
              <a:rPr lang="en-GB" altLang="en-US" i="1" smtClean="0">
                <a:solidFill>
                  <a:srgbClr val="000000"/>
                </a:solidFill>
                <a:ea typeface="msgothic"/>
                <a:cs typeface="msgothic"/>
              </a:rPr>
              <a:t>hgcB</a:t>
            </a:r>
            <a:r>
              <a:rPr lang="en-GB" altLang="en-US" smtClean="0">
                <a:solidFill>
                  <a:srgbClr val="000000"/>
                </a:solidFill>
                <a:ea typeface="msgothic"/>
                <a:cs typeface="msgothic"/>
              </a:rPr>
              <a:t> or PCA_</a:t>
            </a:r>
            <a:r>
              <a:rPr lang="en-GB" altLang="en-US" i="1" smtClean="0">
                <a:solidFill>
                  <a:srgbClr val="000000"/>
                </a:solidFill>
                <a:ea typeface="msgothic"/>
                <a:cs typeface="msgothic"/>
              </a:rPr>
              <a:t>hgcA</a:t>
            </a:r>
            <a:r>
              <a:rPr lang="en-GB" altLang="en-US" smtClean="0">
                <a:solidFill>
                  <a:srgbClr val="000000"/>
                </a:solidFill>
                <a:ea typeface="msgothic"/>
                <a:cs typeface="msgothic"/>
              </a:rPr>
              <a:t>, respectively.</a:t>
            </a:r>
          </a:p>
        </p:txBody>
      </p:sp>
    </p:spTree>
    <p:extLst>
      <p:ext uri="{BB962C8B-B14F-4D97-AF65-F5344CB8AC3E}">
        <p14:creationId xmlns:p14="http://schemas.microsoft.com/office/powerpoint/2010/main" val="3939281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1450089" y="938848"/>
            <a:ext cx="4200654" cy="3219139"/>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4561" tIns="42280" rIns="84561" bIns="4228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5" name="Text Box 2"/>
          <p:cNvSpPr txBox="1">
            <a:spLocks noGrp="1" noChangeArrowheads="1"/>
          </p:cNvSpPr>
          <p:nvPr>
            <p:ph type="body"/>
          </p:nvPr>
        </p:nvSpPr>
        <p:spPr>
          <a:xfrm>
            <a:off x="1083457" y="4469306"/>
            <a:ext cx="4940494" cy="35712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8340" indent="-88340">
              <a:lnSpc>
                <a:spcPct val="93000"/>
              </a:lnSpc>
              <a:spcBef>
                <a:spcPct val="0"/>
              </a:spcBef>
              <a:buSzPct val="45000"/>
              <a:tabLst>
                <a:tab pos="745979" algn="l"/>
                <a:tab pos="1491958" algn="l"/>
                <a:tab pos="2237937" algn="l"/>
                <a:tab pos="2983916" algn="l"/>
                <a:tab pos="3729895" algn="l"/>
                <a:tab pos="4475874" algn="l"/>
                <a:tab pos="5221853" algn="l"/>
              </a:tabLst>
            </a:pPr>
            <a:r>
              <a:rPr lang="en-GB" altLang="en-US" smtClean="0">
                <a:solidFill>
                  <a:srgbClr val="000000"/>
                </a:solidFill>
                <a:ea typeface="msgothic"/>
                <a:cs typeface="msgothic"/>
              </a:rPr>
              <a:t>Multiple sequence alignments of 52 HgcA and HgcB orthologs from bacteria and archaea, including six confirmed methylating bacteria (arrowheads). Red boxes indicate highly conserved regions including the putative cap helix [consensus sequence motif, N(V/I)WCA(A/G)GK] in HgcA, two strictly conserved CX</a:t>
            </a:r>
            <a:r>
              <a:rPr lang="en-GB" altLang="en-US" baseline="-33000" smtClean="0">
                <a:solidFill>
                  <a:srgbClr val="000000"/>
                </a:solidFill>
                <a:ea typeface="msgothic"/>
                <a:cs typeface="msgothic"/>
              </a:rPr>
              <a:t>2</a:t>
            </a:r>
            <a:r>
              <a:rPr lang="en-GB" altLang="en-US" smtClean="0">
                <a:solidFill>
                  <a:srgbClr val="000000"/>
                </a:solidFill>
                <a:ea typeface="msgothic"/>
                <a:cs typeface="msgothic"/>
              </a:rPr>
              <a:t>CX</a:t>
            </a:r>
            <a:r>
              <a:rPr lang="en-GB" altLang="en-US" baseline="-33000" smtClean="0">
                <a:solidFill>
                  <a:srgbClr val="000000"/>
                </a:solidFill>
                <a:ea typeface="msgothic"/>
                <a:cs typeface="msgothic"/>
              </a:rPr>
              <a:t>2</a:t>
            </a:r>
            <a:r>
              <a:rPr lang="en-GB" altLang="en-US" smtClean="0">
                <a:solidFill>
                  <a:srgbClr val="000000"/>
                </a:solidFill>
                <a:ea typeface="msgothic"/>
                <a:cs typeface="msgothic"/>
              </a:rPr>
              <a:t>CX</a:t>
            </a:r>
            <a:r>
              <a:rPr lang="en-GB" altLang="en-US" baseline="-33000" smtClean="0">
                <a:solidFill>
                  <a:srgbClr val="000000"/>
                </a:solidFill>
                <a:ea typeface="msgothic"/>
                <a:cs typeface="msgothic"/>
              </a:rPr>
              <a:t>3</a:t>
            </a:r>
            <a:r>
              <a:rPr lang="en-GB" altLang="en-US" smtClean="0">
                <a:solidFill>
                  <a:srgbClr val="000000"/>
                </a:solidFill>
                <a:ea typeface="msgothic"/>
                <a:cs typeface="msgothic"/>
              </a:rPr>
              <a:t>C motifs characteristic of [4Fe-4S] clusters, and a conserved vicinal pair of cysteines located at the C terminus of HgcB. Abbreviations for amino acid residues: A, Ala; C, Cys; D, Asp; E, Glu; F, Phe; G, Gly; H, His; I, Ile; K, Lys; L, Leu; M, Met; N, Asn; P, Pro; Q, Gln; R, Arg; S, Ser; T, Thr; V, Val; W, Trp; Y, Tyr; X, any amino acid.</a:t>
            </a:r>
          </a:p>
        </p:txBody>
      </p:sp>
    </p:spTree>
    <p:extLst>
      <p:ext uri="{BB962C8B-B14F-4D97-AF65-F5344CB8AC3E}">
        <p14:creationId xmlns:p14="http://schemas.microsoft.com/office/powerpoint/2010/main" val="414795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DE41D78-E32A-4E4D-AB4B-536E1774BEF4}" type="slidenum">
              <a:rPr lang="en-US" altLang="en-US">
                <a:solidFill>
                  <a:srgbClr val="000000"/>
                </a:solidFill>
              </a:rPr>
              <a:pPr eaLnBrk="1" hangingPunct="1"/>
              <a:t>21</a:t>
            </a:fld>
            <a:endParaRPr lang="en-US" altLang="en-US">
              <a:solidFill>
                <a:srgbClr val="000000"/>
              </a:solidFill>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26592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CE5B9ED-5A59-40F2-BF76-55383057AABB}" type="slidenum">
              <a:rPr lang="en-US" altLang="en-US">
                <a:solidFill>
                  <a:srgbClr val="000000"/>
                </a:solidFill>
              </a:rPr>
              <a:pPr eaLnBrk="1" hangingPunct="1"/>
              <a:t>22</a:t>
            </a:fld>
            <a:endParaRPr lang="en-US" altLang="en-US">
              <a:solidFill>
                <a:srgbClr val="000000"/>
              </a:solidFill>
            </a:endParaRPr>
          </a:p>
        </p:txBody>
      </p:sp>
      <p:sp>
        <p:nvSpPr>
          <p:cNvPr id="97283" name="Rectangle 2"/>
          <p:cNvSpPr>
            <a:spLocks noGrp="1" noRot="1" noChangeAspect="1" noChangeArrowheads="1" noTextEdit="1"/>
          </p:cNvSpPr>
          <p:nvPr>
            <p:ph type="sldImg"/>
          </p:nvPr>
        </p:nvSpPr>
        <p:spPr>
          <a:xfrm>
            <a:off x="369888" y="725488"/>
            <a:ext cx="6362700" cy="3579812"/>
          </a:xfrm>
          <a:ln/>
        </p:spPr>
      </p:sp>
      <p:sp>
        <p:nvSpPr>
          <p:cNvPr id="9728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85087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DF9D4BB-97DB-40F1-B84F-FF9AC8C9DFBA}" type="slidenum">
              <a:rPr lang="en-US" altLang="en-US">
                <a:solidFill>
                  <a:srgbClr val="000000"/>
                </a:solidFill>
              </a:rPr>
              <a:pPr eaLnBrk="1" hangingPunct="1"/>
              <a:t>4</a:t>
            </a:fld>
            <a:endParaRPr lang="en-US" altLang="en-US">
              <a:solidFill>
                <a:srgbClr val="000000"/>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198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77218A-AADA-4B45-99AC-70F802AC19BB}" type="slidenum">
              <a:rPr lang="en-US" altLang="en-US">
                <a:solidFill>
                  <a:srgbClr val="000000"/>
                </a:solidFill>
              </a:rPr>
              <a:pPr eaLnBrk="1" hangingPunct="1"/>
              <a:t>23</a:t>
            </a:fld>
            <a:endParaRPr lang="en-US" altLang="en-US">
              <a:solidFill>
                <a:srgbClr val="000000"/>
              </a:solidFill>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53860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8121E3-5D75-4F03-B030-130131541EF1}" type="slidenum">
              <a:rPr lang="en-US" altLang="en-US">
                <a:solidFill>
                  <a:srgbClr val="000000"/>
                </a:solidFill>
              </a:rPr>
              <a:pPr eaLnBrk="1" hangingPunct="1"/>
              <a:t>24</a:t>
            </a:fld>
            <a:endParaRPr lang="en-US" altLang="en-US">
              <a:solidFill>
                <a:srgbClr val="000000"/>
              </a:solidFill>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49405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0C769DB-8DCE-4541-B47E-DF0F6273E8B7}" type="slidenum">
              <a:rPr lang="en-US" altLang="en-US">
                <a:solidFill>
                  <a:srgbClr val="000000"/>
                </a:solidFill>
              </a:rPr>
              <a:pPr eaLnBrk="1" hangingPunct="1"/>
              <a:t>25</a:t>
            </a:fld>
            <a:endParaRPr lang="en-US" altLang="en-US">
              <a:solidFill>
                <a:srgbClr val="000000"/>
              </a:solidFill>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08286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3D70C54-0E5E-4DBE-A101-512B1292C70D}" type="slidenum">
              <a:rPr lang="en-US" altLang="en-US">
                <a:solidFill>
                  <a:srgbClr val="000000"/>
                </a:solidFill>
              </a:rPr>
              <a:pPr eaLnBrk="1" hangingPunct="1"/>
              <a:t>26</a:t>
            </a:fld>
            <a:endParaRPr lang="en-US" altLang="en-US">
              <a:solidFill>
                <a:srgbClr val="000000"/>
              </a:solidFill>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10068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BD60893-1889-4ED4-9A18-C401708D1AD5}" type="slidenum">
              <a:rPr lang="en-US" altLang="en-US">
                <a:solidFill>
                  <a:srgbClr val="000000"/>
                </a:solidFill>
              </a:rPr>
              <a:pPr eaLnBrk="1" hangingPunct="1"/>
              <a:t>27</a:t>
            </a:fld>
            <a:endParaRPr lang="en-US" altLang="en-US">
              <a:solidFill>
                <a:srgbClr val="000000"/>
              </a:solidFill>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16646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C67545-307D-495F-B92A-1DD9123BED64}" type="slidenum">
              <a:rPr lang="en-US" altLang="en-US">
                <a:solidFill>
                  <a:srgbClr val="000000"/>
                </a:solidFill>
              </a:rPr>
              <a:pPr eaLnBrk="1" hangingPunct="1"/>
              <a:t>28</a:t>
            </a:fld>
            <a:endParaRPr lang="en-US" alt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87870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5F7384-476F-4341-A578-6974C61ACFEE}" type="slidenum">
              <a:rPr lang="en-US" altLang="en-US">
                <a:solidFill>
                  <a:srgbClr val="000000"/>
                </a:solidFill>
              </a:rPr>
              <a:pPr eaLnBrk="1" hangingPunct="1"/>
              <a:t>29</a:t>
            </a:fld>
            <a:endParaRPr lang="en-US" alt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83020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8DE95FA-B66E-4EC7-A360-C10C6B35D60D}" type="slidenum">
              <a:rPr lang="en-US" altLang="en-US">
                <a:solidFill>
                  <a:srgbClr val="000000"/>
                </a:solidFill>
              </a:rPr>
              <a:pPr eaLnBrk="1" hangingPunct="1"/>
              <a:t>30</a:t>
            </a:fld>
            <a:endParaRPr lang="en-US" altLang="en-US">
              <a:solidFill>
                <a:srgbClr val="000000"/>
              </a:solidFill>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68948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CC17AE-CB62-4159-A208-0C9D12266DDE}" type="slidenum">
              <a:rPr lang="en-US" altLang="en-US">
                <a:solidFill>
                  <a:srgbClr val="000000"/>
                </a:solidFill>
              </a:rPr>
              <a:pPr eaLnBrk="1" hangingPunct="1"/>
              <a:t>31</a:t>
            </a:fld>
            <a:endParaRPr lang="en-US" alt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77467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6E95B2-2720-4E43-974F-3216DB65A1BC}" type="slidenum">
              <a:rPr lang="en-US" altLang="en-US">
                <a:solidFill>
                  <a:srgbClr val="000000"/>
                </a:solidFill>
              </a:rPr>
              <a:pPr eaLnBrk="1" hangingPunct="1"/>
              <a:t>32</a:t>
            </a:fld>
            <a:endParaRPr lang="en-US" alt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6192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63B4C-3E6C-4111-BFCB-25E27FDBCD2E}" type="slidenum">
              <a:rPr lang="en-US" altLang="en-US"/>
              <a:pPr/>
              <a:t>5</a:t>
            </a:fld>
            <a:endParaRPr lang="en-US" altLang="en-US"/>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797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62256C0-E323-44E0-B6B6-3882DB6E6EAC}" type="slidenum">
              <a:rPr lang="en-US" altLang="en-US">
                <a:solidFill>
                  <a:srgbClr val="000000"/>
                </a:solidFill>
              </a:rPr>
              <a:pPr eaLnBrk="1" hangingPunct="1"/>
              <a:t>38</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xfrm>
            <a:off x="369888" y="725488"/>
            <a:ext cx="6362700" cy="3579812"/>
          </a:xfrm>
          <a:ln/>
        </p:spPr>
      </p:sp>
      <p:sp>
        <p:nvSpPr>
          <p:cNvPr id="10854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4298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F56C09-7806-419D-BB9A-0213C61B2E53}" type="slidenum">
              <a:rPr lang="en-US" altLang="en-US">
                <a:solidFill>
                  <a:srgbClr val="000000"/>
                </a:solidFill>
              </a:rPr>
              <a:pPr eaLnBrk="1" hangingPunct="1"/>
              <a:t>39</a:t>
            </a:fld>
            <a:endParaRPr lang="en-US" altLang="en-US">
              <a:solidFill>
                <a:srgbClr val="000000"/>
              </a:solidFill>
            </a:endParaRPr>
          </a:p>
        </p:txBody>
      </p:sp>
      <p:sp>
        <p:nvSpPr>
          <p:cNvPr id="109571" name="Rectangle 2"/>
          <p:cNvSpPr>
            <a:spLocks noGrp="1" noRot="1" noChangeAspect="1" noChangeArrowheads="1" noTextEdit="1"/>
          </p:cNvSpPr>
          <p:nvPr>
            <p:ph type="sldImg"/>
          </p:nvPr>
        </p:nvSpPr>
        <p:spPr>
          <a:xfrm>
            <a:off x="369888" y="725488"/>
            <a:ext cx="6362700" cy="3579812"/>
          </a:xfrm>
          <a:ln/>
        </p:spPr>
      </p:sp>
      <p:sp>
        <p:nvSpPr>
          <p:cNvPr id="109572"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416573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C76F565-FF97-41CA-A482-405D21505A12}" type="slidenum">
              <a:rPr lang="en-US" altLang="en-US">
                <a:solidFill>
                  <a:srgbClr val="000000"/>
                </a:solidFill>
              </a:rPr>
              <a:pPr eaLnBrk="1" hangingPunct="1"/>
              <a:t>40</a:t>
            </a:fld>
            <a:endParaRPr lang="en-US" altLang="en-US">
              <a:solidFill>
                <a:srgbClr val="000000"/>
              </a:solidFill>
            </a:endParaRPr>
          </a:p>
        </p:txBody>
      </p:sp>
      <p:sp>
        <p:nvSpPr>
          <p:cNvPr id="110595" name="Rectangle 2"/>
          <p:cNvSpPr>
            <a:spLocks noGrp="1" noRot="1" noChangeAspect="1" noChangeArrowheads="1" noTextEdit="1"/>
          </p:cNvSpPr>
          <p:nvPr>
            <p:ph type="sldImg"/>
          </p:nvPr>
        </p:nvSpPr>
        <p:spPr>
          <a:xfrm>
            <a:off x="369888" y="725488"/>
            <a:ext cx="6362700" cy="3579812"/>
          </a:xfrm>
          <a:ln/>
        </p:spPr>
      </p:sp>
      <p:sp>
        <p:nvSpPr>
          <p:cNvPr id="110596"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32774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E31EF2-B9DE-416D-B2FC-E4285BFAB290}" type="slidenum">
              <a:rPr lang="en-US" altLang="en-US">
                <a:solidFill>
                  <a:srgbClr val="000000"/>
                </a:solidFill>
              </a:rPr>
              <a:pPr eaLnBrk="1" hangingPunct="1"/>
              <a:t>41</a:t>
            </a:fld>
            <a:endParaRPr lang="en-US" altLang="en-US">
              <a:solidFill>
                <a:srgbClr val="000000"/>
              </a:solidFill>
            </a:endParaRPr>
          </a:p>
        </p:txBody>
      </p:sp>
      <p:sp>
        <p:nvSpPr>
          <p:cNvPr id="111619" name="Rectangle 2"/>
          <p:cNvSpPr>
            <a:spLocks noGrp="1" noRot="1" noChangeAspect="1" noChangeArrowheads="1" noTextEdit="1"/>
          </p:cNvSpPr>
          <p:nvPr>
            <p:ph type="sldImg"/>
          </p:nvPr>
        </p:nvSpPr>
        <p:spPr>
          <a:xfrm>
            <a:off x="369888" y="725488"/>
            <a:ext cx="6362700" cy="3579812"/>
          </a:xfrm>
          <a:ln/>
        </p:spPr>
      </p:sp>
      <p:sp>
        <p:nvSpPr>
          <p:cNvPr id="111620"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2994543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1CCDA81-0DC8-4F71-A58A-5AE57FB4FD64}" type="slidenum">
              <a:rPr lang="en-US" altLang="en-US">
                <a:solidFill>
                  <a:srgbClr val="000000"/>
                </a:solidFill>
              </a:rPr>
              <a:pPr eaLnBrk="1" hangingPunct="1"/>
              <a:t>42</a:t>
            </a:fld>
            <a:endParaRPr lang="en-US" altLang="en-US">
              <a:solidFill>
                <a:srgbClr val="000000"/>
              </a:solidFill>
            </a:endParaRPr>
          </a:p>
        </p:txBody>
      </p:sp>
      <p:sp>
        <p:nvSpPr>
          <p:cNvPr id="112643" name="Rectangle 2"/>
          <p:cNvSpPr>
            <a:spLocks noGrp="1" noRot="1" noChangeAspect="1" noChangeArrowheads="1" noTextEdit="1"/>
          </p:cNvSpPr>
          <p:nvPr>
            <p:ph type="sldImg"/>
          </p:nvPr>
        </p:nvSpPr>
        <p:spPr>
          <a:xfrm>
            <a:off x="369888" y="725488"/>
            <a:ext cx="6362700" cy="3579812"/>
          </a:xfrm>
          <a:ln/>
        </p:spPr>
      </p:sp>
      <p:sp>
        <p:nvSpPr>
          <p:cNvPr id="11264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788286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BD1669-E701-4541-9B21-9C7EB4CBCD7B}" type="slidenum">
              <a:rPr lang="en-GB"/>
              <a:pPr/>
              <a:t>43</a:t>
            </a:fld>
            <a:endParaRPr lang="en-GB"/>
          </a:p>
        </p:txBody>
      </p:sp>
      <p:sp>
        <p:nvSpPr>
          <p:cNvPr id="54274" name="Rectangle 2"/>
          <p:cNvSpPr>
            <a:spLocks noGrp="1" noRot="1" noChangeAspect="1" noChangeArrowheads="1" noTextEdit="1"/>
          </p:cNvSpPr>
          <p:nvPr>
            <p:ph type="sldImg"/>
          </p:nvPr>
        </p:nvSpPr>
        <p:spPr/>
      </p:sp>
      <p:sp>
        <p:nvSpPr>
          <p:cNvPr id="5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75386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miter lim="800000"/>
            <a:headEnd/>
            <a:tailEnd/>
          </a:ln>
        </p:spPr>
        <p:txBody>
          <a:bodyPr/>
          <a:lstStyle/>
          <a:p>
            <a:fld id="{6AD998B3-78EA-4C7A-AB35-E79B24C79974}" type="slidenum">
              <a:rPr lang="en-US">
                <a:latin typeface="Arial" charset="0"/>
              </a:rPr>
              <a:pPr/>
              <a:t>45</a:t>
            </a:fld>
            <a:endParaRPr lang="en-US">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96785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1467E3-20EF-41D1-A14C-AD1A19BDAFD0}" type="slidenum">
              <a:rPr lang="en-US" altLang="en-US">
                <a:solidFill>
                  <a:srgbClr val="000000"/>
                </a:solidFill>
              </a:rPr>
              <a:pPr eaLnBrk="1" hangingPunct="1"/>
              <a:t>46</a:t>
            </a:fld>
            <a:endParaRPr lang="en-US" altLang="en-US">
              <a:solidFill>
                <a:srgbClr val="000000"/>
              </a:solidFill>
            </a:endParaRPr>
          </a:p>
        </p:txBody>
      </p:sp>
      <p:sp>
        <p:nvSpPr>
          <p:cNvPr id="113667" name="Rectangle 2"/>
          <p:cNvSpPr>
            <a:spLocks noGrp="1" noRot="1" noChangeAspect="1" noChangeArrowheads="1" noTextEdit="1"/>
          </p:cNvSpPr>
          <p:nvPr>
            <p:ph type="sldImg"/>
          </p:nvPr>
        </p:nvSpPr>
        <p:spPr>
          <a:xfrm>
            <a:off x="369888" y="725488"/>
            <a:ext cx="6362700" cy="3579812"/>
          </a:xfrm>
          <a:ln/>
        </p:spPr>
      </p:sp>
      <p:sp>
        <p:nvSpPr>
          <p:cNvPr id="11366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418582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3C5312E-7EED-4D80-A6A3-B45CD37A729D}" type="slidenum">
              <a:rPr lang="en-US" altLang="en-US">
                <a:solidFill>
                  <a:srgbClr val="000000"/>
                </a:solidFill>
              </a:rPr>
              <a:pPr eaLnBrk="1" hangingPunct="1"/>
              <a:t>47</a:t>
            </a:fld>
            <a:endParaRPr lang="en-US" altLang="en-US">
              <a:solidFill>
                <a:srgbClr val="000000"/>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54553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F9EA5D-41B2-4579-A4DB-80006330927D}" type="slidenum">
              <a:rPr lang="en-US" altLang="en-US">
                <a:solidFill>
                  <a:srgbClr val="000000"/>
                </a:solidFill>
              </a:rPr>
              <a:pPr eaLnBrk="1" hangingPunct="1"/>
              <a:t>48</a:t>
            </a:fld>
            <a:endParaRPr lang="en-US" altLang="en-US">
              <a:solidFill>
                <a:srgbClr val="000000"/>
              </a:solidFill>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9404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F34114-DDF6-4D3A-A57D-A45CF7EFFE2C}" type="slidenum">
              <a:rPr lang="en-US" altLang="en-US">
                <a:solidFill>
                  <a:srgbClr val="000000"/>
                </a:solidFill>
              </a:rPr>
              <a:pPr eaLnBrk="1" hangingPunct="1"/>
              <a:t>6</a:t>
            </a:fld>
            <a:endParaRPr lang="en-US" altLang="en-US">
              <a:solidFill>
                <a:srgbClr val="000000"/>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37312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16F9379-1BF9-4CBE-BA7D-09B8DC727BE7}" type="slidenum">
              <a:rPr lang="en-US" altLang="en-US">
                <a:solidFill>
                  <a:srgbClr val="000000"/>
                </a:solidFill>
              </a:rPr>
              <a:pPr eaLnBrk="1" hangingPunct="1"/>
              <a:t>49</a:t>
            </a:fld>
            <a:endParaRPr lang="en-US" altLang="en-US">
              <a:solidFill>
                <a:srgbClr val="000000"/>
              </a:solidFill>
            </a:endParaRPr>
          </a:p>
        </p:txBody>
      </p:sp>
      <p:sp>
        <p:nvSpPr>
          <p:cNvPr id="116739" name="Rectangle 2"/>
          <p:cNvSpPr>
            <a:spLocks noGrp="1" noRot="1" noChangeAspect="1" noChangeArrowheads="1" noTextEdit="1"/>
          </p:cNvSpPr>
          <p:nvPr>
            <p:ph type="sldImg"/>
          </p:nvPr>
        </p:nvSpPr>
        <p:spPr>
          <a:xfrm>
            <a:off x="369888" y="725488"/>
            <a:ext cx="6362700" cy="3579812"/>
          </a:xfrm>
          <a:ln/>
        </p:spPr>
      </p:sp>
      <p:sp>
        <p:nvSpPr>
          <p:cNvPr id="116740"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4286528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502481-C06B-48DC-A47D-9BFE20D2FB46}" type="slidenum">
              <a:rPr lang="en-US" altLang="en-US">
                <a:solidFill>
                  <a:srgbClr val="000000"/>
                </a:solidFill>
              </a:rPr>
              <a:pPr eaLnBrk="1" hangingPunct="1"/>
              <a:t>50</a:t>
            </a:fld>
            <a:endParaRPr lang="en-US" altLang="en-US">
              <a:solidFill>
                <a:srgbClr val="000000"/>
              </a:solidFill>
            </a:endParaRPr>
          </a:p>
        </p:txBody>
      </p:sp>
      <p:sp>
        <p:nvSpPr>
          <p:cNvPr id="117763" name="Rectangle 2"/>
          <p:cNvSpPr>
            <a:spLocks noGrp="1" noRot="1" noChangeAspect="1" noChangeArrowheads="1" noTextEdit="1"/>
          </p:cNvSpPr>
          <p:nvPr>
            <p:ph type="sldImg"/>
          </p:nvPr>
        </p:nvSpPr>
        <p:spPr>
          <a:xfrm>
            <a:off x="369888" y="725488"/>
            <a:ext cx="6362700" cy="3579812"/>
          </a:xfrm>
          <a:ln/>
        </p:spPr>
      </p:sp>
      <p:sp>
        <p:nvSpPr>
          <p:cNvPr id="11776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089159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F656FE-D860-489D-A1B5-FB0DB151D575}" type="slidenum">
              <a:rPr lang="en-US" altLang="en-US">
                <a:solidFill>
                  <a:srgbClr val="000000"/>
                </a:solidFill>
              </a:rPr>
              <a:pPr eaLnBrk="1" hangingPunct="1"/>
              <a:t>51</a:t>
            </a:fld>
            <a:endParaRPr lang="en-US" altLang="en-US">
              <a:solidFill>
                <a:srgbClr val="000000"/>
              </a:solidFill>
            </a:endParaRPr>
          </a:p>
        </p:txBody>
      </p:sp>
      <p:sp>
        <p:nvSpPr>
          <p:cNvPr id="118787" name="Rectangle 2"/>
          <p:cNvSpPr>
            <a:spLocks noGrp="1" noRot="1" noChangeAspect="1" noChangeArrowheads="1" noTextEdit="1"/>
          </p:cNvSpPr>
          <p:nvPr>
            <p:ph type="sldImg"/>
          </p:nvPr>
        </p:nvSpPr>
        <p:spPr>
          <a:xfrm>
            <a:off x="369888" y="725488"/>
            <a:ext cx="6362700" cy="3579812"/>
          </a:xfrm>
          <a:ln/>
        </p:spPr>
      </p:sp>
      <p:sp>
        <p:nvSpPr>
          <p:cNvPr id="11878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33029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B5B491-D1C8-4E83-BC60-E484E73E5EBE}" type="slidenum">
              <a:rPr lang="en-US" altLang="en-US">
                <a:solidFill>
                  <a:srgbClr val="000000"/>
                </a:solidFill>
              </a:rPr>
              <a:pPr eaLnBrk="1" hangingPunct="1"/>
              <a:t>52</a:t>
            </a:fld>
            <a:endParaRPr lang="en-US" altLang="en-US">
              <a:solidFill>
                <a:srgbClr val="000000"/>
              </a:solidFill>
            </a:endParaRPr>
          </a:p>
        </p:txBody>
      </p:sp>
      <p:sp>
        <p:nvSpPr>
          <p:cNvPr id="119811" name="Rectangle 2"/>
          <p:cNvSpPr>
            <a:spLocks noGrp="1" noRot="1" noChangeAspect="1" noChangeArrowheads="1" noTextEdit="1"/>
          </p:cNvSpPr>
          <p:nvPr>
            <p:ph type="sldImg"/>
          </p:nvPr>
        </p:nvSpPr>
        <p:spPr>
          <a:xfrm>
            <a:off x="369888" y="725488"/>
            <a:ext cx="6362700" cy="3579812"/>
          </a:xfrm>
          <a:ln/>
        </p:spPr>
      </p:sp>
      <p:sp>
        <p:nvSpPr>
          <p:cNvPr id="119812"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660464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8206FE0-3769-48FD-A0D8-72F577A673BF}" type="slidenum">
              <a:rPr lang="en-US" altLang="en-US">
                <a:solidFill>
                  <a:srgbClr val="000000"/>
                </a:solidFill>
              </a:rPr>
              <a:pPr eaLnBrk="1" hangingPunct="1"/>
              <a:t>53</a:t>
            </a:fld>
            <a:endParaRPr lang="en-US" altLang="en-US">
              <a:solidFill>
                <a:srgbClr val="000000"/>
              </a:solidFill>
            </a:endParaRPr>
          </a:p>
        </p:txBody>
      </p:sp>
      <p:sp>
        <p:nvSpPr>
          <p:cNvPr id="120835" name="Rectangle 2"/>
          <p:cNvSpPr>
            <a:spLocks noGrp="1" noRot="1" noChangeAspect="1" noChangeArrowheads="1" noTextEdit="1"/>
          </p:cNvSpPr>
          <p:nvPr>
            <p:ph type="sldImg"/>
          </p:nvPr>
        </p:nvSpPr>
        <p:spPr>
          <a:xfrm>
            <a:off x="369888" y="725488"/>
            <a:ext cx="6362700" cy="3579812"/>
          </a:xfrm>
          <a:ln/>
        </p:spPr>
      </p:sp>
      <p:sp>
        <p:nvSpPr>
          <p:cNvPr id="120836"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591500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A92AAF-74E7-4F45-A7F7-5AE3E1DEAEF0}" type="slidenum">
              <a:rPr lang="en-US" altLang="en-US">
                <a:solidFill>
                  <a:srgbClr val="000000"/>
                </a:solidFill>
              </a:rPr>
              <a:pPr eaLnBrk="1" hangingPunct="1"/>
              <a:t>54</a:t>
            </a:fld>
            <a:endParaRPr lang="en-US" altLang="en-US">
              <a:solidFill>
                <a:srgbClr val="000000"/>
              </a:solidFill>
            </a:endParaRPr>
          </a:p>
        </p:txBody>
      </p:sp>
      <p:sp>
        <p:nvSpPr>
          <p:cNvPr id="121859" name="Rectangle 2"/>
          <p:cNvSpPr>
            <a:spLocks noGrp="1" noRot="1" noChangeAspect="1" noChangeArrowheads="1" noTextEdit="1"/>
          </p:cNvSpPr>
          <p:nvPr>
            <p:ph type="sldImg"/>
          </p:nvPr>
        </p:nvSpPr>
        <p:spPr>
          <a:xfrm>
            <a:off x="369888" y="725488"/>
            <a:ext cx="6362700" cy="3579812"/>
          </a:xfrm>
          <a:ln/>
        </p:spPr>
      </p:sp>
      <p:sp>
        <p:nvSpPr>
          <p:cNvPr id="121860"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3013645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925866-37D0-4499-A5C2-977AB5D97B7B}" type="slidenum">
              <a:rPr lang="en-US" altLang="en-US">
                <a:solidFill>
                  <a:srgbClr val="000000"/>
                </a:solidFill>
              </a:rPr>
              <a:pPr eaLnBrk="1" hangingPunct="1"/>
              <a:t>55</a:t>
            </a:fld>
            <a:endParaRPr lang="en-US" altLang="en-US">
              <a:solidFill>
                <a:srgbClr val="000000"/>
              </a:solidFill>
            </a:endParaRPr>
          </a:p>
        </p:txBody>
      </p:sp>
      <p:sp>
        <p:nvSpPr>
          <p:cNvPr id="122883" name="Rectangle 2"/>
          <p:cNvSpPr>
            <a:spLocks noGrp="1" noRot="1" noChangeAspect="1" noChangeArrowheads="1" noTextEdit="1"/>
          </p:cNvSpPr>
          <p:nvPr>
            <p:ph type="sldImg"/>
          </p:nvPr>
        </p:nvSpPr>
        <p:spPr>
          <a:xfrm>
            <a:off x="369888" y="725488"/>
            <a:ext cx="6362700" cy="3579812"/>
          </a:xfrm>
          <a:ln/>
        </p:spPr>
      </p:sp>
      <p:sp>
        <p:nvSpPr>
          <p:cNvPr id="12288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934303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EB32257-FAA3-41A5-B809-CF8289060F38}" type="slidenum">
              <a:rPr lang="en-US" altLang="en-US">
                <a:solidFill>
                  <a:srgbClr val="000000"/>
                </a:solidFill>
              </a:rPr>
              <a:pPr eaLnBrk="1" hangingPunct="1"/>
              <a:t>56</a:t>
            </a:fld>
            <a:endParaRPr lang="en-US" altLang="en-US">
              <a:solidFill>
                <a:srgbClr val="000000"/>
              </a:solidFill>
            </a:endParaRPr>
          </a:p>
        </p:txBody>
      </p:sp>
      <p:sp>
        <p:nvSpPr>
          <p:cNvPr id="123907" name="Rectangle 2"/>
          <p:cNvSpPr>
            <a:spLocks noGrp="1" noRot="1" noChangeAspect="1" noChangeArrowheads="1" noTextEdit="1"/>
          </p:cNvSpPr>
          <p:nvPr>
            <p:ph type="sldImg"/>
          </p:nvPr>
        </p:nvSpPr>
        <p:spPr>
          <a:xfrm>
            <a:off x="369888" y="725488"/>
            <a:ext cx="6362700" cy="3579812"/>
          </a:xfrm>
          <a:ln/>
        </p:spPr>
      </p:sp>
      <p:sp>
        <p:nvSpPr>
          <p:cNvPr id="12390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301981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9675C62-8C85-42B6-ADAC-868A5E3962C2}" type="slidenum">
              <a:rPr lang="en-US" altLang="en-US">
                <a:solidFill>
                  <a:srgbClr val="000000"/>
                </a:solidFill>
              </a:rPr>
              <a:pPr eaLnBrk="1" hangingPunct="1"/>
              <a:t>57</a:t>
            </a:fld>
            <a:endParaRPr lang="en-US" altLang="en-US">
              <a:solidFill>
                <a:srgbClr val="000000"/>
              </a:solidFill>
            </a:endParaRPr>
          </a:p>
        </p:txBody>
      </p:sp>
      <p:sp>
        <p:nvSpPr>
          <p:cNvPr id="124931" name="Rectangle 2"/>
          <p:cNvSpPr>
            <a:spLocks noGrp="1" noRot="1" noChangeAspect="1" noChangeArrowheads="1" noTextEdit="1"/>
          </p:cNvSpPr>
          <p:nvPr>
            <p:ph type="sldImg"/>
          </p:nvPr>
        </p:nvSpPr>
        <p:spPr>
          <a:xfrm>
            <a:off x="369888" y="725488"/>
            <a:ext cx="6362700" cy="3579812"/>
          </a:xfrm>
          <a:ln/>
        </p:spPr>
      </p:sp>
      <p:sp>
        <p:nvSpPr>
          <p:cNvPr id="124932"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2367615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409435-EC53-4F3F-BAC3-AE4A5239842E}" type="slidenum">
              <a:rPr lang="en-US" altLang="en-US">
                <a:solidFill>
                  <a:srgbClr val="000000"/>
                </a:solidFill>
              </a:rPr>
              <a:pPr eaLnBrk="1" hangingPunct="1"/>
              <a:t>58</a:t>
            </a:fld>
            <a:endParaRPr lang="en-US" altLang="en-US">
              <a:solidFill>
                <a:srgbClr val="000000"/>
              </a:solidFill>
            </a:endParaRPr>
          </a:p>
        </p:txBody>
      </p:sp>
      <p:sp>
        <p:nvSpPr>
          <p:cNvPr id="125955" name="Rectangle 2"/>
          <p:cNvSpPr>
            <a:spLocks noGrp="1" noRot="1" noChangeAspect="1" noChangeArrowheads="1" noTextEdit="1"/>
          </p:cNvSpPr>
          <p:nvPr>
            <p:ph type="sldImg"/>
          </p:nvPr>
        </p:nvSpPr>
        <p:spPr>
          <a:xfrm>
            <a:off x="369888" y="725488"/>
            <a:ext cx="6362700" cy="3579812"/>
          </a:xfrm>
          <a:ln/>
        </p:spPr>
      </p:sp>
      <p:sp>
        <p:nvSpPr>
          <p:cNvPr id="125956"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88947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523B14-E1A1-4F9E-BD99-8283AD1CD053}" type="slidenum">
              <a:rPr lang="en-US" altLang="en-US">
                <a:solidFill>
                  <a:srgbClr val="000000"/>
                </a:solidFill>
              </a:rPr>
              <a:pPr eaLnBrk="1" hangingPunct="1"/>
              <a:t>7</a:t>
            </a:fld>
            <a:endParaRPr lang="en-US" altLang="en-US">
              <a:solidFill>
                <a:srgbClr val="000000"/>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62355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7F39365-EDF9-4665-9904-66306FD05CBC}" type="slidenum">
              <a:rPr lang="en-US" altLang="en-US">
                <a:solidFill>
                  <a:srgbClr val="000000"/>
                </a:solidFill>
              </a:rPr>
              <a:pPr eaLnBrk="1" hangingPunct="1"/>
              <a:t>59</a:t>
            </a:fld>
            <a:endParaRPr lang="en-US" altLang="en-US">
              <a:solidFill>
                <a:srgbClr val="000000"/>
              </a:solidFill>
            </a:endParaRPr>
          </a:p>
        </p:txBody>
      </p:sp>
      <p:sp>
        <p:nvSpPr>
          <p:cNvPr id="126979" name="Rectangle 2"/>
          <p:cNvSpPr>
            <a:spLocks noGrp="1" noRot="1" noChangeAspect="1" noChangeArrowheads="1" noTextEdit="1"/>
          </p:cNvSpPr>
          <p:nvPr>
            <p:ph type="sldImg"/>
          </p:nvPr>
        </p:nvSpPr>
        <p:spPr>
          <a:xfrm>
            <a:off x="369888" y="725488"/>
            <a:ext cx="6362700" cy="3579812"/>
          </a:xfrm>
          <a:ln/>
        </p:spPr>
      </p:sp>
      <p:sp>
        <p:nvSpPr>
          <p:cNvPr id="126980"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256461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34E8F99-D293-4259-A075-425F32BFCEA3}" type="slidenum">
              <a:rPr lang="en-US" altLang="en-US">
                <a:solidFill>
                  <a:srgbClr val="000000"/>
                </a:solidFill>
              </a:rPr>
              <a:pPr eaLnBrk="1" hangingPunct="1"/>
              <a:t>60</a:t>
            </a:fld>
            <a:endParaRPr lang="en-US" altLang="en-US">
              <a:solidFill>
                <a:srgbClr val="000000"/>
              </a:solidFill>
            </a:endParaRPr>
          </a:p>
        </p:txBody>
      </p:sp>
      <p:sp>
        <p:nvSpPr>
          <p:cNvPr id="128003" name="Rectangle 2"/>
          <p:cNvSpPr>
            <a:spLocks noGrp="1" noRot="1" noChangeAspect="1" noChangeArrowheads="1" noTextEdit="1"/>
          </p:cNvSpPr>
          <p:nvPr>
            <p:ph type="sldImg"/>
          </p:nvPr>
        </p:nvSpPr>
        <p:spPr>
          <a:xfrm>
            <a:off x="369888" y="725488"/>
            <a:ext cx="6362700" cy="3579812"/>
          </a:xfrm>
          <a:ln/>
        </p:spPr>
      </p:sp>
      <p:sp>
        <p:nvSpPr>
          <p:cNvPr id="12800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24610710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7C6DAF8-6C64-4D6B-B044-3064518CA61D}" type="slidenum">
              <a:rPr lang="en-US" altLang="en-US">
                <a:solidFill>
                  <a:srgbClr val="000000"/>
                </a:solidFill>
              </a:rPr>
              <a:pPr eaLnBrk="1" hangingPunct="1"/>
              <a:t>61</a:t>
            </a:fld>
            <a:endParaRPr lang="en-US" altLang="en-US">
              <a:solidFill>
                <a:srgbClr val="000000"/>
              </a:solidFill>
            </a:endParaRPr>
          </a:p>
        </p:txBody>
      </p:sp>
      <p:sp>
        <p:nvSpPr>
          <p:cNvPr id="129027" name="Rectangle 2"/>
          <p:cNvSpPr>
            <a:spLocks noGrp="1" noRot="1" noChangeAspect="1" noChangeArrowheads="1" noTextEdit="1"/>
          </p:cNvSpPr>
          <p:nvPr>
            <p:ph type="sldImg"/>
          </p:nvPr>
        </p:nvSpPr>
        <p:spPr>
          <a:xfrm>
            <a:off x="369888" y="725488"/>
            <a:ext cx="6362700" cy="3579812"/>
          </a:xfrm>
          <a:ln/>
        </p:spPr>
      </p:sp>
      <p:sp>
        <p:nvSpPr>
          <p:cNvPr id="12902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862673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196BB6-71B7-46D0-B35D-FAC72D5E53D3}" type="slidenum">
              <a:rPr lang="en-US" altLang="en-US">
                <a:solidFill>
                  <a:srgbClr val="000000"/>
                </a:solidFill>
              </a:rPr>
              <a:pPr eaLnBrk="1" hangingPunct="1"/>
              <a:t>62</a:t>
            </a:fld>
            <a:endParaRPr lang="en-US" altLang="en-US">
              <a:solidFill>
                <a:srgbClr val="000000"/>
              </a:solidFill>
            </a:endParaRPr>
          </a:p>
        </p:txBody>
      </p:sp>
      <p:sp>
        <p:nvSpPr>
          <p:cNvPr id="130051" name="Rectangle 2"/>
          <p:cNvSpPr>
            <a:spLocks noGrp="1" noRot="1" noChangeAspect="1" noChangeArrowheads="1" noTextEdit="1"/>
          </p:cNvSpPr>
          <p:nvPr>
            <p:ph type="sldImg"/>
          </p:nvPr>
        </p:nvSpPr>
        <p:spPr>
          <a:xfrm>
            <a:off x="369888" y="725488"/>
            <a:ext cx="6362700" cy="3579812"/>
          </a:xfrm>
          <a:ln/>
        </p:spPr>
      </p:sp>
      <p:sp>
        <p:nvSpPr>
          <p:cNvPr id="130052"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768889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E12DC9-F047-4E9F-9E9E-554985EF7D35}" type="slidenum">
              <a:rPr lang="en-US" altLang="en-US">
                <a:solidFill>
                  <a:srgbClr val="000000"/>
                </a:solidFill>
              </a:rPr>
              <a:pPr eaLnBrk="1" hangingPunct="1"/>
              <a:t>63</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69888" y="725488"/>
            <a:ext cx="6362700" cy="3579812"/>
          </a:xfrm>
          <a:ln/>
        </p:spPr>
      </p:sp>
      <p:sp>
        <p:nvSpPr>
          <p:cNvPr id="131076"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68599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AAD2C5-5047-4849-9DC6-8097B348E1C5}" type="slidenum">
              <a:rPr lang="en-US" altLang="en-US">
                <a:solidFill>
                  <a:srgbClr val="000000"/>
                </a:solidFill>
              </a:rPr>
              <a:pPr eaLnBrk="1" hangingPunct="1"/>
              <a:t>64</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xfrm>
            <a:off x="369888" y="725488"/>
            <a:ext cx="6362700" cy="3579812"/>
          </a:xfrm>
          <a:ln/>
        </p:spPr>
      </p:sp>
      <p:sp>
        <p:nvSpPr>
          <p:cNvPr id="132100"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887810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14FCD72-3AFE-4A8A-AAE4-424F11629FEC}" type="slidenum">
              <a:rPr lang="en-US" altLang="en-US">
                <a:solidFill>
                  <a:srgbClr val="000000"/>
                </a:solidFill>
              </a:rPr>
              <a:pPr eaLnBrk="1" hangingPunct="1"/>
              <a:t>65</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xfrm>
            <a:off x="369888" y="725488"/>
            <a:ext cx="6362700" cy="3579812"/>
          </a:xfrm>
          <a:ln/>
        </p:spPr>
      </p:sp>
      <p:sp>
        <p:nvSpPr>
          <p:cNvPr id="133124"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208817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8D6B0CF-A861-4302-849A-E070FDA2D3A0}" type="slidenum">
              <a:rPr lang="en-US" altLang="en-US">
                <a:solidFill>
                  <a:srgbClr val="000000"/>
                </a:solidFill>
              </a:rPr>
              <a:pPr eaLnBrk="1" hangingPunct="1"/>
              <a:t>66</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69888" y="725488"/>
            <a:ext cx="6362700" cy="3579812"/>
          </a:xfrm>
          <a:ln/>
        </p:spPr>
      </p:sp>
      <p:sp>
        <p:nvSpPr>
          <p:cNvPr id="134148"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3081540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7FC842-9A6E-4F2C-BF8E-C34282A9B124}" type="slidenum">
              <a:rPr lang="en-US" altLang="en-US">
                <a:solidFill>
                  <a:srgbClr val="000000"/>
                </a:solidFill>
              </a:rPr>
              <a:pPr eaLnBrk="1" hangingPunct="1"/>
              <a:t>67</a:t>
            </a:fld>
            <a:endParaRPr lang="en-US" altLang="en-US">
              <a:solidFill>
                <a:srgbClr val="000000"/>
              </a:solidFill>
            </a:endParaRPr>
          </a:p>
        </p:txBody>
      </p:sp>
      <p:sp>
        <p:nvSpPr>
          <p:cNvPr id="135171" name="Rectangle 2"/>
          <p:cNvSpPr>
            <a:spLocks noGrp="1" noRot="1" noChangeAspect="1" noChangeArrowheads="1" noTextEdit="1"/>
          </p:cNvSpPr>
          <p:nvPr>
            <p:ph type="sldImg"/>
          </p:nvPr>
        </p:nvSpPr>
        <p:spPr>
          <a:xfrm>
            <a:off x="369888" y="725488"/>
            <a:ext cx="6362700" cy="3579812"/>
          </a:xfrm>
          <a:ln/>
        </p:spPr>
      </p:sp>
      <p:sp>
        <p:nvSpPr>
          <p:cNvPr id="135172"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760882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32B68D-F669-4EC8-97F9-620007429128}" type="slidenum">
              <a:rPr lang="en-US" altLang="en-US">
                <a:solidFill>
                  <a:srgbClr val="000000"/>
                </a:solidFill>
              </a:rPr>
              <a:pPr eaLnBrk="1" hangingPunct="1"/>
              <a:t>68</a:t>
            </a:fld>
            <a:endParaRPr lang="en-US" altLang="en-US">
              <a:solidFill>
                <a:srgbClr val="000000"/>
              </a:solidFill>
            </a:endParaRPr>
          </a:p>
        </p:txBody>
      </p:sp>
      <p:sp>
        <p:nvSpPr>
          <p:cNvPr id="136195" name="Rectangle 2"/>
          <p:cNvSpPr>
            <a:spLocks noGrp="1" noRot="1" noChangeAspect="1" noChangeArrowheads="1" noTextEdit="1"/>
          </p:cNvSpPr>
          <p:nvPr>
            <p:ph type="sldImg"/>
          </p:nvPr>
        </p:nvSpPr>
        <p:spPr>
          <a:xfrm>
            <a:off x="369888" y="725488"/>
            <a:ext cx="6362700" cy="3579812"/>
          </a:xfrm>
          <a:ln/>
        </p:spPr>
      </p:sp>
      <p:sp>
        <p:nvSpPr>
          <p:cNvPr id="136196" name="Rectangle 3"/>
          <p:cNvSpPr>
            <a:spLocks noGrp="1" noChangeArrowheads="1"/>
          </p:cNvSpPr>
          <p:nvPr>
            <p:ph type="body" idx="1"/>
          </p:nvPr>
        </p:nvSpPr>
        <p:spPr>
          <a:xfrm>
            <a:off x="710247" y="4532874"/>
            <a:ext cx="5683625" cy="420851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361" tIns="42681" rIns="85361" bIns="42681" anchor="ctr"/>
          <a:lstStyle/>
          <a:p>
            <a:pPr eaLnBrk="1" hangingPunct="1"/>
            <a:endParaRPr lang="en-US" altLang="en-US" smtClean="0"/>
          </a:p>
        </p:txBody>
      </p:sp>
    </p:spTree>
    <p:extLst>
      <p:ext uri="{BB962C8B-B14F-4D97-AF65-F5344CB8AC3E}">
        <p14:creationId xmlns:p14="http://schemas.microsoft.com/office/powerpoint/2010/main" val="116337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523B14-E1A1-4F9E-BD99-8283AD1CD053}" type="slidenum">
              <a:rPr lang="en-US" altLang="en-US">
                <a:solidFill>
                  <a:srgbClr val="000000"/>
                </a:solidFill>
              </a:rPr>
              <a:pPr eaLnBrk="1" hangingPunct="1"/>
              <a:t>8</a:t>
            </a:fld>
            <a:endParaRPr lang="en-US" altLang="en-US">
              <a:solidFill>
                <a:srgbClr val="000000"/>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63215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AB6DDFB-74C9-4AFF-BE2E-839B5D5C7AA5}" type="slidenum">
              <a:rPr lang="en-US" altLang="en-US">
                <a:solidFill>
                  <a:srgbClr val="000000"/>
                </a:solidFill>
              </a:rPr>
              <a:pPr eaLnBrk="1" hangingPunct="1"/>
              <a:t>69</a:t>
            </a:fld>
            <a:endParaRPr lang="en-US" altLang="en-US">
              <a:solidFill>
                <a:srgbClr val="000000"/>
              </a:solidFill>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19559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BC9C2CC-E0EA-4D89-A119-6081A2F6FDD9}" type="slidenum">
              <a:rPr lang="en-US" altLang="en-US">
                <a:solidFill>
                  <a:srgbClr val="000000"/>
                </a:solidFill>
              </a:rPr>
              <a:pPr eaLnBrk="1" hangingPunct="1"/>
              <a:t>70</a:t>
            </a:fld>
            <a:endParaRPr lang="en-US" altLang="en-US">
              <a:solidFill>
                <a:srgbClr val="000000"/>
              </a:solidFill>
            </a:endParaRPr>
          </a:p>
        </p:txBody>
      </p:sp>
      <p:sp>
        <p:nvSpPr>
          <p:cNvPr id="138243" name="Slide Image Placeholder 1"/>
          <p:cNvSpPr>
            <a:spLocks noGrp="1" noRot="1" noChangeAspect="1" noTextEdit="1"/>
          </p:cNvSpPr>
          <p:nvPr>
            <p:ph type="sldImg"/>
          </p:nvPr>
        </p:nvSpPr>
        <p:spPr>
          <a:xfrm>
            <a:off x="369888" y="714375"/>
            <a:ext cx="6362700" cy="3578225"/>
          </a:xfrm>
          <a:ln/>
        </p:spPr>
      </p:sp>
      <p:sp>
        <p:nvSpPr>
          <p:cNvPr id="138244" name="Notes Placeholder 2"/>
          <p:cNvSpPr>
            <a:spLocks noGrp="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endParaRPr lang="en-US" altLang="en-US" smtClean="0"/>
          </a:p>
        </p:txBody>
      </p:sp>
      <p:sp>
        <p:nvSpPr>
          <p:cNvPr id="138245" name="Slide Number Placeholder 3"/>
          <p:cNvSpPr txBox="1">
            <a:spLocks noGrp="1"/>
          </p:cNvSpPr>
          <p:nvPr/>
        </p:nvSpPr>
        <p:spPr bwMode="auto">
          <a:xfrm>
            <a:off x="4021448" y="9064117"/>
            <a:ext cx="3079384" cy="47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nchor="b"/>
          <a:lstStyle>
            <a:lvl1pPr defTabSz="898525" eaLnBrk="0" hangingPunct="0">
              <a:defRPr>
                <a:solidFill>
                  <a:schemeClr val="tx1"/>
                </a:solidFill>
                <a:latin typeface="Arial" panose="020B0604020202020204" pitchFamily="34" charset="0"/>
              </a:defRPr>
            </a:lvl1pPr>
            <a:lvl2pPr marL="742950" indent="-285750" defTabSz="898525" eaLnBrk="0" hangingPunct="0">
              <a:defRPr>
                <a:solidFill>
                  <a:schemeClr val="tx1"/>
                </a:solidFill>
                <a:latin typeface="Arial" panose="020B0604020202020204" pitchFamily="34" charset="0"/>
              </a:defRPr>
            </a:lvl2pPr>
            <a:lvl3pPr marL="1143000" indent="-228600" defTabSz="898525" eaLnBrk="0" hangingPunct="0">
              <a:defRPr>
                <a:solidFill>
                  <a:schemeClr val="tx1"/>
                </a:solidFill>
                <a:latin typeface="Arial" panose="020B0604020202020204" pitchFamily="34" charset="0"/>
              </a:defRPr>
            </a:lvl3pPr>
            <a:lvl4pPr marL="1600200" indent="-228600" defTabSz="898525" eaLnBrk="0" hangingPunct="0">
              <a:defRPr>
                <a:solidFill>
                  <a:schemeClr val="tx1"/>
                </a:solidFill>
                <a:latin typeface="Arial" panose="020B0604020202020204" pitchFamily="34" charset="0"/>
              </a:defRPr>
            </a:lvl4pPr>
            <a:lvl5pPr marL="2057400" indent="-228600" defTabSz="898525" eaLnBrk="0" hangingPunct="0">
              <a:defRPr>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3727F971-DA94-4A1C-BDA0-CA17FAF7C029}" type="slidenum">
              <a:rPr lang="en-US" altLang="en-US" sz="1200">
                <a:solidFill>
                  <a:srgbClr val="000000"/>
                </a:solidFill>
              </a:rPr>
              <a:pPr algn="r" eaLnBrk="1" fontAlgn="base" hangingPunct="1">
                <a:spcBef>
                  <a:spcPct val="0"/>
                </a:spcBef>
                <a:spcAft>
                  <a:spcPct val="0"/>
                </a:spcAft>
              </a:pPr>
              <a:t>70</a:t>
            </a:fld>
            <a:endParaRPr lang="en-US" altLang="en-US" sz="1200">
              <a:solidFill>
                <a:srgbClr val="000000"/>
              </a:solidFill>
            </a:endParaRPr>
          </a:p>
        </p:txBody>
      </p:sp>
    </p:spTree>
    <p:extLst>
      <p:ext uri="{BB962C8B-B14F-4D97-AF65-F5344CB8AC3E}">
        <p14:creationId xmlns:p14="http://schemas.microsoft.com/office/powerpoint/2010/main" val="21195866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9B6D7C8-0D9E-4B24-8873-489CB7A36290}" type="slidenum">
              <a:rPr lang="en-US" altLang="en-US">
                <a:solidFill>
                  <a:srgbClr val="000000"/>
                </a:solidFill>
              </a:rPr>
              <a:pPr eaLnBrk="1" hangingPunct="1"/>
              <a:t>71</a:t>
            </a:fld>
            <a:endParaRPr lang="en-US" altLang="en-US">
              <a:solidFill>
                <a:srgbClr val="000000"/>
              </a:solidFill>
            </a:endParaRPr>
          </a:p>
        </p:txBody>
      </p:sp>
      <p:sp>
        <p:nvSpPr>
          <p:cNvPr id="139267" name="Rectangle 2"/>
          <p:cNvSpPr>
            <a:spLocks noGrp="1" noRot="1" noChangeAspect="1" noChangeArrowheads="1" noTextEdit="1"/>
          </p:cNvSpPr>
          <p:nvPr>
            <p:ph type="sldImg"/>
          </p:nvPr>
        </p:nvSpPr>
        <p:spPr>
          <a:xfrm>
            <a:off x="369888" y="714375"/>
            <a:ext cx="6362700" cy="3578225"/>
          </a:xfrm>
          <a:ln/>
        </p:spPr>
      </p:sp>
      <p:sp>
        <p:nvSpPr>
          <p:cNvPr id="139268"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76121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F976C2-D102-43CB-A3A2-FE371B32AD0C}" type="slidenum">
              <a:rPr lang="en-US" altLang="en-US">
                <a:solidFill>
                  <a:srgbClr val="000000"/>
                </a:solidFill>
              </a:rPr>
              <a:pPr eaLnBrk="1" hangingPunct="1"/>
              <a:t>72</a:t>
            </a:fld>
            <a:endParaRPr lang="en-US" altLang="en-US">
              <a:solidFill>
                <a:srgbClr val="000000"/>
              </a:solidFill>
            </a:endParaRPr>
          </a:p>
        </p:txBody>
      </p:sp>
      <p:sp>
        <p:nvSpPr>
          <p:cNvPr id="140291" name="Slide Image Placeholder 1"/>
          <p:cNvSpPr>
            <a:spLocks noGrp="1" noRot="1" noChangeAspect="1" noTextEdit="1"/>
          </p:cNvSpPr>
          <p:nvPr>
            <p:ph type="sldImg"/>
          </p:nvPr>
        </p:nvSpPr>
        <p:spPr>
          <a:xfrm>
            <a:off x="369888" y="714375"/>
            <a:ext cx="6362700" cy="3578225"/>
          </a:xfrm>
          <a:ln/>
        </p:spPr>
      </p:sp>
      <p:sp>
        <p:nvSpPr>
          <p:cNvPr id="140292" name="Notes Placeholder 2"/>
          <p:cNvSpPr>
            <a:spLocks noGrp="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endParaRPr lang="en-US" altLang="en-US" smtClean="0"/>
          </a:p>
        </p:txBody>
      </p:sp>
      <p:sp>
        <p:nvSpPr>
          <p:cNvPr id="140293" name="Slide Number Placeholder 3"/>
          <p:cNvSpPr txBox="1">
            <a:spLocks noGrp="1"/>
          </p:cNvSpPr>
          <p:nvPr/>
        </p:nvSpPr>
        <p:spPr bwMode="auto">
          <a:xfrm>
            <a:off x="4021448" y="9064117"/>
            <a:ext cx="3079384" cy="47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nchor="b"/>
          <a:lstStyle>
            <a:lvl1pPr defTabSz="898525" eaLnBrk="0" hangingPunct="0">
              <a:defRPr>
                <a:solidFill>
                  <a:schemeClr val="tx1"/>
                </a:solidFill>
                <a:latin typeface="Arial" panose="020B0604020202020204" pitchFamily="34" charset="0"/>
              </a:defRPr>
            </a:lvl1pPr>
            <a:lvl2pPr marL="742950" indent="-285750" defTabSz="898525" eaLnBrk="0" hangingPunct="0">
              <a:defRPr>
                <a:solidFill>
                  <a:schemeClr val="tx1"/>
                </a:solidFill>
                <a:latin typeface="Arial" panose="020B0604020202020204" pitchFamily="34" charset="0"/>
              </a:defRPr>
            </a:lvl2pPr>
            <a:lvl3pPr marL="1143000" indent="-228600" defTabSz="898525" eaLnBrk="0" hangingPunct="0">
              <a:defRPr>
                <a:solidFill>
                  <a:schemeClr val="tx1"/>
                </a:solidFill>
                <a:latin typeface="Arial" panose="020B0604020202020204" pitchFamily="34" charset="0"/>
              </a:defRPr>
            </a:lvl3pPr>
            <a:lvl4pPr marL="1600200" indent="-228600" defTabSz="898525" eaLnBrk="0" hangingPunct="0">
              <a:defRPr>
                <a:solidFill>
                  <a:schemeClr val="tx1"/>
                </a:solidFill>
                <a:latin typeface="Arial" panose="020B0604020202020204" pitchFamily="34" charset="0"/>
              </a:defRPr>
            </a:lvl4pPr>
            <a:lvl5pPr marL="2057400" indent="-228600" defTabSz="898525" eaLnBrk="0" hangingPunct="0">
              <a:defRPr>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A237DF12-5EC3-4F31-B398-A5D9652CEA5A}" type="slidenum">
              <a:rPr lang="en-US" altLang="en-US" sz="1200">
                <a:solidFill>
                  <a:srgbClr val="000000"/>
                </a:solidFill>
              </a:rPr>
              <a:pPr algn="r" eaLnBrk="1" fontAlgn="base" hangingPunct="1">
                <a:spcBef>
                  <a:spcPct val="0"/>
                </a:spcBef>
                <a:spcAft>
                  <a:spcPct val="0"/>
                </a:spcAft>
              </a:pPr>
              <a:t>72</a:t>
            </a:fld>
            <a:endParaRPr lang="en-US" altLang="en-US" sz="1200">
              <a:solidFill>
                <a:srgbClr val="000000"/>
              </a:solidFill>
            </a:endParaRPr>
          </a:p>
        </p:txBody>
      </p:sp>
    </p:spTree>
    <p:extLst>
      <p:ext uri="{BB962C8B-B14F-4D97-AF65-F5344CB8AC3E}">
        <p14:creationId xmlns:p14="http://schemas.microsoft.com/office/powerpoint/2010/main" val="32518873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4217EB-6479-4A2A-9EEA-5E53108FC259}" type="slidenum">
              <a:rPr lang="en-US" altLang="en-US">
                <a:solidFill>
                  <a:srgbClr val="000000"/>
                </a:solidFill>
              </a:rPr>
              <a:pPr eaLnBrk="1" hangingPunct="1"/>
              <a:t>73</a:t>
            </a:fld>
            <a:endParaRPr lang="en-US" altLang="en-US">
              <a:solidFill>
                <a:srgbClr val="000000"/>
              </a:solidFill>
            </a:endParaRPr>
          </a:p>
        </p:txBody>
      </p:sp>
      <p:sp>
        <p:nvSpPr>
          <p:cNvPr id="141315" name="Rectangle 2"/>
          <p:cNvSpPr>
            <a:spLocks noGrp="1" noRot="1" noChangeAspect="1" noChangeArrowheads="1" noTextEdit="1"/>
          </p:cNvSpPr>
          <p:nvPr>
            <p:ph type="sldImg"/>
          </p:nvPr>
        </p:nvSpPr>
        <p:spPr>
          <a:xfrm>
            <a:off x="369888" y="714375"/>
            <a:ext cx="6362700" cy="3578225"/>
          </a:xfrm>
          <a:ln/>
        </p:spPr>
      </p:sp>
      <p:sp>
        <p:nvSpPr>
          <p:cNvPr id="141316"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12363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699C656-9F2A-413E-89EA-5869E61F7113}" type="slidenum">
              <a:rPr lang="en-US" altLang="en-US">
                <a:solidFill>
                  <a:srgbClr val="000000"/>
                </a:solidFill>
              </a:rPr>
              <a:pPr eaLnBrk="1" hangingPunct="1"/>
              <a:t>74</a:t>
            </a:fld>
            <a:endParaRPr lang="en-US" altLang="en-US">
              <a:solidFill>
                <a:srgbClr val="000000"/>
              </a:solidFill>
            </a:endParaRPr>
          </a:p>
        </p:txBody>
      </p:sp>
      <p:sp>
        <p:nvSpPr>
          <p:cNvPr id="142339" name="Rectangle 2"/>
          <p:cNvSpPr>
            <a:spLocks noGrp="1" noRot="1" noChangeAspect="1" noChangeArrowheads="1" noTextEdit="1"/>
          </p:cNvSpPr>
          <p:nvPr>
            <p:ph type="sldImg"/>
          </p:nvPr>
        </p:nvSpPr>
        <p:spPr>
          <a:xfrm>
            <a:off x="369888" y="714375"/>
            <a:ext cx="6362700" cy="3578225"/>
          </a:xfrm>
          <a:ln/>
        </p:spPr>
      </p:sp>
      <p:sp>
        <p:nvSpPr>
          <p:cNvPr id="142340"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89960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E0BE86B-F072-4467-86F8-306168057D16}" type="slidenum">
              <a:rPr lang="en-US" altLang="en-US">
                <a:solidFill>
                  <a:srgbClr val="000000"/>
                </a:solidFill>
              </a:rPr>
              <a:pPr eaLnBrk="1" hangingPunct="1"/>
              <a:t>75</a:t>
            </a:fld>
            <a:endParaRPr lang="en-US" altLang="en-US">
              <a:solidFill>
                <a:srgbClr val="000000"/>
              </a:solidFill>
            </a:endParaRPr>
          </a:p>
        </p:txBody>
      </p:sp>
      <p:sp>
        <p:nvSpPr>
          <p:cNvPr id="143363" name="Rectangle 2"/>
          <p:cNvSpPr>
            <a:spLocks noGrp="1" noRot="1" noChangeAspect="1" noChangeArrowheads="1" noTextEdit="1"/>
          </p:cNvSpPr>
          <p:nvPr>
            <p:ph type="sldImg"/>
          </p:nvPr>
        </p:nvSpPr>
        <p:spPr>
          <a:xfrm>
            <a:off x="369888" y="714375"/>
            <a:ext cx="6362700" cy="3578225"/>
          </a:xfrm>
          <a:ln/>
        </p:spPr>
      </p:sp>
      <p:sp>
        <p:nvSpPr>
          <p:cNvPr id="143364"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86798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431931-B7EB-48F3-B39E-21ACE45DA9F9}" type="slidenum">
              <a:rPr lang="en-US" altLang="en-US">
                <a:solidFill>
                  <a:srgbClr val="000000"/>
                </a:solidFill>
              </a:rPr>
              <a:pPr eaLnBrk="1" hangingPunct="1"/>
              <a:t>76</a:t>
            </a:fld>
            <a:endParaRPr lang="en-US" altLang="en-US">
              <a:solidFill>
                <a:srgbClr val="000000"/>
              </a:solidFill>
            </a:endParaRPr>
          </a:p>
        </p:txBody>
      </p:sp>
      <p:sp>
        <p:nvSpPr>
          <p:cNvPr id="144387" name="Slide Image Placeholder 1"/>
          <p:cNvSpPr>
            <a:spLocks noGrp="1" noRot="1" noChangeAspect="1" noTextEdit="1"/>
          </p:cNvSpPr>
          <p:nvPr>
            <p:ph type="sldImg"/>
          </p:nvPr>
        </p:nvSpPr>
        <p:spPr>
          <a:xfrm>
            <a:off x="369888" y="714375"/>
            <a:ext cx="6362700" cy="3578225"/>
          </a:xfrm>
          <a:ln/>
        </p:spPr>
      </p:sp>
      <p:sp>
        <p:nvSpPr>
          <p:cNvPr id="144388" name="Notes Placeholder 2"/>
          <p:cNvSpPr>
            <a:spLocks noGrp="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endParaRPr lang="en-US" altLang="en-US" smtClean="0"/>
          </a:p>
        </p:txBody>
      </p:sp>
      <p:sp>
        <p:nvSpPr>
          <p:cNvPr id="144389" name="Slide Number Placeholder 3"/>
          <p:cNvSpPr txBox="1">
            <a:spLocks noGrp="1"/>
          </p:cNvSpPr>
          <p:nvPr/>
        </p:nvSpPr>
        <p:spPr bwMode="auto">
          <a:xfrm>
            <a:off x="4021448" y="9064117"/>
            <a:ext cx="3079384" cy="47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nchor="b"/>
          <a:lstStyle>
            <a:lvl1pPr defTabSz="898525" eaLnBrk="0" hangingPunct="0">
              <a:defRPr>
                <a:solidFill>
                  <a:schemeClr val="tx1"/>
                </a:solidFill>
                <a:latin typeface="Arial" panose="020B0604020202020204" pitchFamily="34" charset="0"/>
              </a:defRPr>
            </a:lvl1pPr>
            <a:lvl2pPr marL="742950" indent="-285750" defTabSz="898525" eaLnBrk="0" hangingPunct="0">
              <a:defRPr>
                <a:solidFill>
                  <a:schemeClr val="tx1"/>
                </a:solidFill>
                <a:latin typeface="Arial" panose="020B0604020202020204" pitchFamily="34" charset="0"/>
              </a:defRPr>
            </a:lvl2pPr>
            <a:lvl3pPr marL="1143000" indent="-228600" defTabSz="898525" eaLnBrk="0" hangingPunct="0">
              <a:defRPr>
                <a:solidFill>
                  <a:schemeClr val="tx1"/>
                </a:solidFill>
                <a:latin typeface="Arial" panose="020B0604020202020204" pitchFamily="34" charset="0"/>
              </a:defRPr>
            </a:lvl3pPr>
            <a:lvl4pPr marL="1600200" indent="-228600" defTabSz="898525" eaLnBrk="0" hangingPunct="0">
              <a:defRPr>
                <a:solidFill>
                  <a:schemeClr val="tx1"/>
                </a:solidFill>
                <a:latin typeface="Arial" panose="020B0604020202020204" pitchFamily="34" charset="0"/>
              </a:defRPr>
            </a:lvl4pPr>
            <a:lvl5pPr marL="2057400" indent="-228600" defTabSz="898525" eaLnBrk="0" hangingPunct="0">
              <a:defRPr>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F5160D84-2408-4D25-9E1C-4EE7F6ACD712}" type="slidenum">
              <a:rPr lang="en-US" altLang="en-US" sz="1200">
                <a:solidFill>
                  <a:srgbClr val="000000"/>
                </a:solidFill>
              </a:rPr>
              <a:pPr algn="r" eaLnBrk="1" fontAlgn="base" hangingPunct="1">
                <a:spcBef>
                  <a:spcPct val="0"/>
                </a:spcBef>
                <a:spcAft>
                  <a:spcPct val="0"/>
                </a:spcAft>
              </a:pPr>
              <a:t>76</a:t>
            </a:fld>
            <a:endParaRPr lang="en-US" altLang="en-US" sz="1200">
              <a:solidFill>
                <a:srgbClr val="000000"/>
              </a:solidFill>
            </a:endParaRPr>
          </a:p>
        </p:txBody>
      </p:sp>
    </p:spTree>
    <p:extLst>
      <p:ext uri="{BB962C8B-B14F-4D97-AF65-F5344CB8AC3E}">
        <p14:creationId xmlns:p14="http://schemas.microsoft.com/office/powerpoint/2010/main" val="1714554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D3B755-1D97-41B3-89A1-3628B73B3BFD}" type="slidenum">
              <a:rPr lang="en-US" altLang="en-US">
                <a:solidFill>
                  <a:srgbClr val="000000"/>
                </a:solidFill>
              </a:rPr>
              <a:pPr eaLnBrk="1" hangingPunct="1"/>
              <a:t>77</a:t>
            </a:fld>
            <a:endParaRPr lang="en-US" altLang="en-US">
              <a:solidFill>
                <a:srgbClr val="000000"/>
              </a:solidFill>
            </a:endParaRPr>
          </a:p>
        </p:txBody>
      </p:sp>
      <p:sp>
        <p:nvSpPr>
          <p:cNvPr id="145411" name="Rectangle 2"/>
          <p:cNvSpPr>
            <a:spLocks noGrp="1" noRot="1" noChangeAspect="1" noChangeArrowheads="1" noTextEdit="1"/>
          </p:cNvSpPr>
          <p:nvPr>
            <p:ph type="sldImg"/>
          </p:nvPr>
        </p:nvSpPr>
        <p:spPr>
          <a:xfrm>
            <a:off x="369888" y="714375"/>
            <a:ext cx="6362700" cy="3578225"/>
          </a:xfrm>
          <a:ln/>
        </p:spPr>
      </p:sp>
      <p:sp>
        <p:nvSpPr>
          <p:cNvPr id="145412"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853115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9953324-3877-4611-A54F-DB3B4E3F3811}" type="slidenum">
              <a:rPr lang="en-US" altLang="en-US">
                <a:solidFill>
                  <a:srgbClr val="000000"/>
                </a:solidFill>
              </a:rPr>
              <a:pPr eaLnBrk="1" hangingPunct="1"/>
              <a:t>78</a:t>
            </a:fld>
            <a:endParaRPr lang="en-US" altLang="en-US">
              <a:solidFill>
                <a:srgbClr val="000000"/>
              </a:solidFill>
            </a:endParaRPr>
          </a:p>
        </p:txBody>
      </p:sp>
      <p:sp>
        <p:nvSpPr>
          <p:cNvPr id="146435" name="Rectangle 2"/>
          <p:cNvSpPr>
            <a:spLocks noGrp="1" noRot="1" noChangeAspect="1" noChangeArrowheads="1" noTextEdit="1"/>
          </p:cNvSpPr>
          <p:nvPr>
            <p:ph type="sldImg"/>
          </p:nvPr>
        </p:nvSpPr>
        <p:spPr>
          <a:xfrm>
            <a:off x="369888" y="714375"/>
            <a:ext cx="6362700" cy="3578225"/>
          </a:xfrm>
          <a:ln/>
        </p:spPr>
      </p:sp>
      <p:sp>
        <p:nvSpPr>
          <p:cNvPr id="146436"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6251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FAC9E3-3A00-4FF0-845D-97F81DC031E7}" type="slidenum">
              <a:rPr lang="en-US" altLang="en-US">
                <a:solidFill>
                  <a:srgbClr val="000000"/>
                </a:solidFill>
              </a:rPr>
              <a:pPr eaLnBrk="1" hangingPunct="1"/>
              <a:t>9</a:t>
            </a:fld>
            <a:endParaRPr lang="en-US" altLang="en-US">
              <a:solidFill>
                <a:srgbClr val="000000"/>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522771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C7F231-07BF-4922-A674-4E77BBAB4288}" type="slidenum">
              <a:rPr lang="en-US" altLang="en-US">
                <a:solidFill>
                  <a:srgbClr val="000000"/>
                </a:solidFill>
              </a:rPr>
              <a:pPr eaLnBrk="1" hangingPunct="1"/>
              <a:t>79</a:t>
            </a:fld>
            <a:endParaRPr lang="en-US" altLang="en-US">
              <a:solidFill>
                <a:srgbClr val="000000"/>
              </a:solidFill>
            </a:endParaRPr>
          </a:p>
        </p:txBody>
      </p:sp>
      <p:sp>
        <p:nvSpPr>
          <p:cNvPr id="147459" name="Rectangle 2"/>
          <p:cNvSpPr>
            <a:spLocks noGrp="1" noRot="1" noChangeAspect="1" noChangeArrowheads="1" noTextEdit="1"/>
          </p:cNvSpPr>
          <p:nvPr>
            <p:ph type="sldImg"/>
          </p:nvPr>
        </p:nvSpPr>
        <p:spPr>
          <a:xfrm>
            <a:off x="369888" y="714375"/>
            <a:ext cx="6362700" cy="3578225"/>
          </a:xfrm>
          <a:ln/>
        </p:spPr>
      </p:sp>
      <p:sp>
        <p:nvSpPr>
          <p:cNvPr id="147460"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31726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F60596-D6C9-416E-9895-12C614712AE6}" type="slidenum">
              <a:rPr lang="en-US" altLang="en-US">
                <a:solidFill>
                  <a:srgbClr val="000000"/>
                </a:solidFill>
              </a:rPr>
              <a:pPr eaLnBrk="1" hangingPunct="1"/>
              <a:t>80</a:t>
            </a:fld>
            <a:endParaRPr lang="en-US" altLang="en-US">
              <a:solidFill>
                <a:srgbClr val="000000"/>
              </a:solidFill>
            </a:endParaRPr>
          </a:p>
        </p:txBody>
      </p:sp>
      <p:sp>
        <p:nvSpPr>
          <p:cNvPr id="148483" name="Slide Image Placeholder 1"/>
          <p:cNvSpPr>
            <a:spLocks noGrp="1" noRot="1" noChangeAspect="1" noTextEdit="1"/>
          </p:cNvSpPr>
          <p:nvPr>
            <p:ph type="sldImg"/>
          </p:nvPr>
        </p:nvSpPr>
        <p:spPr>
          <a:xfrm>
            <a:off x="369888" y="714375"/>
            <a:ext cx="6362700" cy="3578225"/>
          </a:xfrm>
          <a:ln/>
        </p:spPr>
      </p:sp>
      <p:sp>
        <p:nvSpPr>
          <p:cNvPr id="148484" name="Notes Placeholder 2"/>
          <p:cNvSpPr>
            <a:spLocks noGrp="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endParaRPr lang="en-US" altLang="en-US" smtClean="0"/>
          </a:p>
        </p:txBody>
      </p:sp>
      <p:sp>
        <p:nvSpPr>
          <p:cNvPr id="148485" name="Slide Number Placeholder 3"/>
          <p:cNvSpPr txBox="1">
            <a:spLocks noGrp="1"/>
          </p:cNvSpPr>
          <p:nvPr/>
        </p:nvSpPr>
        <p:spPr bwMode="auto">
          <a:xfrm>
            <a:off x="4021448" y="9064117"/>
            <a:ext cx="3079384" cy="479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nchor="b"/>
          <a:lstStyle>
            <a:lvl1pPr defTabSz="898525" eaLnBrk="0" hangingPunct="0">
              <a:defRPr>
                <a:solidFill>
                  <a:schemeClr val="tx1"/>
                </a:solidFill>
                <a:latin typeface="Arial" panose="020B0604020202020204" pitchFamily="34" charset="0"/>
              </a:defRPr>
            </a:lvl1pPr>
            <a:lvl2pPr marL="742950" indent="-285750" defTabSz="898525" eaLnBrk="0" hangingPunct="0">
              <a:defRPr>
                <a:solidFill>
                  <a:schemeClr val="tx1"/>
                </a:solidFill>
                <a:latin typeface="Arial" panose="020B0604020202020204" pitchFamily="34" charset="0"/>
              </a:defRPr>
            </a:lvl2pPr>
            <a:lvl3pPr marL="1143000" indent="-228600" defTabSz="898525" eaLnBrk="0" hangingPunct="0">
              <a:defRPr>
                <a:solidFill>
                  <a:schemeClr val="tx1"/>
                </a:solidFill>
                <a:latin typeface="Arial" panose="020B0604020202020204" pitchFamily="34" charset="0"/>
              </a:defRPr>
            </a:lvl3pPr>
            <a:lvl4pPr marL="1600200" indent="-228600" defTabSz="898525" eaLnBrk="0" hangingPunct="0">
              <a:defRPr>
                <a:solidFill>
                  <a:schemeClr val="tx1"/>
                </a:solidFill>
                <a:latin typeface="Arial" panose="020B0604020202020204" pitchFamily="34" charset="0"/>
              </a:defRPr>
            </a:lvl4pPr>
            <a:lvl5pPr marL="2057400" indent="-228600" defTabSz="898525" eaLnBrk="0" hangingPunct="0">
              <a:defRPr>
                <a:solidFill>
                  <a:schemeClr val="tx1"/>
                </a:solidFill>
                <a:latin typeface="Arial" panose="020B0604020202020204" pitchFamily="34" charset="0"/>
              </a:defRPr>
            </a:lvl5pPr>
            <a:lvl6pPr marL="2514600" indent="-228600" defTabSz="898525" eaLnBrk="0" fontAlgn="base" hangingPunct="0">
              <a:spcBef>
                <a:spcPct val="0"/>
              </a:spcBef>
              <a:spcAft>
                <a:spcPct val="0"/>
              </a:spcAft>
              <a:defRPr>
                <a:solidFill>
                  <a:schemeClr val="tx1"/>
                </a:solidFill>
                <a:latin typeface="Arial" panose="020B0604020202020204" pitchFamily="34" charset="0"/>
              </a:defRPr>
            </a:lvl6pPr>
            <a:lvl7pPr marL="2971800" indent="-228600" defTabSz="898525" eaLnBrk="0" fontAlgn="base" hangingPunct="0">
              <a:spcBef>
                <a:spcPct val="0"/>
              </a:spcBef>
              <a:spcAft>
                <a:spcPct val="0"/>
              </a:spcAft>
              <a:defRPr>
                <a:solidFill>
                  <a:schemeClr val="tx1"/>
                </a:solidFill>
                <a:latin typeface="Arial" panose="020B0604020202020204" pitchFamily="34" charset="0"/>
              </a:defRPr>
            </a:lvl7pPr>
            <a:lvl8pPr marL="3429000" indent="-228600" defTabSz="898525" eaLnBrk="0" fontAlgn="base" hangingPunct="0">
              <a:spcBef>
                <a:spcPct val="0"/>
              </a:spcBef>
              <a:spcAft>
                <a:spcPct val="0"/>
              </a:spcAft>
              <a:defRPr>
                <a:solidFill>
                  <a:schemeClr val="tx1"/>
                </a:solidFill>
                <a:latin typeface="Arial" panose="020B0604020202020204" pitchFamily="34" charset="0"/>
              </a:defRPr>
            </a:lvl8pPr>
            <a:lvl9pPr marL="3886200" indent="-228600" defTabSz="898525"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918923B5-0802-401E-AF90-FE907C7CB03C}" type="slidenum">
              <a:rPr lang="en-US" altLang="en-US" sz="1200">
                <a:solidFill>
                  <a:srgbClr val="000000"/>
                </a:solidFill>
              </a:rPr>
              <a:pPr algn="r" eaLnBrk="1" fontAlgn="base" hangingPunct="1">
                <a:spcBef>
                  <a:spcPct val="0"/>
                </a:spcBef>
                <a:spcAft>
                  <a:spcPct val="0"/>
                </a:spcAft>
              </a:pPr>
              <a:t>80</a:t>
            </a:fld>
            <a:endParaRPr lang="en-US" altLang="en-US" sz="1200">
              <a:solidFill>
                <a:srgbClr val="000000"/>
              </a:solidFill>
            </a:endParaRPr>
          </a:p>
        </p:txBody>
      </p:sp>
    </p:spTree>
    <p:extLst>
      <p:ext uri="{BB962C8B-B14F-4D97-AF65-F5344CB8AC3E}">
        <p14:creationId xmlns:p14="http://schemas.microsoft.com/office/powerpoint/2010/main" val="482009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FF843FD-D57E-49EC-8BEE-8C3D859C1C1E}" type="slidenum">
              <a:rPr lang="en-US" altLang="en-US">
                <a:solidFill>
                  <a:srgbClr val="000000"/>
                </a:solidFill>
              </a:rPr>
              <a:pPr eaLnBrk="1" hangingPunct="1"/>
              <a:t>81</a:t>
            </a:fld>
            <a:endParaRPr lang="en-US" altLang="en-US">
              <a:solidFill>
                <a:srgbClr val="000000"/>
              </a:solidFill>
            </a:endParaRPr>
          </a:p>
        </p:txBody>
      </p:sp>
      <p:sp>
        <p:nvSpPr>
          <p:cNvPr id="149507" name="Rectangle 2"/>
          <p:cNvSpPr>
            <a:spLocks noGrp="1" noRot="1" noChangeAspect="1" noChangeArrowheads="1" noTextEdit="1"/>
          </p:cNvSpPr>
          <p:nvPr>
            <p:ph type="sldImg"/>
          </p:nvPr>
        </p:nvSpPr>
        <p:spPr>
          <a:xfrm>
            <a:off x="369888" y="714375"/>
            <a:ext cx="6362700" cy="3578225"/>
          </a:xfrm>
          <a:ln/>
        </p:spPr>
      </p:sp>
      <p:sp>
        <p:nvSpPr>
          <p:cNvPr id="149508"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659234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A61187-E473-467F-A561-902F2390E027}" type="slidenum">
              <a:rPr lang="en-US" altLang="en-US">
                <a:solidFill>
                  <a:srgbClr val="000000"/>
                </a:solidFill>
              </a:rPr>
              <a:pPr eaLnBrk="1" hangingPunct="1"/>
              <a:t>82</a:t>
            </a:fld>
            <a:endParaRPr lang="en-US" altLang="en-US">
              <a:solidFill>
                <a:srgbClr val="000000"/>
              </a:solidFill>
            </a:endParaRPr>
          </a:p>
        </p:txBody>
      </p:sp>
      <p:sp>
        <p:nvSpPr>
          <p:cNvPr id="150531" name="Rectangle 2"/>
          <p:cNvSpPr>
            <a:spLocks noGrp="1" noRot="1" noChangeAspect="1" noChangeArrowheads="1" noTextEdit="1"/>
          </p:cNvSpPr>
          <p:nvPr>
            <p:ph type="sldImg"/>
          </p:nvPr>
        </p:nvSpPr>
        <p:spPr>
          <a:xfrm>
            <a:off x="369888" y="714375"/>
            <a:ext cx="6362700" cy="3578225"/>
          </a:xfrm>
          <a:ln/>
        </p:spPr>
      </p:sp>
      <p:sp>
        <p:nvSpPr>
          <p:cNvPr id="150532"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154262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62283E-7699-471D-A85F-752490F4821E}" type="slidenum">
              <a:rPr lang="en-US" altLang="en-US">
                <a:solidFill>
                  <a:srgbClr val="000000"/>
                </a:solidFill>
              </a:rPr>
              <a:pPr eaLnBrk="1" hangingPunct="1"/>
              <a:t>83</a:t>
            </a:fld>
            <a:endParaRPr lang="en-US" altLang="en-US">
              <a:solidFill>
                <a:srgbClr val="000000"/>
              </a:solidFill>
            </a:endParaRPr>
          </a:p>
        </p:txBody>
      </p:sp>
      <p:sp>
        <p:nvSpPr>
          <p:cNvPr id="151555" name="Rectangle 2"/>
          <p:cNvSpPr>
            <a:spLocks noGrp="1" noRot="1" noChangeAspect="1" noChangeArrowheads="1" noTextEdit="1"/>
          </p:cNvSpPr>
          <p:nvPr>
            <p:ph type="sldImg"/>
          </p:nvPr>
        </p:nvSpPr>
        <p:spPr>
          <a:xfrm>
            <a:off x="369888" y="714375"/>
            <a:ext cx="6362700" cy="3578225"/>
          </a:xfrm>
          <a:ln/>
        </p:spPr>
      </p:sp>
      <p:sp>
        <p:nvSpPr>
          <p:cNvPr id="151556"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1098615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130ED0C-4161-4715-85C1-D83B205808AB}" type="slidenum">
              <a:rPr lang="en-US" altLang="en-US">
                <a:solidFill>
                  <a:srgbClr val="000000"/>
                </a:solidFill>
              </a:rPr>
              <a:pPr eaLnBrk="1" hangingPunct="1"/>
              <a:t>84</a:t>
            </a:fld>
            <a:endParaRPr lang="en-US" altLang="en-US">
              <a:solidFill>
                <a:srgbClr val="000000"/>
              </a:solidFill>
            </a:endParaRPr>
          </a:p>
        </p:txBody>
      </p:sp>
      <p:sp>
        <p:nvSpPr>
          <p:cNvPr id="152579" name="Rectangle 2"/>
          <p:cNvSpPr>
            <a:spLocks noGrp="1" noRot="1" noChangeAspect="1" noChangeArrowheads="1" noTextEdit="1"/>
          </p:cNvSpPr>
          <p:nvPr>
            <p:ph type="sldImg"/>
          </p:nvPr>
        </p:nvSpPr>
        <p:spPr>
          <a:xfrm>
            <a:off x="369888" y="714375"/>
            <a:ext cx="6362700" cy="3578225"/>
          </a:xfrm>
          <a:ln/>
        </p:spPr>
      </p:sp>
      <p:sp>
        <p:nvSpPr>
          <p:cNvPr id="152580"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25526879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B7EF11-147D-4DE2-9EC5-9BDDD223655C}" type="slidenum">
              <a:rPr lang="en-US" altLang="en-US">
                <a:solidFill>
                  <a:srgbClr val="000000"/>
                </a:solidFill>
              </a:rPr>
              <a:pPr eaLnBrk="1" hangingPunct="1"/>
              <a:t>85</a:t>
            </a:fld>
            <a:endParaRPr lang="en-US" altLang="en-US">
              <a:solidFill>
                <a:srgbClr val="000000"/>
              </a:solidFill>
            </a:endParaRPr>
          </a:p>
        </p:txBody>
      </p:sp>
      <p:sp>
        <p:nvSpPr>
          <p:cNvPr id="153603" name="Rectangle 2"/>
          <p:cNvSpPr>
            <a:spLocks noGrp="1" noRot="1" noChangeAspect="1" noChangeArrowheads="1" noTextEdit="1"/>
          </p:cNvSpPr>
          <p:nvPr>
            <p:ph type="sldImg"/>
          </p:nvPr>
        </p:nvSpPr>
        <p:spPr>
          <a:xfrm>
            <a:off x="369888" y="714375"/>
            <a:ext cx="6362700" cy="3578225"/>
          </a:xfrm>
          <a:ln/>
        </p:spPr>
      </p:sp>
      <p:sp>
        <p:nvSpPr>
          <p:cNvPr id="153604"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3908980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CFE074D-2E5E-4F1D-BA07-AE34991D1644}" type="slidenum">
              <a:rPr lang="en-US" altLang="en-US">
                <a:solidFill>
                  <a:srgbClr val="000000"/>
                </a:solidFill>
              </a:rPr>
              <a:pPr eaLnBrk="1" hangingPunct="1"/>
              <a:t>86</a:t>
            </a:fld>
            <a:endParaRPr lang="en-US" altLang="en-US">
              <a:solidFill>
                <a:srgbClr val="000000"/>
              </a:solidFill>
            </a:endParaRPr>
          </a:p>
        </p:txBody>
      </p:sp>
      <p:sp>
        <p:nvSpPr>
          <p:cNvPr id="154627" name="Rectangle 2"/>
          <p:cNvSpPr>
            <a:spLocks noGrp="1" noRot="1" noChangeAspect="1" noChangeArrowheads="1" noTextEdit="1"/>
          </p:cNvSpPr>
          <p:nvPr>
            <p:ph type="sldImg"/>
          </p:nvPr>
        </p:nvSpPr>
        <p:spPr>
          <a:xfrm>
            <a:off x="369888" y="714375"/>
            <a:ext cx="6362700" cy="3578225"/>
          </a:xfrm>
          <a:ln/>
        </p:spPr>
      </p:sp>
      <p:sp>
        <p:nvSpPr>
          <p:cNvPr id="154628"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418431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DACF0F-429E-4867-88BD-9F4B11DF743E}" type="slidenum">
              <a:rPr lang="en-US" altLang="en-US">
                <a:solidFill>
                  <a:srgbClr val="000000"/>
                </a:solidFill>
              </a:rPr>
              <a:pPr eaLnBrk="1" hangingPunct="1"/>
              <a:t>87</a:t>
            </a:fld>
            <a:endParaRPr lang="en-US" altLang="en-US">
              <a:solidFill>
                <a:srgbClr val="000000"/>
              </a:solidFill>
            </a:endParaRPr>
          </a:p>
        </p:txBody>
      </p:sp>
      <p:sp>
        <p:nvSpPr>
          <p:cNvPr id="155651" name="Rectangle 2"/>
          <p:cNvSpPr>
            <a:spLocks noGrp="1" noRot="1" noChangeAspect="1" noChangeArrowheads="1" noTextEdit="1"/>
          </p:cNvSpPr>
          <p:nvPr>
            <p:ph type="sldImg"/>
          </p:nvPr>
        </p:nvSpPr>
        <p:spPr>
          <a:xfrm>
            <a:off x="369888" y="714375"/>
            <a:ext cx="6362700" cy="3578225"/>
          </a:xfrm>
          <a:ln/>
        </p:spPr>
      </p:sp>
      <p:sp>
        <p:nvSpPr>
          <p:cNvPr id="155652"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2774520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BB01038-1D3F-4A59-B7BE-33AD1B0F1B68}" type="slidenum">
              <a:rPr lang="en-US" altLang="en-US">
                <a:solidFill>
                  <a:srgbClr val="000000"/>
                </a:solidFill>
              </a:rPr>
              <a:pPr eaLnBrk="1" hangingPunct="1"/>
              <a:t>88</a:t>
            </a:fld>
            <a:endParaRPr lang="en-US" altLang="en-US">
              <a:solidFill>
                <a:srgbClr val="000000"/>
              </a:solidFill>
            </a:endParaRPr>
          </a:p>
        </p:txBody>
      </p:sp>
      <p:sp>
        <p:nvSpPr>
          <p:cNvPr id="156675" name="Rectangle 2"/>
          <p:cNvSpPr>
            <a:spLocks noGrp="1" noRot="1" noChangeAspect="1" noChangeArrowheads="1" noTextEdit="1"/>
          </p:cNvSpPr>
          <p:nvPr>
            <p:ph type="sldImg"/>
          </p:nvPr>
        </p:nvSpPr>
        <p:spPr>
          <a:xfrm>
            <a:off x="369888" y="714375"/>
            <a:ext cx="6362700" cy="3578225"/>
          </a:xfrm>
          <a:ln/>
        </p:spPr>
      </p:sp>
      <p:sp>
        <p:nvSpPr>
          <p:cNvPr id="156676"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91686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AF4640-5870-471A-B6BB-9D3C9D9A6319}" type="slidenum">
              <a:rPr lang="en-US" altLang="en-US">
                <a:solidFill>
                  <a:srgbClr val="000000"/>
                </a:solidFill>
              </a:rPr>
              <a:pPr eaLnBrk="1" hangingPunct="1"/>
              <a:t>10</a:t>
            </a:fld>
            <a:endParaRPr lang="en-US" altLang="en-US">
              <a:solidFill>
                <a:srgbClr val="000000"/>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994645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24902D1-85B6-41F3-809D-0DD6FA12B5A1}" type="slidenum">
              <a:rPr lang="en-US" altLang="en-US">
                <a:solidFill>
                  <a:srgbClr val="000000"/>
                </a:solidFill>
              </a:rPr>
              <a:pPr eaLnBrk="1" hangingPunct="1"/>
              <a:t>89</a:t>
            </a:fld>
            <a:endParaRPr lang="en-US" altLang="en-US">
              <a:solidFill>
                <a:srgbClr val="000000"/>
              </a:solidFill>
            </a:endParaRPr>
          </a:p>
        </p:txBody>
      </p:sp>
      <p:sp>
        <p:nvSpPr>
          <p:cNvPr id="157699" name="Rectangle 2"/>
          <p:cNvSpPr>
            <a:spLocks noGrp="1" noRot="1" noChangeAspect="1" noChangeArrowheads="1" noTextEdit="1"/>
          </p:cNvSpPr>
          <p:nvPr>
            <p:ph type="sldImg"/>
          </p:nvPr>
        </p:nvSpPr>
        <p:spPr>
          <a:xfrm>
            <a:off x="369888" y="714375"/>
            <a:ext cx="6362700" cy="3578225"/>
          </a:xfrm>
          <a:ln/>
        </p:spPr>
      </p:sp>
      <p:sp>
        <p:nvSpPr>
          <p:cNvPr id="157700"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35995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91F55CA-2680-4974-BA4D-D5A393BB9871}" type="slidenum">
              <a:rPr lang="en-US" altLang="en-US">
                <a:solidFill>
                  <a:srgbClr val="000000"/>
                </a:solidFill>
              </a:rPr>
              <a:pPr eaLnBrk="1" hangingPunct="1"/>
              <a:t>90</a:t>
            </a:fld>
            <a:endParaRPr lang="en-US" altLang="en-US">
              <a:solidFill>
                <a:srgbClr val="000000"/>
              </a:solidFill>
            </a:endParaRPr>
          </a:p>
        </p:txBody>
      </p:sp>
      <p:sp>
        <p:nvSpPr>
          <p:cNvPr id="158723" name="Rectangle 2"/>
          <p:cNvSpPr>
            <a:spLocks noGrp="1" noRot="1" noChangeAspect="1" noChangeArrowheads="1" noTextEdit="1"/>
          </p:cNvSpPr>
          <p:nvPr>
            <p:ph type="sldImg"/>
          </p:nvPr>
        </p:nvSpPr>
        <p:spPr>
          <a:xfrm>
            <a:off x="369888" y="714375"/>
            <a:ext cx="6362700" cy="3578225"/>
          </a:xfrm>
          <a:ln/>
        </p:spPr>
      </p:sp>
      <p:sp>
        <p:nvSpPr>
          <p:cNvPr id="158724"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61" tIns="46230" rIns="92461" bIns="46230"/>
          <a:lstStyle/>
          <a:p>
            <a:pPr eaLnBrk="1" hangingPunct="1">
              <a:spcBef>
                <a:spcPct val="0"/>
              </a:spcBef>
            </a:pPr>
            <a:endParaRPr lang="en-US" altLang="en-US" smtClean="0"/>
          </a:p>
        </p:txBody>
      </p:sp>
    </p:spTree>
    <p:extLst>
      <p:ext uri="{BB962C8B-B14F-4D97-AF65-F5344CB8AC3E}">
        <p14:creationId xmlns:p14="http://schemas.microsoft.com/office/powerpoint/2010/main" val="580195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BA1543-7417-4F39-A525-FB78BA6C5CBB}" type="slidenum">
              <a:rPr lang="en-US" altLang="en-US">
                <a:solidFill>
                  <a:srgbClr val="000000"/>
                </a:solidFill>
              </a:rPr>
              <a:pPr eaLnBrk="1" hangingPunct="1"/>
              <a:t>91</a:t>
            </a:fld>
            <a:endParaRPr lang="en-US" altLang="en-US">
              <a:solidFill>
                <a:srgbClr val="000000"/>
              </a:solidFill>
            </a:endParaRPr>
          </a:p>
        </p:txBody>
      </p:sp>
      <p:sp>
        <p:nvSpPr>
          <p:cNvPr id="159747" name="Rectangle 2"/>
          <p:cNvSpPr>
            <a:spLocks noGrp="1" noRot="1" noChangeAspect="1" noChangeArrowheads="1" noTextEdit="1"/>
          </p:cNvSpPr>
          <p:nvPr>
            <p:ph type="sldImg"/>
          </p:nvPr>
        </p:nvSpPr>
        <p:spPr>
          <a:xfrm>
            <a:off x="369888" y="714375"/>
            <a:ext cx="6362700" cy="3578225"/>
          </a:xfrm>
          <a:ln/>
        </p:spPr>
      </p:sp>
      <p:sp>
        <p:nvSpPr>
          <p:cNvPr id="159748"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108798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84FDE9-DEA1-4FE9-8DD0-57C216B0517D}" type="slidenum">
              <a:rPr lang="en-US" altLang="en-US">
                <a:solidFill>
                  <a:srgbClr val="000000"/>
                </a:solidFill>
              </a:rPr>
              <a:pPr eaLnBrk="1" hangingPunct="1"/>
              <a:t>92</a:t>
            </a:fld>
            <a:endParaRPr lang="en-US" altLang="en-US">
              <a:solidFill>
                <a:srgbClr val="000000"/>
              </a:solidFill>
            </a:endParaRPr>
          </a:p>
        </p:txBody>
      </p:sp>
      <p:sp>
        <p:nvSpPr>
          <p:cNvPr id="160771" name="Rectangle 2"/>
          <p:cNvSpPr>
            <a:spLocks noGrp="1" noRot="1" noChangeAspect="1" noChangeArrowheads="1" noTextEdit="1"/>
          </p:cNvSpPr>
          <p:nvPr>
            <p:ph type="sldImg"/>
          </p:nvPr>
        </p:nvSpPr>
        <p:spPr>
          <a:xfrm>
            <a:off x="369888" y="714375"/>
            <a:ext cx="6362700" cy="3578225"/>
          </a:xfrm>
          <a:ln/>
        </p:spPr>
      </p:sp>
      <p:sp>
        <p:nvSpPr>
          <p:cNvPr id="160772" name="Rectangle 3"/>
          <p:cNvSpPr>
            <a:spLocks noGrp="1" noChangeArrowheads="1"/>
          </p:cNvSpPr>
          <p:nvPr>
            <p:ph type="body" idx="1"/>
          </p:nvPr>
        </p:nvSpPr>
        <p:spPr>
          <a:xfrm>
            <a:off x="710248" y="4534503"/>
            <a:ext cx="5681980" cy="429653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856446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9F49DF-1573-4230-9407-83494151613D}" type="slidenum">
              <a:rPr lang="en-US" altLang="en-US">
                <a:solidFill>
                  <a:srgbClr val="000000"/>
                </a:solidFill>
              </a:rPr>
              <a:pPr eaLnBrk="1" hangingPunct="1"/>
              <a:t>94</a:t>
            </a:fld>
            <a:endParaRPr lang="en-US" alt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14142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8CF0DA-9B50-47B8-BFAB-E027FE397BAF}" type="slidenum">
              <a:rPr lang="en-US" altLang="en-US">
                <a:solidFill>
                  <a:srgbClr val="000000"/>
                </a:solidFill>
              </a:rPr>
              <a:pPr eaLnBrk="1" hangingPunct="1"/>
              <a:t>95</a:t>
            </a:fld>
            <a:endParaRPr lang="en-US" altLang="en-US">
              <a:solidFill>
                <a:srgbClr val="000000"/>
              </a:solidFill>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071941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0E647E-562B-49C4-856C-FE2AF5864DC9}" type="slidenum">
              <a:rPr lang="en-US" altLang="en-US">
                <a:solidFill>
                  <a:srgbClr val="000000"/>
                </a:solidFill>
              </a:rPr>
              <a:pPr eaLnBrk="1" hangingPunct="1"/>
              <a:t>96</a:t>
            </a:fld>
            <a:endParaRPr lang="en-US" altLang="en-US">
              <a:solidFill>
                <a:srgbClr val="000000"/>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655235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A7D380-D669-4CDE-83A6-76ADA0FD9A0F}" type="slidenum">
              <a:rPr lang="en-US" altLang="en-US">
                <a:solidFill>
                  <a:srgbClr val="000000"/>
                </a:solidFill>
              </a:rPr>
              <a:pPr eaLnBrk="1" hangingPunct="1"/>
              <a:t>97</a:t>
            </a:fld>
            <a:endParaRPr lang="en-US" altLang="en-US">
              <a:solidFill>
                <a:srgbClr val="000000"/>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064235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AC473C8-F335-4992-9BEF-0598177F02EF}" type="slidenum">
              <a:rPr lang="en-US" altLang="en-US">
                <a:solidFill>
                  <a:srgbClr val="000000"/>
                </a:solidFill>
              </a:rPr>
              <a:pPr eaLnBrk="1" hangingPunct="1"/>
              <a:t>98</a:t>
            </a:fld>
            <a:endParaRPr lang="en-US" altLang="en-US">
              <a:solidFill>
                <a:srgbClr val="000000"/>
              </a:solidFill>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3522749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9284599-4DD6-4122-8A31-9A1AFE20202E}" type="slidenum">
              <a:rPr lang="en-US" altLang="en-US">
                <a:solidFill>
                  <a:srgbClr val="000000"/>
                </a:solidFill>
              </a:rPr>
              <a:pPr eaLnBrk="1" hangingPunct="1"/>
              <a:t>99</a:t>
            </a:fld>
            <a:endParaRPr lang="en-US" altLang="en-US">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92028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AF9B187-2EC7-4B7E-933F-F887269BD492}" type="slidenum">
              <a:rPr lang="en-US" altLang="en-US">
                <a:solidFill>
                  <a:srgbClr val="000000"/>
                </a:solidFill>
              </a:rPr>
              <a:pPr eaLnBrk="1" hangingPunct="1"/>
              <a:t>11</a:t>
            </a:fld>
            <a:endParaRPr lang="en-US" altLang="en-US">
              <a:solidFill>
                <a:srgbClr val="000000"/>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5072520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B234FC7-D7E8-44A7-A157-7FB5B09830E2}" type="slidenum">
              <a:rPr lang="en-US" altLang="en-US"/>
              <a:pPr eaLnBrk="1" hangingPunct="1"/>
              <a:t>101</a:t>
            </a:fld>
            <a:endParaRPr lang="en-US"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499137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97E927-B2FF-4437-B7ED-B2D99BD0E426}" type="slidenum">
              <a:rPr lang="en-US" altLang="en-US"/>
              <a:pPr eaLnBrk="1" hangingPunct="1"/>
              <a:t>102</a:t>
            </a:fld>
            <a:endParaRPr lang="en-US"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174420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6553315-9F4B-4B45-9331-B95B029EEBE9}" type="slidenum">
              <a:rPr lang="en-US" altLang="en-US">
                <a:solidFill>
                  <a:srgbClr val="000000"/>
                </a:solidFill>
              </a:rPr>
              <a:pPr eaLnBrk="1" hangingPunct="1"/>
              <a:t>104</a:t>
            </a:fld>
            <a:endParaRPr lang="en-US" altLang="en-US">
              <a:solidFill>
                <a:srgbClr val="000000"/>
              </a:solidFill>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1592806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804302-B334-47C8-A236-8B9754F95191}" type="slidenum">
              <a:rPr lang="en-US" altLang="en-US">
                <a:solidFill>
                  <a:srgbClr val="000000"/>
                </a:solidFill>
              </a:rPr>
              <a:pPr eaLnBrk="1" hangingPunct="1"/>
              <a:t>105</a:t>
            </a:fld>
            <a:endParaRPr lang="en-US" altLang="en-US">
              <a:solidFill>
                <a:srgbClr val="000000"/>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02612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D0466ED-4247-46E7-8F9F-4BD7FF054E33}" type="slidenum">
              <a:rPr lang="en-US" altLang="en-US">
                <a:solidFill>
                  <a:srgbClr val="000000"/>
                </a:solidFill>
              </a:rPr>
              <a:pPr eaLnBrk="1" hangingPunct="1"/>
              <a:t>106</a:t>
            </a:fld>
            <a:endParaRPr lang="en-US" altLang="en-US">
              <a:solidFill>
                <a:srgbClr val="000000"/>
              </a:solidFill>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9977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51E541E-614D-45BB-AE65-8D664C8FBDD8}" type="slidenum">
              <a:rPr lang="en-US" altLang="en-US">
                <a:solidFill>
                  <a:srgbClr val="000000"/>
                </a:solidFill>
              </a:rPr>
              <a:pPr eaLnBrk="1" hangingPunct="1"/>
              <a:t>107</a:t>
            </a:fld>
            <a:endParaRPr lang="en-US" altLang="en-US">
              <a:solidFill>
                <a:srgbClr val="000000"/>
              </a:solidFill>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60934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7C4C2E-01D2-4E7C-826B-BE3FA953BE01}" type="slidenum">
              <a:rPr lang="en-US" altLang="en-US">
                <a:solidFill>
                  <a:srgbClr val="000000"/>
                </a:solidFill>
              </a:rPr>
              <a:pPr eaLnBrk="1" hangingPunct="1"/>
              <a:t>108</a:t>
            </a:fld>
            <a:endParaRPr lang="en-US" altLang="en-US">
              <a:solidFill>
                <a:srgbClr val="000000"/>
              </a:solidFill>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511194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CDA2583-F3F5-4CCB-B944-1615840251F2}" type="slidenum">
              <a:rPr lang="en-US" altLang="en-US">
                <a:solidFill>
                  <a:srgbClr val="000000"/>
                </a:solidFill>
              </a:rPr>
              <a:pPr eaLnBrk="1" hangingPunct="1"/>
              <a:t>109</a:t>
            </a:fld>
            <a:endParaRPr lang="en-US" altLang="en-US">
              <a:solidFill>
                <a:srgbClr val="000000"/>
              </a:solidFill>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137189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65610" indent="-294465" eaLnBrk="0" hangingPunct="0">
              <a:defRPr>
                <a:solidFill>
                  <a:schemeClr val="tx1"/>
                </a:solidFill>
                <a:latin typeface="Arial" panose="020B0604020202020204" pitchFamily="34" charset="0"/>
              </a:defRPr>
            </a:lvl2pPr>
            <a:lvl3pPr marL="1177862" indent="-235572" eaLnBrk="0" hangingPunct="0">
              <a:defRPr>
                <a:solidFill>
                  <a:schemeClr val="tx1"/>
                </a:solidFill>
                <a:latin typeface="Arial" panose="020B0604020202020204" pitchFamily="34" charset="0"/>
              </a:defRPr>
            </a:lvl3pPr>
            <a:lvl4pPr marL="1649006" indent="-235572" eaLnBrk="0" hangingPunct="0">
              <a:defRPr>
                <a:solidFill>
                  <a:schemeClr val="tx1"/>
                </a:solidFill>
                <a:latin typeface="Arial" panose="020B0604020202020204" pitchFamily="34" charset="0"/>
              </a:defRPr>
            </a:lvl4pPr>
            <a:lvl5pPr marL="2120151" indent="-235572" eaLnBrk="0" hangingPunct="0">
              <a:defRPr>
                <a:solidFill>
                  <a:schemeClr val="tx1"/>
                </a:solidFill>
                <a:latin typeface="Arial" panose="020B0604020202020204" pitchFamily="34" charset="0"/>
              </a:defRPr>
            </a:lvl5pPr>
            <a:lvl6pPr marL="2591295" indent="-235572" eaLnBrk="0" fontAlgn="base" hangingPunct="0">
              <a:spcBef>
                <a:spcPct val="0"/>
              </a:spcBef>
              <a:spcAft>
                <a:spcPct val="0"/>
              </a:spcAft>
              <a:defRPr>
                <a:solidFill>
                  <a:schemeClr val="tx1"/>
                </a:solidFill>
                <a:latin typeface="Arial" panose="020B0604020202020204" pitchFamily="34" charset="0"/>
              </a:defRPr>
            </a:lvl6pPr>
            <a:lvl7pPr marL="3062440" indent="-235572" eaLnBrk="0" fontAlgn="base" hangingPunct="0">
              <a:spcBef>
                <a:spcPct val="0"/>
              </a:spcBef>
              <a:spcAft>
                <a:spcPct val="0"/>
              </a:spcAft>
              <a:defRPr>
                <a:solidFill>
                  <a:schemeClr val="tx1"/>
                </a:solidFill>
                <a:latin typeface="Arial" panose="020B0604020202020204" pitchFamily="34" charset="0"/>
              </a:defRPr>
            </a:lvl7pPr>
            <a:lvl8pPr marL="3533585" indent="-235572" eaLnBrk="0" fontAlgn="base" hangingPunct="0">
              <a:spcBef>
                <a:spcPct val="0"/>
              </a:spcBef>
              <a:spcAft>
                <a:spcPct val="0"/>
              </a:spcAft>
              <a:defRPr>
                <a:solidFill>
                  <a:schemeClr val="tx1"/>
                </a:solidFill>
                <a:latin typeface="Arial" panose="020B0604020202020204" pitchFamily="34" charset="0"/>
              </a:defRPr>
            </a:lvl8pPr>
            <a:lvl9pPr marL="4004729" indent="-235572"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5BFB095-290F-4558-AC1D-90E6412C99FB}" type="slidenum">
              <a:rPr lang="en-US" altLang="en-US"/>
              <a:pPr eaLnBrk="1" hangingPunct="1"/>
              <a:t>110</a:t>
            </a:fld>
            <a:endParaRPr lang="en-US"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2524377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6036D41-C3C0-4371-9A5B-447897072109}" type="slidenum">
              <a:rPr lang="en-US" altLang="en-US">
                <a:solidFill>
                  <a:srgbClr val="000000"/>
                </a:solidFill>
              </a:rPr>
              <a:pPr eaLnBrk="1" hangingPunct="1"/>
              <a:t>111</a:t>
            </a:fld>
            <a:endParaRPr lang="en-US" altLang="en-US">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4563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953CDD-5FC4-4FAA-B9C4-6BCDA8A9DF75}"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4024034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53CDD-5FC4-4FAA-B9C4-6BCDA8A9DF75}"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182400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53CDD-5FC4-4FAA-B9C4-6BCDA8A9DF75}"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435211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1FE05C5F-1776-446E-88DF-AB42B8562EED}" type="slidenum">
              <a:rPr lang="en-US" altLang="en-US"/>
              <a:pPr/>
              <a:t>‹#›</a:t>
            </a:fld>
            <a:endParaRPr lang="en-US" altLang="en-US"/>
          </a:p>
        </p:txBody>
      </p:sp>
    </p:spTree>
    <p:extLst>
      <p:ext uri="{BB962C8B-B14F-4D97-AF65-F5344CB8AC3E}">
        <p14:creationId xmlns:p14="http://schemas.microsoft.com/office/powerpoint/2010/main" val="2244574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58BE7A7-A581-44FB-A904-3E8AEF35BC4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142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C2B8FB3-EA60-43D1-8F45-C562759A848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122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8D69699-60E3-4AEE-BF75-62C2122A00E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9379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37D92C9-A5DC-4A71-A0FE-A3AB69AA03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626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977DD1B9-6C1B-41CC-B769-F9225962287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11557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7485305C-EA6A-493A-849A-BB1B6011815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0471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29CD0E0C-F4CD-4872-A01B-84D999FED133}"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336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53CDD-5FC4-4FAA-B9C4-6BCDA8A9DF75}"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368376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87412241-37EC-4BFF-9C10-C6917A572A7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66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121D27D-0744-449F-9CDC-EAF8E533273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12980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62D32251-CA53-48FB-832E-119FDFCF58C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588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3B1CA3A5-A2AF-43B5-8CD7-6EF4CD2E236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11321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A776BCE0-10CD-4A86-81D5-BB3CF1BE3A3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59572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83EEB70D-98FF-4260-A7E2-8AC0D583B2D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77333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0B10676-4F7E-4691-93C5-50752376C24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9627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B82FDEC-1115-4A0F-8248-616C32E4BE9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7126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346BD086-290B-4D4C-AC75-D6E19BC1FDB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077714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1EE0A5F6-20EC-41FB-A7F2-825A1D8C844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316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953CDD-5FC4-4FAA-B9C4-6BCDA8A9DF75}" type="datetimeFigureOut">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16921643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CD66ABF4-8B33-4641-915F-31D8EAC2560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78119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48808780-4356-4BAE-8981-5439D91FE905}"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896351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847343B4-9FC0-4747-A205-CF8B63D2951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37789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30DCB30-B328-4732-90B4-6B7AFFC7DA9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7340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15A2514-CE82-49DB-8715-5DEC05EC6A82}"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99776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A2DE2C4-CFFD-4665-8730-EE48685CA0A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0155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fld id="{6E6BB676-90F3-44D4-A0C6-5450B15C8514}"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49028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09600" y="1600201"/>
            <a:ext cx="5384800" cy="4525963"/>
          </a:xfrm>
        </p:spPr>
        <p:txBody>
          <a:bodyPr/>
          <a:lstStyle/>
          <a:p>
            <a:pPr lvl="0"/>
            <a:endParaRPr lang="en-US" noProof="0" smtClean="0"/>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5BA4C262-CB08-401C-99BE-1F8A42CAE2B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8576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0C7011DC-AE5A-42FE-A5EF-A5E340F54D26}"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202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953CDD-5FC4-4FAA-B9C4-6BCDA8A9DF75}"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139559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953CDD-5FC4-4FAA-B9C4-6BCDA8A9DF75}" type="datetimeFigureOut">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17224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953CDD-5FC4-4FAA-B9C4-6BCDA8A9DF75}" type="datetimeFigureOut">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38666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953CDD-5FC4-4FAA-B9C4-6BCDA8A9DF75}" type="datetimeFigureOut">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3565621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53CDD-5FC4-4FAA-B9C4-6BCDA8A9DF75}"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4086913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53CDD-5FC4-4FAA-B9C4-6BCDA8A9DF75}" type="datetimeFigureOut">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C4E29-2FF0-4D67-99C3-C5169C7F7CCF}" type="slidenum">
              <a:rPr lang="en-US" smtClean="0"/>
              <a:t>‹#›</a:t>
            </a:fld>
            <a:endParaRPr lang="en-US"/>
          </a:p>
        </p:txBody>
      </p:sp>
    </p:spTree>
    <p:extLst>
      <p:ext uri="{BB962C8B-B14F-4D97-AF65-F5344CB8AC3E}">
        <p14:creationId xmlns:p14="http://schemas.microsoft.com/office/powerpoint/2010/main" val="41048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953CDD-5FC4-4FAA-B9C4-6BCDA8A9DF75}" type="datetimeFigureOut">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C4E29-2FF0-4D67-99C3-C5169C7F7CCF}" type="slidenum">
              <a:rPr lang="en-US" smtClean="0"/>
              <a:t>‹#›</a:t>
            </a:fld>
            <a:endParaRPr lang="en-US"/>
          </a:p>
        </p:txBody>
      </p:sp>
    </p:spTree>
    <p:extLst>
      <p:ext uri="{BB962C8B-B14F-4D97-AF65-F5344CB8AC3E}">
        <p14:creationId xmlns:p14="http://schemas.microsoft.com/office/powerpoint/2010/main" val="4096394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BE9F0F06-CAC9-4293-A0E6-315D24531D63}"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3708759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C117A37C-5742-488D-A1A2-37D0C8126A89}" type="slidenum">
              <a:rPr lang="en-US" altLang="en-US" smtClean="0">
                <a:solidFill>
                  <a:srgbClr val="000000"/>
                </a:solidFill>
              </a:rPr>
              <a:pPr fontAlgn="base">
                <a:spcBef>
                  <a:spcPct val="0"/>
                </a:spcBef>
                <a:spcAft>
                  <a:spcPct val="0"/>
                </a:spcAft>
              </a:pPr>
              <a:t>‹#›</a:t>
            </a:fld>
            <a:endParaRPr lang="en-US" altLang="en-US" smtClean="0">
              <a:solidFill>
                <a:srgbClr val="000000"/>
              </a:solidFill>
            </a:endParaRPr>
          </a:p>
        </p:txBody>
      </p:sp>
    </p:spTree>
    <p:extLst>
      <p:ext uri="{BB962C8B-B14F-4D97-AF65-F5344CB8AC3E}">
        <p14:creationId xmlns:p14="http://schemas.microsoft.com/office/powerpoint/2010/main" val="32723515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3.xml"/><Relationship Id="rId1" Type="http://schemas.openxmlformats.org/officeDocument/2006/relationships/slideLayout" Target="../slideLayouts/slideLayout26.xml"/><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5.xml"/><Relationship Id="rId1" Type="http://schemas.openxmlformats.org/officeDocument/2006/relationships/slideLayout" Target="../slideLayouts/slideLayout26.xml"/><Relationship Id="rId4" Type="http://schemas.openxmlformats.org/officeDocument/2006/relationships/image" Target="../media/image106.wmf"/></Relationships>
</file>

<file path=ppt/slides/_rels/slide10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96.xml"/><Relationship Id="rId1" Type="http://schemas.openxmlformats.org/officeDocument/2006/relationships/slideLayout" Target="../slideLayouts/slideLayout38.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7.xml"/><Relationship Id="rId1" Type="http://schemas.openxmlformats.org/officeDocument/2006/relationships/slideLayout" Target="../slideLayouts/slideLayout26.xml"/><Relationship Id="rId5" Type="http://schemas.openxmlformats.org/officeDocument/2006/relationships/image" Target="../media/image110.png"/><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98.xml"/><Relationship Id="rId1" Type="http://schemas.openxmlformats.org/officeDocument/2006/relationships/slideLayout" Target="../slideLayouts/slideLayout26.xml"/><Relationship Id="rId5" Type="http://schemas.openxmlformats.org/officeDocument/2006/relationships/image" Target="../media/image113.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99.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notesSlide" Target="../notesSlides/notesSlide100.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2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notesSlide" Target="../notesSlides/notesSlide102.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3.xml"/><Relationship Id="rId1" Type="http://schemas.openxmlformats.org/officeDocument/2006/relationships/slideLayout" Target="../slideLayouts/slideLayout26.xml"/><Relationship Id="rId5" Type="http://schemas.openxmlformats.org/officeDocument/2006/relationships/image" Target="../media/image123.jpeg"/><Relationship Id="rId4" Type="http://schemas.openxmlformats.org/officeDocument/2006/relationships/image" Target="../media/image122.png"/></Relationships>
</file>

<file path=ppt/slides/_rels/slide11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4.xml"/><Relationship Id="rId1" Type="http://schemas.openxmlformats.org/officeDocument/2006/relationships/slideLayout" Target="../slideLayouts/slideLayout38.xml"/><Relationship Id="rId4" Type="http://schemas.openxmlformats.org/officeDocument/2006/relationships/image" Target="../media/image125.png"/></Relationships>
</file>

<file path=ppt/slides/_rels/slide11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05.xml"/><Relationship Id="rId1" Type="http://schemas.openxmlformats.org/officeDocument/2006/relationships/slideLayout" Target="../slideLayouts/slideLayout31.xml"/><Relationship Id="rId5" Type="http://schemas.openxmlformats.org/officeDocument/2006/relationships/image" Target="../media/image128.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0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7.xml"/><Relationship Id="rId1" Type="http://schemas.openxmlformats.org/officeDocument/2006/relationships/slideLayout" Target="../slideLayouts/slideLayout26.xml"/><Relationship Id="rId5" Type="http://schemas.openxmlformats.org/officeDocument/2006/relationships/image" Target="../media/image131.png"/><Relationship Id="rId4" Type="http://schemas.openxmlformats.org/officeDocument/2006/relationships/hyperlink" Target="http://www.4adi.com/immunomics/gallery.html"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31.xml"/><Relationship Id="rId5" Type="http://schemas.openxmlformats.org/officeDocument/2006/relationships/image" Target="../media/image128.png"/><Relationship Id="rId4" Type="http://schemas.openxmlformats.org/officeDocument/2006/relationships/image" Target="../media/image1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0.xml"/><Relationship Id="rId1" Type="http://schemas.openxmlformats.org/officeDocument/2006/relationships/slideLayout" Target="../slideLayouts/slideLayout26.xml"/><Relationship Id="rId4" Type="http://schemas.openxmlformats.org/officeDocument/2006/relationships/image" Target="../media/image135.jpeg"/></Relationships>
</file>

<file path=ppt/slides/_rels/slide12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gif"/><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notesSlide" Target="../notesSlides/notesSlide111.xml"/><Relationship Id="rId1" Type="http://schemas.openxmlformats.org/officeDocument/2006/relationships/slideLayout" Target="../slideLayouts/slideLayout38.xml"/><Relationship Id="rId4" Type="http://schemas.openxmlformats.org/officeDocument/2006/relationships/image" Target="../media/image139.png"/></Relationships>
</file>

<file path=ppt/slides/_rels/slide1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2.xml"/><Relationship Id="rId1" Type="http://schemas.openxmlformats.org/officeDocument/2006/relationships/slideLayout" Target="../slideLayouts/slideLayout28.xml"/><Relationship Id="rId4" Type="http://schemas.openxmlformats.org/officeDocument/2006/relationships/image" Target="../media/image141.png"/></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3.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gif"/><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5.xml"/><Relationship Id="rId1" Type="http://schemas.openxmlformats.org/officeDocument/2006/relationships/slideLayout" Target="../slideLayouts/slideLayout2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jpeg"/></Relationships>
</file>

<file path=ppt/slides/_rels/slide1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6.xml"/><Relationship Id="rId1" Type="http://schemas.openxmlformats.org/officeDocument/2006/relationships/slideLayout" Target="../slideLayouts/slideLayout31.xml"/><Relationship Id="rId4" Type="http://schemas.openxmlformats.org/officeDocument/2006/relationships/image" Target="../media/image156.jpeg"/></Relationships>
</file>

<file path=ppt/slides/_rels/slide1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0.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62.png"/></Relationships>
</file>

<file path=ppt/slides/_rels/slide1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51.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Computational_modeling" TargetMode="External"/><Relationship Id="rId7" Type="http://schemas.openxmlformats.org/officeDocument/2006/relationships/image" Target="../media/image171.jp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170.wmf"/><Relationship Id="rId5" Type="http://schemas.openxmlformats.org/officeDocument/2006/relationships/hyperlink" Target="https://en.wikipedia.org/wiki/Biological_system" TargetMode="External"/><Relationship Id="rId4" Type="http://schemas.openxmlformats.org/officeDocument/2006/relationships/hyperlink" Target="https://en.wikipedia.org/wiki/Mathematical"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32.xml"/><Relationship Id="rId1" Type="http://schemas.openxmlformats.org/officeDocument/2006/relationships/slideLayout" Target="../slideLayouts/slideLayout6.xml"/><Relationship Id="rId4" Type="http://schemas.openxmlformats.org/officeDocument/2006/relationships/image" Target="../media/image172.png"/></Relationships>
</file>

<file path=ppt/slides/_rels/slide1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16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176.gif"/></Relationships>
</file>

<file path=ppt/slides/_rels/slide162.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journals.plos.org/plosone/article?id=10.1371/journal.pone.0166234" TargetMode="External"/><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64.xml.rels><?xml version="1.0" encoding="UTF-8" standalone="yes"?>
<Relationships xmlns="http://schemas.openxmlformats.org/package/2006/relationships"><Relationship Id="rId3" Type="http://schemas.openxmlformats.org/officeDocument/2006/relationships/hyperlink" Target="http://journals.plos.org/plosone/article?id=10.1371/journal.pone.0166234" TargetMode="External"/><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65.xml.rels><?xml version="1.0" encoding="UTF-8" standalone="yes"?>
<Relationships xmlns="http://schemas.openxmlformats.org/package/2006/relationships"><Relationship Id="rId3" Type="http://schemas.openxmlformats.org/officeDocument/2006/relationships/hyperlink" Target="http://journals.plos.org/plosone/article?id=10.1371/journal.pone.0166234" TargetMode="External"/><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66.x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hyperlink" Target="http://www.sciencemag.org.proxy.library.cornell.edu/search?author1=James+G.+Omichinski&amp;sortspec=date&amp;submit=Submi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img.jgi.doe.gov/cgi-bin/pub/main.cgi"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hyperlink" Target="http://www.ncbi.nlm.nih.gov/Genomes/" TargetMode="External"/><Relationship Id="rId4" Type="http://schemas.openxmlformats.org/officeDocument/2006/relationships/hyperlink" Target="http://cmr.jcvi.org/tigr-scripts/CMR/CmrHomePage.cgi"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genome.jgi-psf.org/mic_home.html"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9.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62.xml"/><Relationship Id="rId1" Type="http://schemas.openxmlformats.org/officeDocument/2006/relationships/slideLayout" Target="../slideLayouts/slideLayout19.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68.jpeg"/><Relationship Id="rId4" Type="http://schemas.openxmlformats.org/officeDocument/2006/relationships/image" Target="../media/image67.jpeg"/></Relationships>
</file>

<file path=ppt/slides/_rels/slide7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4.xml"/><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70.png"/><Relationship Id="rId5" Type="http://schemas.openxmlformats.org/officeDocument/2006/relationships/image" Target="../media/image59.jpe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9.xml"/><Relationship Id="rId5" Type="http://schemas.openxmlformats.org/officeDocument/2006/relationships/image" Target="../media/image72.jpeg"/><Relationship Id="rId4" Type="http://schemas.openxmlformats.org/officeDocument/2006/relationships/image" Target="../media/image71.jpeg"/></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74.jpeg"/></Relationships>
</file>

<file path=ppt/slides/_rels/slide7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19.xml"/><Relationship Id="rId6" Type="http://schemas.openxmlformats.org/officeDocument/2006/relationships/image" Target="../media/image69.jpeg"/><Relationship Id="rId5" Type="http://schemas.openxmlformats.org/officeDocument/2006/relationships/image" Target="../media/image59.jpe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0.xml"/><Relationship Id="rId1" Type="http://schemas.openxmlformats.org/officeDocument/2006/relationships/slideLayout" Target="../slideLayouts/slideLayout19.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jpeg"/></Relationships>
</file>

<file path=ppt/slides/_rels/slide8.xml.rels><?xml version="1.0" encoding="UTF-8" standalone="yes"?>
<Relationships xmlns="http://schemas.openxmlformats.org/package/2006/relationships"><Relationship Id="rId3" Type="http://schemas.openxmlformats.org/officeDocument/2006/relationships/hyperlink" Target="http://genome.jgi-psf.org/mic_home.html"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hyperlink" Target="http://www.biomedcentral.com/1471-2164/8/41/figure/F2" TargetMode="External"/><Relationship Id="rId2" Type="http://schemas.openxmlformats.org/officeDocument/2006/relationships/notesSlide" Target="../notesSlides/notesSlide71.xml"/><Relationship Id="rId1" Type="http://schemas.openxmlformats.org/officeDocument/2006/relationships/slideLayout" Target="../slideLayouts/slideLayout19.xml"/><Relationship Id="rId5" Type="http://schemas.openxmlformats.org/officeDocument/2006/relationships/image" Target="../media/image81.jpeg"/><Relationship Id="rId4" Type="http://schemas.openxmlformats.org/officeDocument/2006/relationships/image" Target="../media/image80.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59.jpe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cmr.jcvi.org/tigr-scripts/CMR/CmrHomePage.cgi"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62.jpeg"/><Relationship Id="rId7" Type="http://schemas.openxmlformats.org/officeDocument/2006/relationships/image" Target="../media/image89.jpeg"/><Relationship Id="rId12" Type="http://schemas.openxmlformats.org/officeDocument/2006/relationships/image" Target="../media/image93.jpeg"/><Relationship Id="rId2" Type="http://schemas.openxmlformats.org/officeDocument/2006/relationships/notesSlide" Target="../notesSlides/notesSlide83.xml"/><Relationship Id="rId1" Type="http://schemas.openxmlformats.org/officeDocument/2006/relationships/slideLayout" Target="../slideLayouts/slideLayout19.xml"/><Relationship Id="rId6" Type="http://schemas.openxmlformats.org/officeDocument/2006/relationships/image" Target="../media/image88.jpeg"/><Relationship Id="rId11" Type="http://schemas.openxmlformats.org/officeDocument/2006/relationships/image" Target="../media/image92.jpeg"/><Relationship Id="rId5" Type="http://schemas.openxmlformats.org/officeDocument/2006/relationships/hyperlink" Target="http://www.first-unitarian-pgh.org/images/evergreen.jpg" TargetMode="External"/><Relationship Id="rId10" Type="http://schemas.openxmlformats.org/officeDocument/2006/relationships/image" Target="../media/image63.png"/><Relationship Id="rId4" Type="http://schemas.openxmlformats.org/officeDocument/2006/relationships/image" Target="../media/image87.jpeg"/><Relationship Id="rId9" Type="http://schemas.openxmlformats.org/officeDocument/2006/relationships/image" Target="../media/image91.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85.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31.xml"/><Relationship Id="rId4" Type="http://schemas.openxmlformats.org/officeDocument/2006/relationships/hyperlink" Target="http://www.fes-nj.com/ed-res.htm"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8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 of upcoming lecture(s)</a:t>
            </a:r>
            <a:br>
              <a:rPr lang="en-US" dirty="0" smtClean="0"/>
            </a:br>
            <a:r>
              <a:rPr lang="en-US" dirty="0" smtClean="0"/>
              <a:t>April 19, 2018</a:t>
            </a:r>
            <a:endParaRPr lang="en-US" dirty="0"/>
          </a:p>
        </p:txBody>
      </p:sp>
      <p:sp>
        <p:nvSpPr>
          <p:cNvPr id="5" name="Content Placeholder 4"/>
          <p:cNvSpPr>
            <a:spLocks noGrp="1"/>
          </p:cNvSpPr>
          <p:nvPr>
            <p:ph idx="1"/>
          </p:nvPr>
        </p:nvSpPr>
        <p:spPr/>
        <p:txBody>
          <a:bodyPr/>
          <a:lstStyle/>
          <a:p>
            <a:r>
              <a:rPr lang="en-US" dirty="0" smtClean="0"/>
              <a:t>Today: Genomics (and other omics)</a:t>
            </a:r>
          </a:p>
          <a:p>
            <a:pPr lvl="1"/>
            <a:r>
              <a:rPr lang="en-US" dirty="0" smtClean="0"/>
              <a:t>Revisit Microbial Genomes</a:t>
            </a:r>
          </a:p>
          <a:p>
            <a:pPr lvl="1"/>
            <a:r>
              <a:rPr lang="en-US" dirty="0" smtClean="0"/>
              <a:t>Genomic databases</a:t>
            </a:r>
          </a:p>
          <a:p>
            <a:pPr lvl="1"/>
            <a:r>
              <a:rPr lang="en-US" dirty="0" smtClean="0"/>
              <a:t>Omics enabled (</a:t>
            </a:r>
            <a:r>
              <a:rPr lang="en-US" dirty="0" err="1" smtClean="0"/>
              <a:t>transcriptomics</a:t>
            </a:r>
            <a:r>
              <a:rPr lang="en-US" dirty="0" smtClean="0"/>
              <a:t> proteomics)</a:t>
            </a:r>
          </a:p>
          <a:p>
            <a:pPr lvl="1"/>
            <a:r>
              <a:rPr lang="en-US" dirty="0" smtClean="0"/>
              <a:t>Systems biology: putting it all together</a:t>
            </a:r>
            <a:endParaRPr lang="en-US" dirty="0"/>
          </a:p>
          <a:p>
            <a:r>
              <a:rPr lang="en-US" dirty="0" smtClean="0"/>
              <a:t>Tuesday: </a:t>
            </a:r>
            <a:r>
              <a:rPr lang="en-US" dirty="0" err="1" smtClean="0"/>
              <a:t>Bioproducts</a:t>
            </a:r>
            <a:r>
              <a:rPr lang="en-US" dirty="0" smtClean="0"/>
              <a:t> (biofuels; </a:t>
            </a:r>
            <a:r>
              <a:rPr lang="en-US" dirty="0" err="1" smtClean="0"/>
              <a:t>biocompounds</a:t>
            </a:r>
            <a:r>
              <a:rPr lang="en-US" dirty="0" smtClean="0"/>
              <a:t>)</a:t>
            </a:r>
          </a:p>
          <a:p>
            <a:pPr lvl="1"/>
            <a:r>
              <a:rPr lang="en-US" dirty="0" smtClean="0"/>
              <a:t>Biofuels</a:t>
            </a:r>
          </a:p>
          <a:p>
            <a:pPr lvl="1"/>
            <a:r>
              <a:rPr lang="en-US" dirty="0" smtClean="0"/>
              <a:t>Synthetic chemicals </a:t>
            </a:r>
          </a:p>
          <a:p>
            <a:pPr marL="457200" lvl="1" indent="0">
              <a:buNone/>
            </a:pPr>
            <a:endParaRPr lang="en-US" dirty="0" smtClean="0"/>
          </a:p>
          <a:p>
            <a:endParaRPr lang="en-US" dirty="0"/>
          </a:p>
        </p:txBody>
      </p:sp>
    </p:spTree>
    <p:extLst>
      <p:ext uri="{BB962C8B-B14F-4D97-AF65-F5344CB8AC3E}">
        <p14:creationId xmlns:p14="http://schemas.microsoft.com/office/powerpoint/2010/main" val="254600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z="4000"/>
              <a:t>Typical Microbial Genome entry page Integrated Microbial Genomes </a:t>
            </a:r>
            <a:r>
              <a:rPr lang="en-US" altLang="en-US" sz="2800"/>
              <a:t>http://img.jgi.doe.gov</a:t>
            </a:r>
          </a:p>
        </p:txBody>
      </p:sp>
      <p:pic>
        <p:nvPicPr>
          <p:cNvPr id="7171"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1828801"/>
            <a:ext cx="8229600" cy="4525963"/>
          </a:xfrm>
        </p:spPr>
      </p:pic>
    </p:spTree>
    <p:extLst>
      <p:ext uri="{BB962C8B-B14F-4D97-AF65-F5344CB8AC3E}">
        <p14:creationId xmlns:p14="http://schemas.microsoft.com/office/powerpoint/2010/main" val="170492525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mtClean="0"/>
              <a:t>Gaseous biofuels: H2 production</a:t>
            </a:r>
          </a:p>
        </p:txBody>
      </p:sp>
      <p:sp>
        <p:nvSpPr>
          <p:cNvPr id="8195" name="Content Placeholder 2"/>
          <p:cNvSpPr>
            <a:spLocks noGrp="1"/>
          </p:cNvSpPr>
          <p:nvPr>
            <p:ph idx="1"/>
          </p:nvPr>
        </p:nvSpPr>
        <p:spPr/>
        <p:txBody>
          <a:bodyPr/>
          <a:lstStyle/>
          <a:p>
            <a:r>
              <a:rPr lang="en-US" altLang="en-US" smtClean="0"/>
              <a:t>Can be produced by Hydrogenase enzymes in both phototrophs and in fermenters</a:t>
            </a:r>
          </a:p>
        </p:txBody>
      </p:sp>
      <p:pic>
        <p:nvPicPr>
          <p:cNvPr id="8196" name="Picture 2" descr="http://www.azoft.com/people/seremina/edu/wp-content/uploads/Bioreactor_Princi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40101"/>
            <a:ext cx="3678238"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4" descr="http://classroom.sdmesa.edu/eschmid/Lectur1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4151" y="2722564"/>
            <a:ext cx="5267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5202238" y="2876551"/>
            <a:ext cx="0" cy="2771775"/>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422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Hydrogen</a:t>
            </a:r>
          </a:p>
        </p:txBody>
      </p:sp>
      <p:pic>
        <p:nvPicPr>
          <p:cNvPr id="20483"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90800" y="1295401"/>
            <a:ext cx="7215188" cy="5019675"/>
          </a:xfrm>
          <a:noFill/>
        </p:spPr>
      </p:pic>
      <p:sp>
        <p:nvSpPr>
          <p:cNvPr id="20484" name="Text Box 6"/>
          <p:cNvSpPr txBox="1">
            <a:spLocks noChangeArrowheads="1"/>
          </p:cNvSpPr>
          <p:nvPr/>
        </p:nvSpPr>
        <p:spPr bwMode="auto">
          <a:xfrm>
            <a:off x="1736725" y="6589713"/>
            <a:ext cx="233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From Angenent 2004</a:t>
            </a:r>
          </a:p>
        </p:txBody>
      </p:sp>
      <p:sp>
        <p:nvSpPr>
          <p:cNvPr id="20485" name="Text Box 7"/>
          <p:cNvSpPr txBox="1">
            <a:spLocks noChangeArrowheads="1"/>
          </p:cNvSpPr>
          <p:nvPr/>
        </p:nvSpPr>
        <p:spPr bwMode="auto">
          <a:xfrm>
            <a:off x="7451725" y="3236913"/>
            <a:ext cx="1106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Net: 4 H</a:t>
            </a:r>
            <a:r>
              <a:rPr lang="en-US" altLang="en-US" baseline="-25000"/>
              <a:t>2</a:t>
            </a:r>
          </a:p>
        </p:txBody>
      </p:sp>
      <p:sp>
        <p:nvSpPr>
          <p:cNvPr id="20486" name="Text Box 8"/>
          <p:cNvSpPr txBox="1">
            <a:spLocks noChangeArrowheads="1"/>
          </p:cNvSpPr>
          <p:nvPr/>
        </p:nvSpPr>
        <p:spPr bwMode="auto">
          <a:xfrm>
            <a:off x="8610600" y="5029201"/>
            <a:ext cx="1106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Net: 2 H</a:t>
            </a:r>
            <a:r>
              <a:rPr lang="en-US" altLang="en-US" baseline="-25000"/>
              <a:t>2</a:t>
            </a:r>
          </a:p>
        </p:txBody>
      </p:sp>
    </p:spTree>
    <p:extLst>
      <p:ext uri="{BB962C8B-B14F-4D97-AF65-F5344CB8AC3E}">
        <p14:creationId xmlns:p14="http://schemas.microsoft.com/office/powerpoint/2010/main" val="362138693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95600" y="533400"/>
            <a:ext cx="7265988" cy="6102350"/>
          </a:xfrm>
          <a:noFill/>
        </p:spPr>
      </p:pic>
      <p:sp>
        <p:nvSpPr>
          <p:cNvPr id="14339" name="Rectangle 2"/>
          <p:cNvSpPr>
            <a:spLocks noGrp="1" noChangeArrowheads="1"/>
          </p:cNvSpPr>
          <p:nvPr>
            <p:ph type="title"/>
          </p:nvPr>
        </p:nvSpPr>
        <p:spPr>
          <a:xfrm>
            <a:off x="1524000" y="609600"/>
            <a:ext cx="2819400" cy="1066800"/>
          </a:xfrm>
        </p:spPr>
        <p:txBody>
          <a:bodyPr/>
          <a:lstStyle/>
          <a:p>
            <a:pPr eaLnBrk="1" hangingPunct="1"/>
            <a:r>
              <a:rPr lang="en-US" altLang="en-US" smtClean="0"/>
              <a:t>Butanol</a:t>
            </a:r>
          </a:p>
        </p:txBody>
      </p:sp>
      <p:sp>
        <p:nvSpPr>
          <p:cNvPr id="14340" name="Text Box 6"/>
          <p:cNvSpPr txBox="1">
            <a:spLocks noChangeArrowheads="1"/>
          </p:cNvSpPr>
          <p:nvPr/>
        </p:nvSpPr>
        <p:spPr bwMode="auto">
          <a:xfrm>
            <a:off x="1889125" y="1941513"/>
            <a:ext cx="218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CH</a:t>
            </a:r>
            <a:r>
              <a:rPr lang="en-US" altLang="en-US" baseline="-25000"/>
              <a:t>3</a:t>
            </a:r>
            <a:r>
              <a:rPr lang="en-US" altLang="en-US"/>
              <a:t>CH</a:t>
            </a:r>
            <a:r>
              <a:rPr lang="en-US" altLang="en-US" baseline="-25000"/>
              <a:t>2</a:t>
            </a:r>
            <a:r>
              <a:rPr lang="en-US" altLang="en-US"/>
              <a:t>CH</a:t>
            </a:r>
            <a:r>
              <a:rPr lang="en-US" altLang="en-US" baseline="-25000"/>
              <a:t>2</a:t>
            </a:r>
            <a:r>
              <a:rPr lang="en-US" altLang="en-US"/>
              <a:t>CH</a:t>
            </a:r>
            <a:r>
              <a:rPr lang="en-US" altLang="en-US" baseline="-25000"/>
              <a:t>2</a:t>
            </a:r>
            <a:r>
              <a:rPr lang="en-US" altLang="en-US"/>
              <a:t>OH</a:t>
            </a:r>
          </a:p>
        </p:txBody>
      </p:sp>
      <p:sp>
        <p:nvSpPr>
          <p:cNvPr id="7" name="Oval 6"/>
          <p:cNvSpPr/>
          <p:nvPr/>
        </p:nvSpPr>
        <p:spPr>
          <a:xfrm>
            <a:off x="8534400" y="533400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w="28575">
                <a:solidFill>
                  <a:srgbClr val="FF0000"/>
                </a:solidFill>
              </a:ln>
            </a:endParaRPr>
          </a:p>
        </p:txBody>
      </p:sp>
    </p:spTree>
    <p:extLst>
      <p:ext uri="{BB962C8B-B14F-4D97-AF65-F5344CB8AC3E}">
        <p14:creationId xmlns:p14="http://schemas.microsoft.com/office/powerpoint/2010/main" val="8068515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7756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0" y="274638"/>
            <a:ext cx="9372600" cy="1143000"/>
          </a:xfrm>
        </p:spPr>
        <p:txBody>
          <a:bodyPr/>
          <a:lstStyle/>
          <a:p>
            <a:pPr eaLnBrk="1" hangingPunct="1"/>
            <a:r>
              <a:rPr lang="en-US" altLang="en-US" sz="4000"/>
              <a:t>Biodiesel: Biomass feedstock, chemical processing; liquid fuel product</a:t>
            </a:r>
          </a:p>
        </p:txBody>
      </p:sp>
      <p:sp>
        <p:nvSpPr>
          <p:cNvPr id="9219" name="Rectangle 3"/>
          <p:cNvSpPr>
            <a:spLocks noGrp="1" noChangeArrowheads="1"/>
          </p:cNvSpPr>
          <p:nvPr>
            <p:ph type="body" idx="1"/>
          </p:nvPr>
        </p:nvSpPr>
        <p:spPr/>
        <p:txBody>
          <a:bodyPr/>
          <a:lstStyle/>
          <a:p>
            <a:pPr eaLnBrk="1" hangingPunct="1">
              <a:lnSpc>
                <a:spcPct val="80000"/>
              </a:lnSpc>
              <a:buFontTx/>
              <a:buNone/>
            </a:pPr>
            <a:r>
              <a:rPr lang="en-US" altLang="en-US" dirty="0" smtClean="0"/>
              <a:t>Biodiesel can be manufactured from waste fats &amp; oils, oily crops (plant or algae) or animal fats.</a:t>
            </a:r>
          </a:p>
          <a:p>
            <a:pPr eaLnBrk="1" hangingPunct="1">
              <a:lnSpc>
                <a:spcPct val="80000"/>
              </a:lnSpc>
              <a:buFontTx/>
              <a:buNone/>
            </a:pPr>
            <a:r>
              <a:rPr lang="en-US" altLang="en-US" dirty="0" smtClean="0"/>
              <a:t>  </a:t>
            </a:r>
          </a:p>
          <a:p>
            <a:pPr eaLnBrk="1" hangingPunct="1">
              <a:lnSpc>
                <a:spcPct val="80000"/>
              </a:lnSpc>
              <a:buFontTx/>
              <a:buNone/>
            </a:pPr>
            <a:r>
              <a:rPr lang="en-US" altLang="en-US" dirty="0" smtClean="0"/>
              <a:t>Vegetable oils, such as rapeseed, corn or safflower, can be used as a diesel fuel without further processing. However, the process of transesterification reduces the high viscosity of vegetable oil, and results in a higher-quality fuel.</a:t>
            </a:r>
          </a:p>
        </p:txBody>
      </p:sp>
    </p:spTree>
    <p:extLst>
      <p:ext uri="{BB962C8B-B14F-4D97-AF65-F5344CB8AC3E}">
        <p14:creationId xmlns:p14="http://schemas.microsoft.com/office/powerpoint/2010/main" val="1386240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1350962" y="3008313"/>
            <a:ext cx="9490076" cy="4525962"/>
          </a:xfrm>
        </p:spPr>
        <p:txBody>
          <a:bodyPr/>
          <a:lstStyle/>
          <a:p>
            <a:pPr eaLnBrk="1" hangingPunct="1"/>
            <a:r>
              <a:rPr lang="en-US" altLang="en-US" sz="2000"/>
              <a:t> Biodiesel processing: In </a:t>
            </a:r>
            <a:r>
              <a:rPr lang="en-US" altLang="en-US" sz="2000" b="1"/>
              <a:t>transesterification</a:t>
            </a:r>
            <a:r>
              <a:rPr lang="en-US" altLang="en-US" sz="2000"/>
              <a:t>, lye (NaOH) and </a:t>
            </a:r>
            <a:r>
              <a:rPr lang="en-US" altLang="en-US" sz="2000" b="1"/>
              <a:t>methanol</a:t>
            </a:r>
            <a:r>
              <a:rPr lang="en-US" altLang="en-US" sz="2000"/>
              <a:t> are mixed in with the oil. This breaks the oil into glycerol and also ester chains (biodiesel). The esters become methyl esters. </a:t>
            </a:r>
            <a:br>
              <a:rPr lang="en-US" altLang="en-US" sz="2000"/>
            </a:br>
            <a:endParaRPr lang="en-US" altLang="en-US" sz="2000"/>
          </a:p>
        </p:txBody>
      </p:sp>
      <p:grpSp>
        <p:nvGrpSpPr>
          <p:cNvPr id="10243" name="Group 14"/>
          <p:cNvGrpSpPr>
            <a:grpSpLocks/>
          </p:cNvGrpSpPr>
          <p:nvPr/>
        </p:nvGrpSpPr>
        <p:grpSpPr bwMode="auto">
          <a:xfrm>
            <a:off x="3505200" y="890589"/>
            <a:ext cx="6484938" cy="2174875"/>
            <a:chOff x="0" y="2352"/>
            <a:chExt cx="3715" cy="1327"/>
          </a:xfrm>
        </p:grpSpPr>
        <p:pic>
          <p:nvPicPr>
            <p:cNvPr id="10251" name="Picture 5" descr="Fi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52"/>
              <a:ext cx="3012" cy="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Text Box 8"/>
            <p:cNvSpPr txBox="1">
              <a:spLocks noChangeArrowheads="1"/>
            </p:cNvSpPr>
            <p:nvPr/>
          </p:nvSpPr>
          <p:spPr bwMode="auto">
            <a:xfrm>
              <a:off x="3361" y="2698"/>
              <a:ext cx="35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Oil</a:t>
              </a:r>
            </a:p>
          </p:txBody>
        </p:sp>
      </p:grpSp>
      <p:sp>
        <p:nvSpPr>
          <p:cNvPr id="10244" name="Rectangle 9"/>
          <p:cNvSpPr>
            <a:spLocks noChangeArrowheads="1"/>
          </p:cNvSpPr>
          <p:nvPr/>
        </p:nvSpPr>
        <p:spPr bwMode="auto">
          <a:xfrm>
            <a:off x="1524000" y="6542088"/>
            <a:ext cx="4497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rPr>
              <a:t>http://journeytoforever.org/biodiesel_mike.html#titration</a:t>
            </a:r>
          </a:p>
        </p:txBody>
      </p:sp>
      <p:pic>
        <p:nvPicPr>
          <p:cNvPr id="1024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657600"/>
            <a:ext cx="65532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6" name="Text Box 12"/>
          <p:cNvSpPr txBox="1">
            <a:spLocks noChangeArrowheads="1"/>
          </p:cNvSpPr>
          <p:nvPr/>
        </p:nvSpPr>
        <p:spPr bwMode="auto">
          <a:xfrm>
            <a:off x="5867400" y="6096000"/>
            <a:ext cx="259080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dirty="0">
                <a:solidFill>
                  <a:srgbClr val="000000"/>
                </a:solidFill>
              </a:rPr>
              <a:t> 3 </a:t>
            </a:r>
            <a:r>
              <a:rPr lang="en-US" altLang="en-US" sz="2000" dirty="0" err="1" smtClean="0">
                <a:solidFill>
                  <a:srgbClr val="000000"/>
                </a:solidFill>
              </a:rPr>
              <a:t>methoxyesters</a:t>
            </a:r>
            <a:r>
              <a:rPr lang="en-US" altLang="en-US" sz="2000" dirty="0" smtClean="0">
                <a:solidFill>
                  <a:srgbClr val="000000"/>
                </a:solidFill>
              </a:rPr>
              <a:t> (= B100 biodiesel)</a:t>
            </a:r>
            <a:endParaRPr lang="en-US" altLang="en-US" sz="2000" dirty="0">
              <a:solidFill>
                <a:srgbClr val="000000"/>
              </a:solidFill>
            </a:endParaRPr>
          </a:p>
        </p:txBody>
      </p:sp>
      <p:sp>
        <p:nvSpPr>
          <p:cNvPr id="10247" name="Text Box 15"/>
          <p:cNvSpPr txBox="1">
            <a:spLocks noChangeArrowheads="1"/>
          </p:cNvSpPr>
          <p:nvPr/>
        </p:nvSpPr>
        <p:spPr bwMode="auto">
          <a:xfrm>
            <a:off x="8458201" y="6169981"/>
            <a:ext cx="28430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dirty="0" smtClean="0">
                <a:solidFill>
                  <a:srgbClr val="000000"/>
                </a:solidFill>
              </a:rPr>
              <a:t>Glycerol (byproduct; </a:t>
            </a:r>
            <a:r>
              <a:rPr lang="en-US" altLang="en-US" sz="2000" dirty="0" err="1" smtClean="0">
                <a:solidFill>
                  <a:srgbClr val="000000"/>
                </a:solidFill>
              </a:rPr>
              <a:t>settleable</a:t>
            </a:r>
            <a:r>
              <a:rPr lang="en-US" altLang="en-US" sz="2000" dirty="0" smtClean="0">
                <a:solidFill>
                  <a:srgbClr val="000000"/>
                </a:solidFill>
              </a:rPr>
              <a:t>)</a:t>
            </a:r>
            <a:endParaRPr lang="en-US" altLang="en-US" sz="2000" dirty="0">
              <a:solidFill>
                <a:srgbClr val="000000"/>
              </a:solidFill>
            </a:endParaRPr>
          </a:p>
        </p:txBody>
      </p:sp>
      <p:sp>
        <p:nvSpPr>
          <p:cNvPr id="10248" name="Text Box 16"/>
          <p:cNvSpPr txBox="1">
            <a:spLocks noChangeArrowheads="1"/>
          </p:cNvSpPr>
          <p:nvPr/>
        </p:nvSpPr>
        <p:spPr bwMode="auto">
          <a:xfrm>
            <a:off x="2333626" y="909639"/>
            <a:ext cx="16160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 “neutral” lipid or triacyl glycerol (TAG) </a:t>
            </a:r>
          </a:p>
        </p:txBody>
      </p:sp>
      <p:sp>
        <p:nvSpPr>
          <p:cNvPr id="10249" name="TextBox 1"/>
          <p:cNvSpPr txBox="1">
            <a:spLocks noChangeArrowheads="1"/>
          </p:cNvSpPr>
          <p:nvPr/>
        </p:nvSpPr>
        <p:spPr bwMode="auto">
          <a:xfrm>
            <a:off x="1647826" y="261939"/>
            <a:ext cx="9504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Biodiesel: liquid biofuel; chemical conversion process</a:t>
            </a:r>
          </a:p>
        </p:txBody>
      </p:sp>
      <p:sp>
        <p:nvSpPr>
          <p:cNvPr id="10250" name="TextBox 1"/>
          <p:cNvSpPr txBox="1">
            <a:spLocks noChangeArrowheads="1"/>
          </p:cNvSpPr>
          <p:nvPr/>
        </p:nvSpPr>
        <p:spPr bwMode="auto">
          <a:xfrm>
            <a:off x="5665788" y="4902200"/>
            <a:ext cx="825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NaOH</a:t>
            </a:r>
          </a:p>
        </p:txBody>
      </p:sp>
    </p:spTree>
    <p:extLst>
      <p:ext uri="{BB962C8B-B14F-4D97-AF65-F5344CB8AC3E}">
        <p14:creationId xmlns:p14="http://schemas.microsoft.com/office/powerpoint/2010/main" val="1130316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81200" y="0"/>
            <a:ext cx="8229600" cy="1143000"/>
          </a:xfrm>
        </p:spPr>
        <p:txBody>
          <a:bodyPr/>
          <a:lstStyle/>
          <a:p>
            <a:pPr eaLnBrk="1" hangingPunct="1"/>
            <a:r>
              <a:rPr lang="en-US" altLang="en-US" sz="4000"/>
              <a:t>Algae to the rescue?</a:t>
            </a:r>
          </a:p>
        </p:txBody>
      </p:sp>
      <p:pic>
        <p:nvPicPr>
          <p:cNvPr id="1126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6921"/>
          <a:stretch>
            <a:fillRect/>
          </a:stretch>
        </p:blipFill>
        <p:spPr>
          <a:xfrm>
            <a:off x="2819400" y="900114"/>
            <a:ext cx="6324600" cy="5957887"/>
          </a:xfrm>
          <a:noFill/>
        </p:spPr>
      </p:pic>
    </p:spTree>
    <p:extLst>
      <p:ext uri="{BB962C8B-B14F-4D97-AF65-F5344CB8AC3E}">
        <p14:creationId xmlns:p14="http://schemas.microsoft.com/office/powerpoint/2010/main" val="4121907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pPr eaLnBrk="1" hangingPunct="1"/>
            <a:endParaRPr lang="en-US" altLang="en-US" smtClean="0"/>
          </a:p>
        </p:txBody>
      </p:sp>
      <p:pic>
        <p:nvPicPr>
          <p:cNvPr id="12291"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1" y="533401"/>
            <a:ext cx="6411913" cy="5745163"/>
          </a:xfrm>
          <a:noFill/>
        </p:spPr>
      </p:pic>
      <p:sp>
        <p:nvSpPr>
          <p:cNvPr id="12292" name="Text Box 7"/>
          <p:cNvSpPr txBox="1">
            <a:spLocks noChangeArrowheads="1"/>
          </p:cNvSpPr>
          <p:nvPr/>
        </p:nvSpPr>
        <p:spPr bwMode="auto">
          <a:xfrm>
            <a:off x="1524000" y="6491288"/>
            <a:ext cx="3422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Radakovits et al, 2010, Euk Cell</a:t>
            </a:r>
          </a:p>
        </p:txBody>
      </p:sp>
      <p:pic>
        <p:nvPicPr>
          <p:cNvPr id="12293" name="Picture 8"/>
          <p:cNvPicPr>
            <a:picLocks noChangeAspect="1" noChangeArrowheads="1"/>
          </p:cNvPicPr>
          <p:nvPr/>
        </p:nvPicPr>
        <p:blipFill>
          <a:blip r:embed="rId4">
            <a:extLst>
              <a:ext uri="{28A0092B-C50C-407E-A947-70E740481C1C}">
                <a14:useLocalDpi xmlns:a14="http://schemas.microsoft.com/office/drawing/2010/main" val="0"/>
              </a:ext>
            </a:extLst>
          </a:blip>
          <a:srcRect l="8372" r="16660" b="9233"/>
          <a:stretch>
            <a:fillRect/>
          </a:stretch>
        </p:blipFill>
        <p:spPr bwMode="auto">
          <a:xfrm>
            <a:off x="7696200" y="1752600"/>
            <a:ext cx="2743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4" name="Text Box 9"/>
          <p:cNvSpPr txBox="1">
            <a:spLocks noChangeArrowheads="1"/>
          </p:cNvSpPr>
          <p:nvPr/>
        </p:nvSpPr>
        <p:spPr bwMode="auto">
          <a:xfrm>
            <a:off x="7515226" y="4343400"/>
            <a:ext cx="31527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Microalgae with TAG bodies (green) and chlorophyll A (red) (Wang, 2009, EukCell)</a:t>
            </a:r>
          </a:p>
        </p:txBody>
      </p:sp>
    </p:spTree>
    <p:extLst>
      <p:ext uri="{BB962C8B-B14F-4D97-AF65-F5344CB8AC3E}">
        <p14:creationId xmlns:p14="http://schemas.microsoft.com/office/powerpoint/2010/main" val="35644055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048000" y="990600"/>
            <a:ext cx="6400800" cy="4795838"/>
          </a:xfrm>
          <a:noFill/>
        </p:spPr>
      </p:pic>
      <p:sp>
        <p:nvSpPr>
          <p:cNvPr id="13315" name="Text Box 6"/>
          <p:cNvSpPr txBox="1">
            <a:spLocks noChangeArrowheads="1"/>
          </p:cNvSpPr>
          <p:nvPr/>
        </p:nvSpPr>
        <p:spPr bwMode="auto">
          <a:xfrm>
            <a:off x="1752600" y="6491288"/>
            <a:ext cx="445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From Chisti 2007 Biotech Advances; p294</a:t>
            </a:r>
          </a:p>
        </p:txBody>
      </p:sp>
    </p:spTree>
    <p:extLst>
      <p:ext uri="{BB962C8B-B14F-4D97-AF65-F5344CB8AC3E}">
        <p14:creationId xmlns:p14="http://schemas.microsoft.com/office/powerpoint/2010/main" val="6560940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title"/>
          </p:nvPr>
        </p:nvSpPr>
        <p:spPr>
          <a:xfrm>
            <a:off x="1981200" y="0"/>
            <a:ext cx="8229600" cy="1143000"/>
          </a:xfrm>
        </p:spPr>
        <p:txBody>
          <a:bodyPr/>
          <a:lstStyle/>
          <a:p>
            <a:pPr eaLnBrk="1" hangingPunct="1"/>
            <a:r>
              <a:rPr lang="en-US" altLang="en-US" sz="4000"/>
              <a:t>Algal oil content increases with stress!</a:t>
            </a:r>
          </a:p>
        </p:txBody>
      </p:sp>
      <p:pic>
        <p:nvPicPr>
          <p:cNvPr id="14339"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47911"/>
          <a:stretch>
            <a:fillRect/>
          </a:stretch>
        </p:blipFill>
        <p:spPr>
          <a:xfrm>
            <a:off x="1828800" y="1066800"/>
            <a:ext cx="4673600" cy="5791200"/>
          </a:xfrm>
          <a:noFill/>
        </p:spPr>
      </p:pic>
      <p:pic>
        <p:nvPicPr>
          <p:cNvPr id="1434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676276"/>
            <a:ext cx="16764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Text Box 9"/>
          <p:cNvSpPr txBox="1">
            <a:spLocks noChangeArrowheads="1"/>
          </p:cNvSpPr>
          <p:nvPr/>
        </p:nvSpPr>
        <p:spPr bwMode="auto">
          <a:xfrm>
            <a:off x="6248400" y="1524000"/>
            <a:ext cx="14542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Green algae</a:t>
            </a:r>
          </a:p>
        </p:txBody>
      </p:sp>
      <p:sp>
        <p:nvSpPr>
          <p:cNvPr id="14342" name="Text Box 10"/>
          <p:cNvSpPr txBox="1">
            <a:spLocks noChangeArrowheads="1"/>
          </p:cNvSpPr>
          <p:nvPr/>
        </p:nvSpPr>
        <p:spPr bwMode="auto">
          <a:xfrm>
            <a:off x="6324600" y="5867400"/>
            <a:ext cx="1095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Diatoms </a:t>
            </a:r>
          </a:p>
        </p:txBody>
      </p:sp>
      <p:pic>
        <p:nvPicPr>
          <p:cNvPr id="1434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5541964"/>
            <a:ext cx="1754188" cy="131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4" name="Text Box 12"/>
          <p:cNvSpPr txBox="1">
            <a:spLocks noChangeArrowheads="1"/>
          </p:cNvSpPr>
          <p:nvPr/>
        </p:nvSpPr>
        <p:spPr bwMode="auto">
          <a:xfrm>
            <a:off x="6324601" y="2438401"/>
            <a:ext cx="467590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dirty="0">
                <a:solidFill>
                  <a:srgbClr val="000000"/>
                </a:solidFill>
              </a:rPr>
              <a:t>Cellular lipid content in various classes of microalgae</a:t>
            </a:r>
          </a:p>
          <a:p>
            <a:pPr eaLnBrk="1" fontAlgn="base" hangingPunct="1">
              <a:spcBef>
                <a:spcPct val="0"/>
              </a:spcBef>
              <a:spcAft>
                <a:spcPct val="0"/>
              </a:spcAft>
              <a:buFontTx/>
              <a:buAutoNum type="alphaLcParenBoth"/>
            </a:pPr>
            <a:r>
              <a:rPr lang="en-US" altLang="en-US" sz="1600" dirty="0">
                <a:solidFill>
                  <a:srgbClr val="000000"/>
                </a:solidFill>
              </a:rPr>
              <a:t>Green microalgae; (b) diatoms; </a:t>
            </a:r>
          </a:p>
          <a:p>
            <a:pPr eaLnBrk="1" fontAlgn="base" hangingPunct="1">
              <a:spcBef>
                <a:spcPct val="0"/>
              </a:spcBef>
              <a:spcAft>
                <a:spcPct val="0"/>
              </a:spcAft>
            </a:pPr>
            <a:endParaRPr lang="en-US" altLang="en-US" sz="1600" dirty="0">
              <a:solidFill>
                <a:srgbClr val="000000"/>
              </a:solidFill>
            </a:endParaRPr>
          </a:p>
          <a:p>
            <a:pPr eaLnBrk="1" fontAlgn="base" hangingPunct="1">
              <a:spcBef>
                <a:spcPct val="0"/>
              </a:spcBef>
              <a:spcAft>
                <a:spcPct val="0"/>
              </a:spcAft>
            </a:pPr>
            <a:r>
              <a:rPr lang="en-US" altLang="en-US" sz="1600" dirty="0">
                <a:solidFill>
                  <a:srgbClr val="000000"/>
                </a:solidFill>
              </a:rPr>
              <a:t>Open circles: cellular lipid contents obtained under normal growth </a:t>
            </a:r>
            <a:r>
              <a:rPr lang="en-US" altLang="en-US" sz="1600" dirty="0" smtClean="0">
                <a:solidFill>
                  <a:srgbClr val="000000"/>
                </a:solidFill>
              </a:rPr>
              <a:t>conditions (no nutrient limitation). </a:t>
            </a:r>
          </a:p>
          <a:p>
            <a:pPr eaLnBrk="1" fontAlgn="base" hangingPunct="1">
              <a:spcBef>
                <a:spcPct val="0"/>
              </a:spcBef>
              <a:spcAft>
                <a:spcPct val="0"/>
              </a:spcAft>
            </a:pPr>
            <a:endParaRPr lang="en-US" altLang="en-US" sz="1600" dirty="0">
              <a:solidFill>
                <a:srgbClr val="000000"/>
              </a:solidFill>
            </a:endParaRPr>
          </a:p>
          <a:p>
            <a:pPr eaLnBrk="1" fontAlgn="base" hangingPunct="1">
              <a:spcBef>
                <a:spcPct val="0"/>
              </a:spcBef>
              <a:spcAft>
                <a:spcPct val="0"/>
              </a:spcAft>
            </a:pPr>
            <a:r>
              <a:rPr lang="en-US" altLang="en-US" sz="1600" dirty="0">
                <a:solidFill>
                  <a:srgbClr val="000000"/>
                </a:solidFill>
              </a:rPr>
              <a:t>Closed circles: cellular lipid contents obtained under nitrogen-depleted or other stress conditions.</a:t>
            </a:r>
          </a:p>
          <a:p>
            <a:pPr eaLnBrk="1" fontAlgn="base" hangingPunct="1">
              <a:spcBef>
                <a:spcPct val="0"/>
              </a:spcBef>
              <a:spcAft>
                <a:spcPct val="0"/>
              </a:spcAft>
            </a:pPr>
            <a:endParaRPr lang="en-US" altLang="en-US" sz="1600" dirty="0">
              <a:solidFill>
                <a:srgbClr val="000000"/>
              </a:solidFill>
            </a:endParaRPr>
          </a:p>
        </p:txBody>
      </p:sp>
    </p:spTree>
    <p:extLst>
      <p:ext uri="{BB962C8B-B14F-4D97-AF65-F5344CB8AC3E}">
        <p14:creationId xmlns:p14="http://schemas.microsoft.com/office/powerpoint/2010/main" val="255917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0"/>
            <a:ext cx="8229600" cy="1143000"/>
          </a:xfrm>
        </p:spPr>
        <p:txBody>
          <a:bodyPr/>
          <a:lstStyle/>
          <a:p>
            <a:pPr eaLnBrk="1" hangingPunct="1"/>
            <a:r>
              <a:rPr lang="en-US" altLang="en-US" sz="3600"/>
              <a:t>Annotation: Making sense of a genome</a:t>
            </a:r>
          </a:p>
        </p:txBody>
      </p:sp>
      <p:sp>
        <p:nvSpPr>
          <p:cNvPr id="8195" name="Rectangle 4"/>
          <p:cNvSpPr>
            <a:spLocks noGrp="1" noChangeArrowheads="1"/>
          </p:cNvSpPr>
          <p:nvPr>
            <p:ph type="body" idx="1"/>
          </p:nvPr>
        </p:nvSpPr>
        <p:spPr/>
        <p:txBody>
          <a:bodyPr/>
          <a:lstStyle/>
          <a:p>
            <a:pPr eaLnBrk="1" hangingPunct="1">
              <a:lnSpc>
                <a:spcPct val="80000"/>
              </a:lnSpc>
            </a:pPr>
            <a:r>
              <a:rPr lang="en-US" altLang="en-US" sz="2400"/>
              <a:t>Ideally experimental work has already IDed some key genes in the organism (e.g. in E.coli many genetic experiments have IDed the true function of many genes)</a:t>
            </a:r>
          </a:p>
          <a:p>
            <a:pPr eaLnBrk="1" hangingPunct="1">
              <a:lnSpc>
                <a:spcPct val="80000"/>
              </a:lnSpc>
            </a:pPr>
            <a:r>
              <a:rPr lang="en-US" altLang="en-US" sz="2400"/>
              <a:t>Bioinformatics processes are central</a:t>
            </a:r>
          </a:p>
          <a:p>
            <a:pPr lvl="1" eaLnBrk="1" hangingPunct="1">
              <a:lnSpc>
                <a:spcPct val="80000"/>
              </a:lnSpc>
            </a:pPr>
            <a:r>
              <a:rPr lang="en-US" altLang="en-US" sz="2000"/>
              <a:t>Search for open reading frames (ORFs) – start codon &amp; stop codon in-frame and encoding “reasonable” sized protein (e.g. &gt;50 amino acids).</a:t>
            </a:r>
          </a:p>
          <a:p>
            <a:pPr lvl="1" eaLnBrk="1" hangingPunct="1">
              <a:lnSpc>
                <a:spcPct val="80000"/>
              </a:lnSpc>
            </a:pPr>
            <a:r>
              <a:rPr lang="en-US" altLang="en-US" sz="2000"/>
              <a:t>Use algorithms to compare each ORF to gene databases (GenBank, other Genomes).</a:t>
            </a:r>
          </a:p>
          <a:p>
            <a:pPr lvl="2" eaLnBrk="1" hangingPunct="1">
              <a:lnSpc>
                <a:spcPct val="80000"/>
              </a:lnSpc>
            </a:pPr>
            <a:r>
              <a:rPr lang="en-US" altLang="en-US" sz="1800"/>
              <a:t>If significant identity to a known gene the ORF is assumed to be a </a:t>
            </a:r>
            <a:r>
              <a:rPr lang="en-US" altLang="en-US" sz="1800" b="1"/>
              <a:t>Homolog </a:t>
            </a:r>
            <a:r>
              <a:rPr lang="en-US" altLang="en-US" sz="1800"/>
              <a:t>of that gene</a:t>
            </a:r>
          </a:p>
          <a:p>
            <a:pPr lvl="2" eaLnBrk="1" hangingPunct="1">
              <a:lnSpc>
                <a:spcPct val="80000"/>
              </a:lnSpc>
            </a:pPr>
            <a:r>
              <a:rPr lang="en-US" altLang="en-US" sz="1800"/>
              <a:t>If significant identity to a gene seen elsewhere but of unknown function – “</a:t>
            </a:r>
            <a:r>
              <a:rPr lang="en-US" altLang="en-US" sz="1800" b="1"/>
              <a:t>Conserved</a:t>
            </a:r>
            <a:r>
              <a:rPr lang="en-US" altLang="en-US" sz="1800"/>
              <a:t> </a:t>
            </a:r>
            <a:r>
              <a:rPr lang="en-US" altLang="en-US" sz="1800" b="1"/>
              <a:t>Hypothetical Protein</a:t>
            </a:r>
            <a:r>
              <a:rPr lang="en-US" altLang="en-US" sz="1800"/>
              <a:t>”</a:t>
            </a:r>
          </a:p>
          <a:p>
            <a:pPr lvl="2" eaLnBrk="1" hangingPunct="1">
              <a:lnSpc>
                <a:spcPct val="80000"/>
              </a:lnSpc>
            </a:pPr>
            <a:r>
              <a:rPr lang="en-US" altLang="en-US" sz="1800" b="1"/>
              <a:t>If no similarity to known genes – labeled as “unknown function” or “hypothetical protein”</a:t>
            </a:r>
          </a:p>
        </p:txBody>
      </p:sp>
    </p:spTree>
    <p:extLst>
      <p:ext uri="{BB962C8B-B14F-4D97-AF65-F5344CB8AC3E}">
        <p14:creationId xmlns:p14="http://schemas.microsoft.com/office/powerpoint/2010/main" val="34241289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pPr eaLnBrk="1" hangingPunct="1"/>
            <a:r>
              <a:rPr lang="en-US" altLang="en-US" smtClean="0"/>
              <a:t>Diverse algae accumulate TAGs</a:t>
            </a:r>
          </a:p>
        </p:txBody>
      </p:sp>
      <p:pic>
        <p:nvPicPr>
          <p:cNvPr id="2662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447800"/>
            <a:ext cx="6019800" cy="4832350"/>
          </a:xfrm>
          <a:noFill/>
        </p:spPr>
      </p:pic>
      <p:pic>
        <p:nvPicPr>
          <p:cNvPr id="2662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1" y="3886200"/>
            <a:ext cx="20859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8"/>
          <p:cNvSpPr txBox="1">
            <a:spLocks noChangeArrowheads="1"/>
          </p:cNvSpPr>
          <p:nvPr/>
        </p:nvSpPr>
        <p:spPr bwMode="auto">
          <a:xfrm>
            <a:off x="6940550" y="6324601"/>
            <a:ext cx="372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marine diatom </a:t>
            </a:r>
            <a:r>
              <a:rPr lang="en-US" altLang="en-US" i="1"/>
              <a:t>Phaeodactylum</a:t>
            </a:r>
          </a:p>
        </p:txBody>
      </p:sp>
      <p:pic>
        <p:nvPicPr>
          <p:cNvPr id="2663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1219200"/>
            <a:ext cx="3048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 Box 10"/>
          <p:cNvSpPr txBox="1">
            <a:spLocks noChangeArrowheads="1"/>
          </p:cNvSpPr>
          <p:nvPr/>
        </p:nvSpPr>
        <p:spPr bwMode="auto">
          <a:xfrm>
            <a:off x="7527925" y="3465513"/>
            <a:ext cx="2813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green algae </a:t>
            </a:r>
            <a:r>
              <a:rPr lang="en-US" altLang="en-US" i="1"/>
              <a:t>Chlorella</a:t>
            </a:r>
            <a:endParaRPr lang="en-US" altLang="en-US"/>
          </a:p>
        </p:txBody>
      </p:sp>
    </p:spTree>
    <p:extLst>
      <p:ext uri="{BB962C8B-B14F-4D97-AF65-F5344CB8AC3E}">
        <p14:creationId xmlns:p14="http://schemas.microsoft.com/office/powerpoint/2010/main" val="5985392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pPr eaLnBrk="1" hangingPunct="1"/>
            <a:r>
              <a:rPr lang="en-US" altLang="en-US" sz="4000" i="1"/>
              <a:t>Phaeodactylum</a:t>
            </a:r>
            <a:r>
              <a:rPr lang="en-US" altLang="en-US" sz="4000"/>
              <a:t> (a diatom) growth and TAG accumulation</a:t>
            </a:r>
          </a:p>
        </p:txBody>
      </p:sp>
      <p:pic>
        <p:nvPicPr>
          <p:cNvPr id="15363"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2031"/>
          <a:stretch>
            <a:fillRect/>
          </a:stretch>
        </p:blipFill>
        <p:spPr>
          <a:xfrm>
            <a:off x="3124200" y="2514600"/>
            <a:ext cx="5741988" cy="3676650"/>
          </a:xfrm>
          <a:noFill/>
        </p:spPr>
      </p:pic>
      <p:sp>
        <p:nvSpPr>
          <p:cNvPr id="15364" name="Text Box 7"/>
          <p:cNvSpPr txBox="1">
            <a:spLocks noChangeArrowheads="1"/>
          </p:cNvSpPr>
          <p:nvPr/>
        </p:nvSpPr>
        <p:spPr bwMode="auto">
          <a:xfrm>
            <a:off x="7924800" y="3352801"/>
            <a:ext cx="23622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Fluorescence is  proportional to TAG content</a:t>
            </a:r>
          </a:p>
        </p:txBody>
      </p:sp>
      <p:sp>
        <p:nvSpPr>
          <p:cNvPr id="15365" name="Text Box 8"/>
          <p:cNvSpPr txBox="1">
            <a:spLocks noChangeArrowheads="1"/>
          </p:cNvSpPr>
          <p:nvPr/>
        </p:nvSpPr>
        <p:spPr bwMode="auto">
          <a:xfrm>
            <a:off x="5105401" y="1905001"/>
            <a:ext cx="3635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a:solidFill>
                  <a:srgbClr val="000000"/>
                </a:solidFill>
              </a:rPr>
              <a:t>N runs out</a:t>
            </a:r>
          </a:p>
        </p:txBody>
      </p:sp>
      <p:sp>
        <p:nvSpPr>
          <p:cNvPr id="15366" name="Line 9"/>
          <p:cNvSpPr>
            <a:spLocks noChangeShapeType="1"/>
          </p:cNvSpPr>
          <p:nvPr/>
        </p:nvSpPr>
        <p:spPr bwMode="auto">
          <a:xfrm>
            <a:off x="5562600" y="2286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15367" name="Text Box 10"/>
          <p:cNvSpPr txBox="1">
            <a:spLocks noChangeArrowheads="1"/>
          </p:cNvSpPr>
          <p:nvPr/>
        </p:nvSpPr>
        <p:spPr bwMode="auto">
          <a:xfrm>
            <a:off x="1524000" y="6491288"/>
            <a:ext cx="292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Yu et al., J Appl Phyc 2009</a:t>
            </a:r>
          </a:p>
        </p:txBody>
      </p:sp>
    </p:spTree>
    <p:extLst>
      <p:ext uri="{BB962C8B-B14F-4D97-AF65-F5344CB8AC3E}">
        <p14:creationId xmlns:p14="http://schemas.microsoft.com/office/powerpoint/2010/main" val="311601258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a:t>Stress affects expression of genes involved in TAG-lipid synthesis</a:t>
            </a:r>
          </a:p>
        </p:txBody>
      </p:sp>
      <p:pic>
        <p:nvPicPr>
          <p:cNvPr id="1638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52600" y="2286001"/>
            <a:ext cx="8686800" cy="2892425"/>
          </a:xfrm>
          <a:noFill/>
        </p:spPr>
      </p:pic>
    </p:spTree>
    <p:extLst>
      <p:ext uri="{BB962C8B-B14F-4D97-AF65-F5344CB8AC3E}">
        <p14:creationId xmlns:p14="http://schemas.microsoft.com/office/powerpoint/2010/main" val="6156604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z="4000"/>
              <a:t>Designs for algal growth reactors</a:t>
            </a:r>
          </a:p>
        </p:txBody>
      </p:sp>
      <p:pic>
        <p:nvPicPr>
          <p:cNvPr id="1741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7400" y="1676400"/>
            <a:ext cx="4038600" cy="2438400"/>
          </a:xfrm>
        </p:spPr>
      </p:pic>
      <p:pic>
        <p:nvPicPr>
          <p:cNvPr id="17412"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752600" y="1828800"/>
            <a:ext cx="3589338" cy="3105150"/>
          </a:xfrm>
          <a:noFill/>
        </p:spPr>
      </p:pic>
      <p:sp>
        <p:nvSpPr>
          <p:cNvPr id="17413" name="Text Box 7"/>
          <p:cNvSpPr txBox="1">
            <a:spLocks noChangeArrowheads="1"/>
          </p:cNvSpPr>
          <p:nvPr/>
        </p:nvSpPr>
        <p:spPr bwMode="auto">
          <a:xfrm>
            <a:off x="2743200" y="1371601"/>
            <a:ext cx="172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Raceway Pond</a:t>
            </a:r>
          </a:p>
        </p:txBody>
      </p:sp>
      <p:sp>
        <p:nvSpPr>
          <p:cNvPr id="17414" name="Text Box 8"/>
          <p:cNvSpPr txBox="1">
            <a:spLocks noChangeArrowheads="1"/>
          </p:cNvSpPr>
          <p:nvPr/>
        </p:nvSpPr>
        <p:spPr bwMode="auto">
          <a:xfrm>
            <a:off x="6172200" y="1371601"/>
            <a:ext cx="292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Photobioreactor (enclosed)</a:t>
            </a:r>
          </a:p>
        </p:txBody>
      </p:sp>
      <p:sp>
        <p:nvSpPr>
          <p:cNvPr id="17415" name="Rectangle 9"/>
          <p:cNvSpPr>
            <a:spLocks noChangeArrowheads="1"/>
          </p:cNvSpPr>
          <p:nvPr/>
        </p:nvSpPr>
        <p:spPr bwMode="auto">
          <a:xfrm rot="-5400000">
            <a:off x="8618538" y="2876551"/>
            <a:ext cx="2962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http://www.bioconceptsllc.com/</a:t>
            </a:r>
          </a:p>
        </p:txBody>
      </p:sp>
      <p:sp>
        <p:nvSpPr>
          <p:cNvPr id="17416" name="Text Box 10"/>
          <p:cNvSpPr txBox="1">
            <a:spLocks noChangeArrowheads="1"/>
          </p:cNvSpPr>
          <p:nvPr/>
        </p:nvSpPr>
        <p:spPr bwMode="auto">
          <a:xfrm>
            <a:off x="1524000" y="4343401"/>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Chisti 2007</a:t>
            </a:r>
          </a:p>
        </p:txBody>
      </p:sp>
      <p:pic>
        <p:nvPicPr>
          <p:cNvPr id="1741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552950"/>
            <a:ext cx="32766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8"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1" y="4454526"/>
            <a:ext cx="3286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0006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801205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t>Bioethanol: liquid fuel; biological conversion</a:t>
            </a:r>
          </a:p>
        </p:txBody>
      </p:sp>
      <p:pic>
        <p:nvPicPr>
          <p:cNvPr id="1843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751264" y="1700214"/>
            <a:ext cx="5087937" cy="4491037"/>
          </a:xfrm>
          <a:noFill/>
        </p:spPr>
      </p:pic>
      <p:sp>
        <p:nvSpPr>
          <p:cNvPr id="18436" name="Text Box 4"/>
          <p:cNvSpPr txBox="1">
            <a:spLocks noChangeArrowheads="1"/>
          </p:cNvSpPr>
          <p:nvPr/>
        </p:nvSpPr>
        <p:spPr bwMode="auto">
          <a:xfrm>
            <a:off x="1524001" y="6461125"/>
            <a:ext cx="3018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Slide from Stephane Corgie</a:t>
            </a:r>
          </a:p>
        </p:txBody>
      </p:sp>
    </p:spTree>
    <p:extLst>
      <p:ext uri="{BB962C8B-B14F-4D97-AF65-F5344CB8AC3E}">
        <p14:creationId xmlns:p14="http://schemas.microsoft.com/office/powerpoint/2010/main" val="161138366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P42900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914401"/>
            <a:ext cx="9186863"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5891" name="Group 3"/>
          <p:cNvGrpSpPr>
            <a:grpSpLocks/>
          </p:cNvGrpSpPr>
          <p:nvPr/>
        </p:nvGrpSpPr>
        <p:grpSpPr bwMode="auto">
          <a:xfrm>
            <a:off x="2895600" y="2413000"/>
            <a:ext cx="1663700" cy="4013200"/>
            <a:chOff x="864" y="1520"/>
            <a:chExt cx="1048" cy="2528"/>
          </a:xfrm>
        </p:grpSpPr>
        <p:grpSp>
          <p:nvGrpSpPr>
            <p:cNvPr id="19476" name="Group 4"/>
            <p:cNvGrpSpPr>
              <a:grpSpLocks/>
            </p:cNvGrpSpPr>
            <p:nvPr/>
          </p:nvGrpSpPr>
          <p:grpSpPr bwMode="auto">
            <a:xfrm>
              <a:off x="864" y="3440"/>
              <a:ext cx="1040" cy="608"/>
              <a:chOff x="864" y="3440"/>
              <a:chExt cx="1040" cy="608"/>
            </a:xfrm>
          </p:grpSpPr>
          <p:sp>
            <p:nvSpPr>
              <p:cNvPr id="19478" name="Rectangle 5"/>
              <p:cNvSpPr>
                <a:spLocks noChangeArrowheads="1"/>
              </p:cNvSpPr>
              <p:nvPr/>
            </p:nvSpPr>
            <p:spPr bwMode="auto">
              <a:xfrm>
                <a:off x="864" y="3440"/>
                <a:ext cx="176" cy="256"/>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9479" name="Line 6"/>
              <p:cNvSpPr>
                <a:spLocks noChangeShapeType="1"/>
              </p:cNvSpPr>
              <p:nvPr/>
            </p:nvSpPr>
            <p:spPr bwMode="auto">
              <a:xfrm>
                <a:off x="864" y="3688"/>
                <a:ext cx="1040" cy="36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sp>
          <p:nvSpPr>
            <p:cNvPr id="19477" name="Line 7"/>
            <p:cNvSpPr>
              <a:spLocks noChangeShapeType="1"/>
            </p:cNvSpPr>
            <p:nvPr/>
          </p:nvSpPr>
          <p:spPr bwMode="auto">
            <a:xfrm flipV="1">
              <a:off x="864" y="1520"/>
              <a:ext cx="1048" cy="191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grpSp>
        <p:nvGrpSpPr>
          <p:cNvPr id="165896" name="Group 8"/>
          <p:cNvGrpSpPr>
            <a:grpSpLocks/>
          </p:cNvGrpSpPr>
          <p:nvPr/>
        </p:nvGrpSpPr>
        <p:grpSpPr bwMode="auto">
          <a:xfrm>
            <a:off x="4578350" y="2441576"/>
            <a:ext cx="5340350" cy="3998913"/>
            <a:chOff x="1924" y="1538"/>
            <a:chExt cx="3364" cy="2519"/>
          </a:xfrm>
        </p:grpSpPr>
        <p:pic>
          <p:nvPicPr>
            <p:cNvPr id="19472" name="Picture 9" descr="wall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 y="1538"/>
              <a:ext cx="3364" cy="2519"/>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473" name="Text Box 10"/>
            <p:cNvSpPr txBox="1">
              <a:spLocks noChangeArrowheads="1"/>
            </p:cNvSpPr>
            <p:nvPr/>
          </p:nvSpPr>
          <p:spPr bwMode="auto">
            <a:xfrm>
              <a:off x="2776" y="2648"/>
              <a:ext cx="8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b="1">
                  <a:solidFill>
                    <a:srgbClr val="000000"/>
                  </a:solidFill>
                </a:rPr>
                <a:t>Plant cell</a:t>
              </a:r>
            </a:p>
          </p:txBody>
        </p:sp>
        <p:sp>
          <p:nvSpPr>
            <p:cNvPr id="19474" name="Text Box 11"/>
            <p:cNvSpPr txBox="1">
              <a:spLocks noChangeArrowheads="1"/>
            </p:cNvSpPr>
            <p:nvPr/>
          </p:nvSpPr>
          <p:spPr bwMode="auto">
            <a:xfrm>
              <a:off x="4064" y="3352"/>
              <a:ext cx="10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b="1">
                  <a:solidFill>
                    <a:srgbClr val="000000"/>
                  </a:solidFill>
                </a:rPr>
                <a:t>Cell wall</a:t>
              </a:r>
            </a:p>
          </p:txBody>
        </p:sp>
        <p:sp>
          <p:nvSpPr>
            <p:cNvPr id="19475" name="Line 12"/>
            <p:cNvSpPr>
              <a:spLocks noChangeShapeType="1"/>
            </p:cNvSpPr>
            <p:nvPr/>
          </p:nvSpPr>
          <p:spPr bwMode="auto">
            <a:xfrm flipH="1" flipV="1">
              <a:off x="3408" y="3176"/>
              <a:ext cx="688" cy="29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pic>
        <p:nvPicPr>
          <p:cNvPr id="165901" name="Picture 13" descr="BMCC2"/>
          <p:cNvPicPr>
            <a:picLocks noChangeAspect="1" noChangeArrowheads="1"/>
          </p:cNvPicPr>
          <p:nvPr/>
        </p:nvPicPr>
        <p:blipFill>
          <a:blip r:embed="rId5">
            <a:extLst>
              <a:ext uri="{28A0092B-C50C-407E-A947-70E740481C1C}">
                <a14:useLocalDpi xmlns:a14="http://schemas.microsoft.com/office/drawing/2010/main" val="0"/>
              </a:ext>
            </a:extLst>
          </a:blip>
          <a:srcRect l="2831" t="3232" r="3145" b="3636"/>
          <a:stretch>
            <a:fillRect/>
          </a:stretch>
        </p:blipFill>
        <p:spPr bwMode="auto">
          <a:xfrm>
            <a:off x="2120900" y="1581150"/>
            <a:ext cx="3797300" cy="2927350"/>
          </a:xfrm>
          <a:prstGeom prst="rect">
            <a:avLst/>
          </a:prstGeom>
          <a:noFill/>
          <a:ln w="28575">
            <a:solidFill>
              <a:srgbClr val="FFFF66"/>
            </a:solidFill>
            <a:miter lim="800000"/>
            <a:headEnd/>
            <a:tailEnd/>
          </a:ln>
          <a:extLst>
            <a:ext uri="{909E8E84-426E-40DD-AFC4-6F175D3DCCD1}">
              <a14:hiddenFill xmlns:a14="http://schemas.microsoft.com/office/drawing/2010/main">
                <a:solidFill>
                  <a:srgbClr val="FFFFFF"/>
                </a:solidFill>
              </a14:hiddenFill>
            </a:ext>
          </a:extLst>
        </p:spPr>
      </p:pic>
      <p:grpSp>
        <p:nvGrpSpPr>
          <p:cNvPr id="165902" name="Group 14"/>
          <p:cNvGrpSpPr>
            <a:grpSpLocks/>
          </p:cNvGrpSpPr>
          <p:nvPr/>
        </p:nvGrpSpPr>
        <p:grpSpPr bwMode="auto">
          <a:xfrm>
            <a:off x="5892800" y="1549400"/>
            <a:ext cx="2884488" cy="4108450"/>
            <a:chOff x="2752" y="976"/>
            <a:chExt cx="1817" cy="2588"/>
          </a:xfrm>
        </p:grpSpPr>
        <p:sp>
          <p:nvSpPr>
            <p:cNvPr id="19469" name="Rectangle 15"/>
            <p:cNvSpPr>
              <a:spLocks noChangeArrowheads="1"/>
            </p:cNvSpPr>
            <p:nvPr/>
          </p:nvSpPr>
          <p:spPr bwMode="auto">
            <a:xfrm rot="5400000">
              <a:off x="4186" y="3181"/>
              <a:ext cx="290" cy="476"/>
            </a:xfrm>
            <a:prstGeom prst="rect">
              <a:avLst/>
            </a:prstGeom>
            <a:noFill/>
            <a:ln w="38100">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9470" name="Line 16"/>
            <p:cNvSpPr>
              <a:spLocks noChangeShapeType="1"/>
            </p:cNvSpPr>
            <p:nvPr/>
          </p:nvSpPr>
          <p:spPr bwMode="auto">
            <a:xfrm>
              <a:off x="2776" y="2864"/>
              <a:ext cx="1328" cy="696"/>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19471" name="Line 17"/>
            <p:cNvSpPr>
              <a:spLocks noChangeShapeType="1"/>
            </p:cNvSpPr>
            <p:nvPr/>
          </p:nvSpPr>
          <p:spPr bwMode="auto">
            <a:xfrm>
              <a:off x="2752" y="976"/>
              <a:ext cx="1328" cy="2296"/>
            </a:xfrm>
            <a:prstGeom prst="line">
              <a:avLst/>
            </a:prstGeom>
            <a:noFill/>
            <a:ln w="952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grpSp>
        <p:nvGrpSpPr>
          <p:cNvPr id="165906" name="Group 18"/>
          <p:cNvGrpSpPr>
            <a:grpSpLocks/>
          </p:cNvGrpSpPr>
          <p:nvPr/>
        </p:nvGrpSpPr>
        <p:grpSpPr bwMode="auto">
          <a:xfrm>
            <a:off x="3429000" y="1752600"/>
            <a:ext cx="2603500" cy="2197100"/>
            <a:chOff x="1200" y="1104"/>
            <a:chExt cx="1640" cy="1384"/>
          </a:xfrm>
        </p:grpSpPr>
        <p:sp>
          <p:nvSpPr>
            <p:cNvPr id="19466" name="Text Box 19"/>
            <p:cNvSpPr txBox="1">
              <a:spLocks noChangeArrowheads="1"/>
            </p:cNvSpPr>
            <p:nvPr/>
          </p:nvSpPr>
          <p:spPr bwMode="auto">
            <a:xfrm>
              <a:off x="1200" y="1104"/>
              <a:ext cx="16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b="1">
                  <a:solidFill>
                    <a:srgbClr val="FFFFFF"/>
                  </a:solidFill>
                </a:rPr>
                <a:t>Cellulose fibers</a:t>
              </a:r>
            </a:p>
          </p:txBody>
        </p:sp>
        <p:sp>
          <p:nvSpPr>
            <p:cNvPr id="19467" name="Line 20"/>
            <p:cNvSpPr>
              <a:spLocks noChangeShapeType="1"/>
            </p:cNvSpPr>
            <p:nvPr/>
          </p:nvSpPr>
          <p:spPr bwMode="auto">
            <a:xfrm flipH="1">
              <a:off x="1344" y="1336"/>
              <a:ext cx="272" cy="496"/>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19468" name="Line 21"/>
            <p:cNvSpPr>
              <a:spLocks noChangeShapeType="1"/>
            </p:cNvSpPr>
            <p:nvPr/>
          </p:nvSpPr>
          <p:spPr bwMode="auto">
            <a:xfrm flipH="1">
              <a:off x="2136" y="1320"/>
              <a:ext cx="40" cy="1168"/>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sp>
        <p:nvSpPr>
          <p:cNvPr id="165911" name="Text Box 23"/>
          <p:cNvSpPr txBox="1">
            <a:spLocks noChangeArrowheads="1"/>
          </p:cNvSpPr>
          <p:nvPr/>
        </p:nvSpPr>
        <p:spPr bwMode="auto">
          <a:xfrm>
            <a:off x="1866901" y="4930775"/>
            <a:ext cx="8455025" cy="157003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50000"/>
              </a:spcBef>
              <a:spcAft>
                <a:spcPct val="0"/>
              </a:spcAft>
            </a:pPr>
            <a:r>
              <a:rPr lang="en-US" altLang="en-US" sz="2400" b="1">
                <a:solidFill>
                  <a:srgbClr val="FFFF66"/>
                </a:solidFill>
              </a:rPr>
              <a:t>Plants like grasses (Switchgrass) contain about </a:t>
            </a:r>
            <a:r>
              <a:rPr lang="en-US" altLang="en-US" sz="2400" b="1">
                <a:solidFill>
                  <a:srgbClr val="FFFFFF"/>
                </a:solidFill>
              </a:rPr>
              <a:t>30% cellulose</a:t>
            </a:r>
            <a:r>
              <a:rPr lang="en-US" altLang="en-US" sz="2400" b="1">
                <a:solidFill>
                  <a:srgbClr val="FFFF66"/>
                </a:solidFill>
              </a:rPr>
              <a:t>, 25% hemicellulose and 15% lignin.  All these compounds can be </a:t>
            </a:r>
            <a:r>
              <a:rPr lang="en-US" altLang="en-US" sz="2400" b="1">
                <a:solidFill>
                  <a:srgbClr val="FFFFFF"/>
                </a:solidFill>
              </a:rPr>
              <a:t>CONVERTED</a:t>
            </a:r>
            <a:r>
              <a:rPr lang="en-US" altLang="en-US" sz="2400" b="1">
                <a:solidFill>
                  <a:srgbClr val="FFFF66"/>
                </a:solidFill>
              </a:rPr>
              <a:t> into biofuels and bioproducts. But not at the same rate or efficiency</a:t>
            </a:r>
          </a:p>
        </p:txBody>
      </p:sp>
      <p:sp>
        <p:nvSpPr>
          <p:cNvPr id="19465" name="Text Box 24"/>
          <p:cNvSpPr txBox="1">
            <a:spLocks noChangeArrowheads="1"/>
          </p:cNvSpPr>
          <p:nvPr/>
        </p:nvSpPr>
        <p:spPr bwMode="auto">
          <a:xfrm>
            <a:off x="1431926" y="6564313"/>
            <a:ext cx="30187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Slide from Stephane Corgie</a:t>
            </a:r>
          </a:p>
        </p:txBody>
      </p:sp>
    </p:spTree>
    <p:extLst>
      <p:ext uri="{BB962C8B-B14F-4D97-AF65-F5344CB8AC3E}">
        <p14:creationId xmlns:p14="http://schemas.microsoft.com/office/powerpoint/2010/main" val="22781740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65896"/>
                                        </p:tgtEl>
                                        <p:attrNameLst>
                                          <p:attrName>style.visibility</p:attrName>
                                        </p:attrNameLst>
                                      </p:cBhvr>
                                      <p:to>
                                        <p:strVal val="visible"/>
                                      </p:to>
                                    </p:set>
                                    <p:anim calcmode="lin" valueType="num">
                                      <p:cBhvr>
                                        <p:cTn id="7" dur="2000" fill="hold"/>
                                        <p:tgtEl>
                                          <p:spTgt spid="165896"/>
                                        </p:tgtEl>
                                        <p:attrNameLst>
                                          <p:attrName>ppt_w</p:attrName>
                                        </p:attrNameLst>
                                      </p:cBhvr>
                                      <p:tavLst>
                                        <p:tav tm="0">
                                          <p:val>
                                            <p:fltVal val="0"/>
                                          </p:val>
                                        </p:tav>
                                        <p:tav tm="100000">
                                          <p:val>
                                            <p:strVal val="#ppt_w"/>
                                          </p:val>
                                        </p:tav>
                                      </p:tavLst>
                                    </p:anim>
                                    <p:anim calcmode="lin" valueType="num">
                                      <p:cBhvr>
                                        <p:cTn id="8" dur="2000" fill="hold"/>
                                        <p:tgtEl>
                                          <p:spTgt spid="16589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4600"/>
                                  </p:stCondLst>
                                  <p:childTnLst>
                                    <p:set>
                                      <p:cBhvr>
                                        <p:cTn id="10" dur="1" fill="hold">
                                          <p:stCondLst>
                                            <p:cond delay="0"/>
                                          </p:stCondLst>
                                        </p:cTn>
                                        <p:tgtEl>
                                          <p:spTgt spid="165891"/>
                                        </p:tgtEl>
                                        <p:attrNameLst>
                                          <p:attrName>style.visibility</p:attrName>
                                        </p:attrNameLst>
                                      </p:cBhvr>
                                      <p:to>
                                        <p:strVal val="visible"/>
                                      </p:to>
                                    </p:set>
                                    <p:anim calcmode="lin" valueType="num">
                                      <p:cBhvr>
                                        <p:cTn id="11" dur="1100" fill="hold"/>
                                        <p:tgtEl>
                                          <p:spTgt spid="165891"/>
                                        </p:tgtEl>
                                        <p:attrNameLst>
                                          <p:attrName>ppt_w</p:attrName>
                                        </p:attrNameLst>
                                      </p:cBhvr>
                                      <p:tavLst>
                                        <p:tav tm="0">
                                          <p:val>
                                            <p:fltVal val="0"/>
                                          </p:val>
                                        </p:tav>
                                        <p:tav tm="100000">
                                          <p:val>
                                            <p:strVal val="#ppt_w"/>
                                          </p:val>
                                        </p:tav>
                                      </p:tavLst>
                                    </p:anim>
                                    <p:anim calcmode="lin" valueType="num">
                                      <p:cBhvr>
                                        <p:cTn id="12" dur="1100" fill="hold"/>
                                        <p:tgtEl>
                                          <p:spTgt spid="165891"/>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xit" presetSubtype="0" fill="hold" nodeType="clickEffect">
                                  <p:stCondLst>
                                    <p:cond delay="0"/>
                                  </p:stCondLst>
                                  <p:childTnLst>
                                    <p:animEffect transition="out" filter="fade">
                                      <p:cBhvr>
                                        <p:cTn id="16" dur="2000"/>
                                        <p:tgtEl>
                                          <p:spTgt spid="165891"/>
                                        </p:tgtEl>
                                      </p:cBhvr>
                                    </p:animEffect>
                                    <p:set>
                                      <p:cBhvr>
                                        <p:cTn id="17" dur="1" fill="hold">
                                          <p:stCondLst>
                                            <p:cond delay="1999"/>
                                          </p:stCondLst>
                                        </p:cTn>
                                        <p:tgtEl>
                                          <p:spTgt spid="165891"/>
                                        </p:tgtEl>
                                        <p:attrNameLst>
                                          <p:attrName>style.visibility</p:attrName>
                                        </p:attrNameLst>
                                      </p:cBhvr>
                                      <p:to>
                                        <p:strVal val="hidden"/>
                                      </p:to>
                                    </p:set>
                                  </p:childTnLst>
                                </p:cTn>
                              </p:par>
                              <p:par>
                                <p:cTn id="18" presetID="10" presetClass="exit" presetSubtype="0" fill="hold" nodeType="withEffect">
                                  <p:stCondLst>
                                    <p:cond delay="1200"/>
                                  </p:stCondLst>
                                  <p:childTnLst>
                                    <p:animEffect transition="out" filter="fade">
                                      <p:cBhvr>
                                        <p:cTn id="19" dur="2000"/>
                                        <p:tgtEl>
                                          <p:spTgt spid="165890"/>
                                        </p:tgtEl>
                                      </p:cBhvr>
                                    </p:animEffect>
                                    <p:set>
                                      <p:cBhvr>
                                        <p:cTn id="20" dur="1" fill="hold">
                                          <p:stCondLst>
                                            <p:cond delay="1999"/>
                                          </p:stCondLst>
                                        </p:cTn>
                                        <p:tgtEl>
                                          <p:spTgt spid="165890"/>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165901"/>
                                        </p:tgtEl>
                                        <p:attrNameLst>
                                          <p:attrName>style.visibility</p:attrName>
                                        </p:attrNameLst>
                                      </p:cBhvr>
                                      <p:to>
                                        <p:strVal val="visible"/>
                                      </p:to>
                                    </p:set>
                                    <p:anim calcmode="lin" valueType="num">
                                      <p:cBhvr>
                                        <p:cTn id="25" dur="2100" fill="hold"/>
                                        <p:tgtEl>
                                          <p:spTgt spid="165901"/>
                                        </p:tgtEl>
                                        <p:attrNameLst>
                                          <p:attrName>ppt_w</p:attrName>
                                        </p:attrNameLst>
                                      </p:cBhvr>
                                      <p:tavLst>
                                        <p:tav tm="0">
                                          <p:val>
                                            <p:fltVal val="0"/>
                                          </p:val>
                                        </p:tav>
                                        <p:tav tm="100000">
                                          <p:val>
                                            <p:strVal val="#ppt_w"/>
                                          </p:val>
                                        </p:tav>
                                      </p:tavLst>
                                    </p:anim>
                                    <p:anim calcmode="lin" valueType="num">
                                      <p:cBhvr>
                                        <p:cTn id="26" dur="2100" fill="hold"/>
                                        <p:tgtEl>
                                          <p:spTgt spid="165901"/>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165902"/>
                                        </p:tgtEl>
                                        <p:attrNameLst>
                                          <p:attrName>style.visibility</p:attrName>
                                        </p:attrNameLst>
                                      </p:cBhvr>
                                      <p:to>
                                        <p:strVal val="visible"/>
                                      </p:to>
                                    </p:set>
                                    <p:anim calcmode="lin" valueType="num">
                                      <p:cBhvr>
                                        <p:cTn id="31" dur="2100" fill="hold"/>
                                        <p:tgtEl>
                                          <p:spTgt spid="165902"/>
                                        </p:tgtEl>
                                        <p:attrNameLst>
                                          <p:attrName>ppt_w</p:attrName>
                                        </p:attrNameLst>
                                      </p:cBhvr>
                                      <p:tavLst>
                                        <p:tav tm="0">
                                          <p:val>
                                            <p:fltVal val="0"/>
                                          </p:val>
                                        </p:tav>
                                        <p:tav tm="100000">
                                          <p:val>
                                            <p:strVal val="#ppt_w"/>
                                          </p:val>
                                        </p:tav>
                                      </p:tavLst>
                                    </p:anim>
                                    <p:anim calcmode="lin" valueType="num">
                                      <p:cBhvr>
                                        <p:cTn id="32" dur="2100" fill="hold"/>
                                        <p:tgtEl>
                                          <p:spTgt spid="16590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xit" presetSubtype="0" fill="hold" nodeType="clickEffect">
                                  <p:stCondLst>
                                    <p:cond delay="0"/>
                                  </p:stCondLst>
                                  <p:childTnLst>
                                    <p:animEffect transition="out" filter="fade">
                                      <p:cBhvr>
                                        <p:cTn id="36" dur="2000"/>
                                        <p:tgtEl>
                                          <p:spTgt spid="165902"/>
                                        </p:tgtEl>
                                      </p:cBhvr>
                                    </p:animEffect>
                                    <p:set>
                                      <p:cBhvr>
                                        <p:cTn id="37" dur="1" fill="hold">
                                          <p:stCondLst>
                                            <p:cond delay="1999"/>
                                          </p:stCondLst>
                                        </p:cTn>
                                        <p:tgtEl>
                                          <p:spTgt spid="165902"/>
                                        </p:tgtEl>
                                        <p:attrNameLst>
                                          <p:attrName>style.visibility</p:attrName>
                                        </p:attrNameLst>
                                      </p:cBhvr>
                                      <p:to>
                                        <p:strVal val="hidden"/>
                                      </p:to>
                                    </p:set>
                                  </p:childTnLst>
                                </p:cTn>
                              </p:par>
                              <p:par>
                                <p:cTn id="38" presetID="10" presetClass="exit" presetSubtype="0" fill="hold" nodeType="withEffect">
                                  <p:stCondLst>
                                    <p:cond delay="1800"/>
                                  </p:stCondLst>
                                  <p:childTnLst>
                                    <p:animEffect transition="out" filter="fade">
                                      <p:cBhvr>
                                        <p:cTn id="39" dur="5000"/>
                                        <p:tgtEl>
                                          <p:spTgt spid="165896"/>
                                        </p:tgtEl>
                                      </p:cBhvr>
                                    </p:animEffect>
                                    <p:set>
                                      <p:cBhvr>
                                        <p:cTn id="40" dur="1" fill="hold">
                                          <p:stCondLst>
                                            <p:cond delay="4999"/>
                                          </p:stCondLst>
                                        </p:cTn>
                                        <p:tgtEl>
                                          <p:spTgt spid="165896"/>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nodeType="clickEffect">
                                  <p:stCondLst>
                                    <p:cond delay="0"/>
                                  </p:stCondLst>
                                  <p:childTnLst>
                                    <p:set>
                                      <p:cBhvr>
                                        <p:cTn id="44" dur="1" fill="hold">
                                          <p:stCondLst>
                                            <p:cond delay="0"/>
                                          </p:stCondLst>
                                        </p:cTn>
                                        <p:tgtEl>
                                          <p:spTgt spid="165906"/>
                                        </p:tgtEl>
                                        <p:attrNameLst>
                                          <p:attrName>style.visibility</p:attrName>
                                        </p:attrNameLst>
                                      </p:cBhvr>
                                      <p:to>
                                        <p:strVal val="visible"/>
                                      </p:to>
                                    </p:set>
                                    <p:anim calcmode="lin" valueType="num">
                                      <p:cBhvr>
                                        <p:cTn id="45" dur="1000" fill="hold"/>
                                        <p:tgtEl>
                                          <p:spTgt spid="165906"/>
                                        </p:tgtEl>
                                        <p:attrNameLst>
                                          <p:attrName>ppt_w</p:attrName>
                                        </p:attrNameLst>
                                      </p:cBhvr>
                                      <p:tavLst>
                                        <p:tav tm="0">
                                          <p:val>
                                            <p:strVal val="#ppt_w*0.70"/>
                                          </p:val>
                                        </p:tav>
                                        <p:tav tm="100000">
                                          <p:val>
                                            <p:strVal val="#ppt_w"/>
                                          </p:val>
                                        </p:tav>
                                      </p:tavLst>
                                    </p:anim>
                                    <p:anim calcmode="lin" valueType="num">
                                      <p:cBhvr>
                                        <p:cTn id="46" dur="1000" fill="hold"/>
                                        <p:tgtEl>
                                          <p:spTgt spid="165906"/>
                                        </p:tgtEl>
                                        <p:attrNameLst>
                                          <p:attrName>ppt_h</p:attrName>
                                        </p:attrNameLst>
                                      </p:cBhvr>
                                      <p:tavLst>
                                        <p:tav tm="0">
                                          <p:val>
                                            <p:strVal val="#ppt_h"/>
                                          </p:val>
                                        </p:tav>
                                        <p:tav tm="100000">
                                          <p:val>
                                            <p:strVal val="#ppt_h"/>
                                          </p:val>
                                        </p:tav>
                                      </p:tavLst>
                                    </p:anim>
                                    <p:animEffect transition="in" filter="fade">
                                      <p:cBhvr>
                                        <p:cTn id="47" dur="1000"/>
                                        <p:tgtEl>
                                          <p:spTgt spid="1659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xit" presetSubtype="0" fill="hold" nodeType="clickEffect">
                                  <p:stCondLst>
                                    <p:cond delay="0"/>
                                  </p:stCondLst>
                                  <p:childTnLst>
                                    <p:animEffect transition="out" filter="fade">
                                      <p:cBhvr>
                                        <p:cTn id="51" dur="2000"/>
                                        <p:tgtEl>
                                          <p:spTgt spid="165906"/>
                                        </p:tgtEl>
                                      </p:cBhvr>
                                    </p:animEffect>
                                    <p:set>
                                      <p:cBhvr>
                                        <p:cTn id="52" dur="1" fill="hold">
                                          <p:stCondLst>
                                            <p:cond delay="1999"/>
                                          </p:stCondLst>
                                        </p:cTn>
                                        <p:tgtEl>
                                          <p:spTgt spid="16590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2000"/>
                                        <p:tgtEl>
                                          <p:spTgt spid="165901"/>
                                        </p:tgtEl>
                                      </p:cBhvr>
                                    </p:animEffect>
                                    <p:set>
                                      <p:cBhvr>
                                        <p:cTn id="55" dur="1" fill="hold">
                                          <p:stCondLst>
                                            <p:cond delay="1999"/>
                                          </p:stCondLst>
                                        </p:cTn>
                                        <p:tgtEl>
                                          <p:spTgt spid="165901"/>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65911"/>
                                        </p:tgtEl>
                                        <p:attrNameLst>
                                          <p:attrName>style.visibility</p:attrName>
                                        </p:attrNameLst>
                                      </p:cBhvr>
                                      <p:to>
                                        <p:strVal val="visible"/>
                                      </p:to>
                                    </p:set>
                                    <p:animEffect transition="in" filter="fade">
                                      <p:cBhvr>
                                        <p:cTn id="60" dur="2000"/>
                                        <p:tgtEl>
                                          <p:spTgt spid="165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209801" y="1"/>
            <a:ext cx="75279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4000" b="1">
                <a:solidFill>
                  <a:srgbClr val="FF0000"/>
                </a:solidFill>
              </a:rPr>
              <a:t>Cellulose structure &amp; cellulosic ethanol production </a:t>
            </a:r>
          </a:p>
        </p:txBody>
      </p:sp>
      <p:sp>
        <p:nvSpPr>
          <p:cNvPr id="167939" name="Text Box 3"/>
          <p:cNvSpPr txBox="1">
            <a:spLocks noChangeArrowheads="1"/>
          </p:cNvSpPr>
          <p:nvPr/>
        </p:nvSpPr>
        <p:spPr bwMode="auto">
          <a:xfrm>
            <a:off x="5334000" y="5943600"/>
            <a:ext cx="586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b="1">
                <a:solidFill>
                  <a:srgbClr val="000000"/>
                </a:solidFill>
              </a:rPr>
              <a:t>Cellulose is a chain molecule made of small units of glucose (sugar): it is a POLYMER of glucose </a:t>
            </a:r>
          </a:p>
        </p:txBody>
      </p:sp>
      <p:sp>
        <p:nvSpPr>
          <p:cNvPr id="167940" name="Text Box 4"/>
          <p:cNvSpPr txBox="1">
            <a:spLocks noChangeArrowheads="1"/>
          </p:cNvSpPr>
          <p:nvPr/>
        </p:nvSpPr>
        <p:spPr bwMode="auto">
          <a:xfrm>
            <a:off x="1524000" y="1752601"/>
            <a:ext cx="425450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spcBef>
                <a:spcPct val="50000"/>
              </a:spcBef>
              <a:spcAft>
                <a:spcPct val="0"/>
              </a:spcAft>
            </a:pPr>
            <a:r>
              <a:rPr lang="en-US" altLang="en-US" b="1">
                <a:solidFill>
                  <a:srgbClr val="000000"/>
                </a:solidFill>
              </a:rPr>
              <a:t>The FIRST STEP of a bioconversion process is to PRETREAT the plant biomass with physical (milling) or chemical (acid or base) treatments to make the cellulose molecules ACCESSIBLE to the enzymes and microbes. </a:t>
            </a:r>
          </a:p>
          <a:p>
            <a:pPr algn="just" eaLnBrk="1" fontAlgn="base" hangingPunct="1">
              <a:spcBef>
                <a:spcPct val="50000"/>
              </a:spcBef>
              <a:spcAft>
                <a:spcPct val="0"/>
              </a:spcAft>
            </a:pPr>
            <a:endParaRPr lang="en-US" altLang="en-US" b="1">
              <a:solidFill>
                <a:srgbClr val="000000"/>
              </a:solidFill>
            </a:endParaRPr>
          </a:p>
          <a:p>
            <a:pPr eaLnBrk="1" fontAlgn="base" hangingPunct="1">
              <a:spcBef>
                <a:spcPct val="50000"/>
              </a:spcBef>
              <a:spcAft>
                <a:spcPct val="0"/>
              </a:spcAft>
            </a:pPr>
            <a:r>
              <a:rPr lang="en-US" altLang="en-US" b="1">
                <a:solidFill>
                  <a:srgbClr val="000000"/>
                </a:solidFill>
              </a:rPr>
              <a:t>Then the biological processes can be applied:</a:t>
            </a:r>
          </a:p>
          <a:p>
            <a:pPr eaLnBrk="1" fontAlgn="base" hangingPunct="1">
              <a:spcBef>
                <a:spcPct val="50000"/>
              </a:spcBef>
              <a:spcAft>
                <a:spcPct val="0"/>
              </a:spcAft>
              <a:buFontTx/>
              <a:buChar char="•"/>
            </a:pPr>
            <a:r>
              <a:rPr lang="en-US" altLang="en-US" b="1">
                <a:solidFill>
                  <a:srgbClr val="000000"/>
                </a:solidFill>
              </a:rPr>
              <a:t>Hydrolysis of cellulose into sugars</a:t>
            </a:r>
          </a:p>
          <a:p>
            <a:pPr eaLnBrk="1" fontAlgn="base" hangingPunct="1">
              <a:spcBef>
                <a:spcPct val="50000"/>
              </a:spcBef>
              <a:spcAft>
                <a:spcPct val="0"/>
              </a:spcAft>
              <a:buFontTx/>
              <a:buChar char="•"/>
            </a:pPr>
            <a:r>
              <a:rPr lang="en-US" altLang="en-US" b="1">
                <a:solidFill>
                  <a:srgbClr val="000000"/>
                </a:solidFill>
              </a:rPr>
              <a:t>Fermentation of sugars into ethanol</a:t>
            </a:r>
          </a:p>
          <a:p>
            <a:pPr eaLnBrk="1" fontAlgn="base" hangingPunct="1">
              <a:spcBef>
                <a:spcPct val="50000"/>
              </a:spcBef>
              <a:spcAft>
                <a:spcPct val="0"/>
              </a:spcAft>
            </a:pPr>
            <a:endParaRPr lang="en-US" altLang="en-US" b="1">
              <a:solidFill>
                <a:srgbClr val="000000"/>
              </a:solidFill>
            </a:endParaRPr>
          </a:p>
          <a:p>
            <a:pPr eaLnBrk="1" fontAlgn="base" hangingPunct="1">
              <a:spcBef>
                <a:spcPct val="50000"/>
              </a:spcBef>
              <a:spcAft>
                <a:spcPct val="0"/>
              </a:spcAft>
            </a:pPr>
            <a:endParaRPr lang="en-US" altLang="en-US" b="1">
              <a:solidFill>
                <a:srgbClr val="000000"/>
              </a:solidFill>
            </a:endParaRPr>
          </a:p>
        </p:txBody>
      </p:sp>
      <p:pic>
        <p:nvPicPr>
          <p:cNvPr id="167941" name="Picture 5" descr="switchgrass"/>
          <p:cNvPicPr>
            <a:picLocks noChangeAspect="1" noChangeArrowheads="1"/>
          </p:cNvPicPr>
          <p:nvPr/>
        </p:nvPicPr>
        <p:blipFill>
          <a:blip r:embed="rId3">
            <a:lum bright="18000" contrast="24000"/>
            <a:extLst>
              <a:ext uri="{28A0092B-C50C-407E-A947-70E740481C1C}">
                <a14:useLocalDpi xmlns:a14="http://schemas.microsoft.com/office/drawing/2010/main" val="0"/>
              </a:ext>
            </a:extLst>
          </a:blip>
          <a:srcRect/>
          <a:stretch>
            <a:fillRect/>
          </a:stretch>
        </p:blipFill>
        <p:spPr bwMode="auto">
          <a:xfrm>
            <a:off x="7239000" y="1219201"/>
            <a:ext cx="30622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2" name="Text Box 6"/>
          <p:cNvSpPr txBox="1">
            <a:spLocks noChangeArrowheads="1"/>
          </p:cNvSpPr>
          <p:nvPr/>
        </p:nvSpPr>
        <p:spPr bwMode="auto">
          <a:xfrm>
            <a:off x="7418388" y="5330825"/>
            <a:ext cx="13081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i="1">
                <a:solidFill>
                  <a:srgbClr val="333399"/>
                </a:solidFill>
              </a:rPr>
              <a:t>Dry Switchgrass</a:t>
            </a:r>
          </a:p>
        </p:txBody>
      </p:sp>
      <p:grpSp>
        <p:nvGrpSpPr>
          <p:cNvPr id="167943" name="Group 7"/>
          <p:cNvGrpSpPr>
            <a:grpSpLocks/>
          </p:cNvGrpSpPr>
          <p:nvPr/>
        </p:nvGrpSpPr>
        <p:grpSpPr bwMode="auto">
          <a:xfrm>
            <a:off x="8723314" y="5022851"/>
            <a:ext cx="1412875" cy="830263"/>
            <a:chOff x="4651" y="1444"/>
            <a:chExt cx="890" cy="523"/>
          </a:xfrm>
        </p:grpSpPr>
        <p:sp>
          <p:nvSpPr>
            <p:cNvPr id="20493" name="Text Box 8"/>
            <p:cNvSpPr txBox="1">
              <a:spLocks noChangeArrowheads="1"/>
            </p:cNvSpPr>
            <p:nvPr/>
          </p:nvSpPr>
          <p:spPr bwMode="auto">
            <a:xfrm>
              <a:off x="4651" y="1637"/>
              <a:ext cx="89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i="1">
                  <a:solidFill>
                    <a:srgbClr val="333399"/>
                  </a:solidFill>
                </a:rPr>
                <a:t>Milled Switchgrass</a:t>
              </a:r>
            </a:p>
          </p:txBody>
        </p:sp>
        <p:sp>
          <p:nvSpPr>
            <p:cNvPr id="20494" name="Line 9"/>
            <p:cNvSpPr>
              <a:spLocks noChangeShapeType="1"/>
            </p:cNvSpPr>
            <p:nvPr/>
          </p:nvSpPr>
          <p:spPr bwMode="auto">
            <a:xfrm flipV="1">
              <a:off x="4930" y="1444"/>
              <a:ext cx="0" cy="22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grpSp>
        <p:nvGrpSpPr>
          <p:cNvPr id="167946" name="Group 10"/>
          <p:cNvGrpSpPr>
            <a:grpSpLocks/>
          </p:cNvGrpSpPr>
          <p:nvPr/>
        </p:nvGrpSpPr>
        <p:grpSpPr bwMode="auto">
          <a:xfrm>
            <a:off x="8763000" y="2895601"/>
            <a:ext cx="1377950" cy="739775"/>
            <a:chOff x="5008" y="492"/>
            <a:chExt cx="868" cy="466"/>
          </a:xfrm>
        </p:grpSpPr>
        <p:sp>
          <p:nvSpPr>
            <p:cNvPr id="20491" name="Text Box 11"/>
            <p:cNvSpPr txBox="1">
              <a:spLocks noChangeArrowheads="1"/>
            </p:cNvSpPr>
            <p:nvPr/>
          </p:nvSpPr>
          <p:spPr bwMode="auto">
            <a:xfrm>
              <a:off x="5008" y="492"/>
              <a:ext cx="86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i="1">
                  <a:solidFill>
                    <a:srgbClr val="333399"/>
                  </a:solidFill>
                </a:rPr>
                <a:t>Pretreated Switchgrass</a:t>
              </a:r>
            </a:p>
          </p:txBody>
        </p:sp>
        <p:sp>
          <p:nvSpPr>
            <p:cNvPr id="20492" name="Line 12"/>
            <p:cNvSpPr>
              <a:spLocks noChangeShapeType="1"/>
            </p:cNvSpPr>
            <p:nvPr/>
          </p:nvSpPr>
          <p:spPr bwMode="auto">
            <a:xfrm flipH="1">
              <a:off x="5513" y="785"/>
              <a:ext cx="1" cy="173"/>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grpSp>
      <p:pic>
        <p:nvPicPr>
          <p:cNvPr id="2048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733800"/>
            <a:ext cx="4521200"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90" name="Text Box 14"/>
          <p:cNvSpPr txBox="1">
            <a:spLocks noChangeArrowheads="1"/>
          </p:cNvSpPr>
          <p:nvPr/>
        </p:nvSpPr>
        <p:spPr bwMode="auto">
          <a:xfrm>
            <a:off x="1431926" y="6564313"/>
            <a:ext cx="39549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Slide modified from Stephane Corgie</a:t>
            </a:r>
          </a:p>
        </p:txBody>
      </p:sp>
    </p:spTree>
    <p:extLst>
      <p:ext uri="{BB962C8B-B14F-4D97-AF65-F5344CB8AC3E}">
        <p14:creationId xmlns:p14="http://schemas.microsoft.com/office/powerpoint/2010/main" val="975909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7939">
                                            <p:txEl>
                                              <p:pRg st="0" end="0"/>
                                            </p:txEl>
                                          </p:spTgt>
                                        </p:tgtEl>
                                        <p:attrNameLst>
                                          <p:attrName>style.visibility</p:attrName>
                                        </p:attrNameLst>
                                      </p:cBhvr>
                                      <p:to>
                                        <p:strVal val="visible"/>
                                      </p:to>
                                    </p:set>
                                    <p:animEffect transition="in" filter="fade">
                                      <p:cBhvr>
                                        <p:cTn id="7" dur="2000"/>
                                        <p:tgtEl>
                                          <p:spTgt spid="167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0" nodeType="clickEffect">
                                  <p:stCondLst>
                                    <p:cond delay="0"/>
                                  </p:stCondLst>
                                  <p:childTnLst>
                                    <p:animEffect transition="out" filter="fade">
                                      <p:cBhvr>
                                        <p:cTn id="11" dur="800"/>
                                        <p:tgtEl>
                                          <p:spTgt spid="167939">
                                            <p:txEl>
                                              <p:pRg st="0" end="0"/>
                                            </p:txEl>
                                          </p:spTgt>
                                        </p:tgtEl>
                                      </p:cBhvr>
                                    </p:animEffect>
                                    <p:set>
                                      <p:cBhvr>
                                        <p:cTn id="12" dur="1" fill="hold">
                                          <p:stCondLst>
                                            <p:cond delay="799"/>
                                          </p:stCondLst>
                                        </p:cTn>
                                        <p:tgtEl>
                                          <p:spTgt spid="167939">
                                            <p:txEl>
                                              <p:pRg st="0" end="0"/>
                                            </p:txEl>
                                          </p:spTgt>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7940"/>
                                        </p:tgtEl>
                                        <p:attrNameLst>
                                          <p:attrName>style.visibility</p:attrName>
                                        </p:attrNameLst>
                                      </p:cBhvr>
                                      <p:to>
                                        <p:strVal val="visible"/>
                                      </p:to>
                                    </p:set>
                                    <p:animEffect transition="in" filter="fade">
                                      <p:cBhvr>
                                        <p:cTn id="17" dur="1200"/>
                                        <p:tgtEl>
                                          <p:spTgt spid="1679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7941"/>
                                        </p:tgtEl>
                                        <p:attrNameLst>
                                          <p:attrName>style.visibility</p:attrName>
                                        </p:attrNameLst>
                                      </p:cBhvr>
                                      <p:to>
                                        <p:strVal val="visible"/>
                                      </p:to>
                                    </p:set>
                                    <p:animEffect transition="in" filter="fade">
                                      <p:cBhvr>
                                        <p:cTn id="22" dur="1300"/>
                                        <p:tgtEl>
                                          <p:spTgt spid="1679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167942"/>
                                        </p:tgtEl>
                                        <p:attrNameLst>
                                          <p:attrName>style.visibility</p:attrName>
                                        </p:attrNameLst>
                                      </p:cBhvr>
                                      <p:to>
                                        <p:strVal val="visible"/>
                                      </p:to>
                                    </p:set>
                                    <p:anim calcmode="lin" valueType="num">
                                      <p:cBhvr>
                                        <p:cTn id="27" dur="1300" fill="hold"/>
                                        <p:tgtEl>
                                          <p:spTgt spid="167942"/>
                                        </p:tgtEl>
                                        <p:attrNameLst>
                                          <p:attrName>ppt_w</p:attrName>
                                        </p:attrNameLst>
                                      </p:cBhvr>
                                      <p:tavLst>
                                        <p:tav tm="0">
                                          <p:val>
                                            <p:strVal val="#ppt_w*0.70"/>
                                          </p:val>
                                        </p:tav>
                                        <p:tav tm="100000">
                                          <p:val>
                                            <p:strVal val="#ppt_w"/>
                                          </p:val>
                                        </p:tav>
                                      </p:tavLst>
                                    </p:anim>
                                    <p:anim calcmode="lin" valueType="num">
                                      <p:cBhvr>
                                        <p:cTn id="28" dur="1300" fill="hold"/>
                                        <p:tgtEl>
                                          <p:spTgt spid="167942"/>
                                        </p:tgtEl>
                                        <p:attrNameLst>
                                          <p:attrName>ppt_h</p:attrName>
                                        </p:attrNameLst>
                                      </p:cBhvr>
                                      <p:tavLst>
                                        <p:tav tm="0">
                                          <p:val>
                                            <p:strVal val="#ppt_h"/>
                                          </p:val>
                                        </p:tav>
                                        <p:tav tm="100000">
                                          <p:val>
                                            <p:strVal val="#ppt_h"/>
                                          </p:val>
                                        </p:tav>
                                      </p:tavLst>
                                    </p:anim>
                                    <p:animEffect transition="in" filter="fade">
                                      <p:cBhvr>
                                        <p:cTn id="29" dur="1300"/>
                                        <p:tgtEl>
                                          <p:spTgt spid="1679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67943"/>
                                        </p:tgtEl>
                                        <p:attrNameLst>
                                          <p:attrName>style.visibility</p:attrName>
                                        </p:attrNameLst>
                                      </p:cBhvr>
                                      <p:to>
                                        <p:strVal val="visible"/>
                                      </p:to>
                                    </p:set>
                                    <p:anim calcmode="lin" valueType="num">
                                      <p:cBhvr>
                                        <p:cTn id="34" dur="1400" fill="hold"/>
                                        <p:tgtEl>
                                          <p:spTgt spid="167943"/>
                                        </p:tgtEl>
                                        <p:attrNameLst>
                                          <p:attrName>ppt_w</p:attrName>
                                        </p:attrNameLst>
                                      </p:cBhvr>
                                      <p:tavLst>
                                        <p:tav tm="0">
                                          <p:val>
                                            <p:strVal val="#ppt_w*0.70"/>
                                          </p:val>
                                        </p:tav>
                                        <p:tav tm="100000">
                                          <p:val>
                                            <p:strVal val="#ppt_w"/>
                                          </p:val>
                                        </p:tav>
                                      </p:tavLst>
                                    </p:anim>
                                    <p:anim calcmode="lin" valueType="num">
                                      <p:cBhvr>
                                        <p:cTn id="35" dur="1400" fill="hold"/>
                                        <p:tgtEl>
                                          <p:spTgt spid="167943"/>
                                        </p:tgtEl>
                                        <p:attrNameLst>
                                          <p:attrName>ppt_h</p:attrName>
                                        </p:attrNameLst>
                                      </p:cBhvr>
                                      <p:tavLst>
                                        <p:tav tm="0">
                                          <p:val>
                                            <p:strVal val="#ppt_h"/>
                                          </p:val>
                                        </p:tav>
                                        <p:tav tm="100000">
                                          <p:val>
                                            <p:strVal val="#ppt_h"/>
                                          </p:val>
                                        </p:tav>
                                      </p:tavLst>
                                    </p:anim>
                                    <p:animEffect transition="in" filter="fade">
                                      <p:cBhvr>
                                        <p:cTn id="36" dur="1400"/>
                                        <p:tgtEl>
                                          <p:spTgt spid="16794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5" presetClass="entr" presetSubtype="0" fill="hold" nodeType="clickEffect">
                                  <p:stCondLst>
                                    <p:cond delay="0"/>
                                  </p:stCondLst>
                                  <p:childTnLst>
                                    <p:set>
                                      <p:cBhvr>
                                        <p:cTn id="40" dur="1" fill="hold">
                                          <p:stCondLst>
                                            <p:cond delay="0"/>
                                          </p:stCondLst>
                                        </p:cTn>
                                        <p:tgtEl>
                                          <p:spTgt spid="167946"/>
                                        </p:tgtEl>
                                        <p:attrNameLst>
                                          <p:attrName>style.visibility</p:attrName>
                                        </p:attrNameLst>
                                      </p:cBhvr>
                                      <p:to>
                                        <p:strVal val="visible"/>
                                      </p:to>
                                    </p:set>
                                    <p:anim calcmode="lin" valueType="num">
                                      <p:cBhvr>
                                        <p:cTn id="41" dur="1000" fill="hold"/>
                                        <p:tgtEl>
                                          <p:spTgt spid="167946"/>
                                        </p:tgtEl>
                                        <p:attrNameLst>
                                          <p:attrName>ppt_w</p:attrName>
                                        </p:attrNameLst>
                                      </p:cBhvr>
                                      <p:tavLst>
                                        <p:tav tm="0">
                                          <p:val>
                                            <p:strVal val="#ppt_w*0.70"/>
                                          </p:val>
                                        </p:tav>
                                        <p:tav tm="100000">
                                          <p:val>
                                            <p:strVal val="#ppt_w"/>
                                          </p:val>
                                        </p:tav>
                                      </p:tavLst>
                                    </p:anim>
                                    <p:anim calcmode="lin" valueType="num">
                                      <p:cBhvr>
                                        <p:cTn id="42" dur="1000" fill="hold"/>
                                        <p:tgtEl>
                                          <p:spTgt spid="167946"/>
                                        </p:tgtEl>
                                        <p:attrNameLst>
                                          <p:attrName>ppt_h</p:attrName>
                                        </p:attrNameLst>
                                      </p:cBhvr>
                                      <p:tavLst>
                                        <p:tav tm="0">
                                          <p:val>
                                            <p:strVal val="#ppt_h"/>
                                          </p:val>
                                        </p:tav>
                                        <p:tav tm="100000">
                                          <p:val>
                                            <p:strVal val="#ppt_h"/>
                                          </p:val>
                                        </p:tav>
                                      </p:tavLst>
                                    </p:anim>
                                    <p:animEffect transition="in" filter="fade">
                                      <p:cBhvr>
                                        <p:cTn id="43" dur="1000"/>
                                        <p:tgtEl>
                                          <p:spTgt spid="167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allAtOnce"/>
      <p:bldP spid="167940" grpId="0"/>
      <p:bldP spid="16794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2606675" y="463550"/>
            <a:ext cx="7340600" cy="844550"/>
          </a:xfrm>
        </p:spPr>
        <p:txBody>
          <a:bodyPr/>
          <a:lstStyle/>
          <a:p>
            <a:pPr eaLnBrk="1" hangingPunct="1"/>
            <a:r>
              <a:rPr lang="en-US" altLang="en-US" b="1" smtClean="0">
                <a:solidFill>
                  <a:schemeClr val="tx1"/>
                </a:solidFill>
                <a:latin typeface="Times New Roman" panose="02020603050405020304" pitchFamily="18" charset="0"/>
                <a:cs typeface="Arial" panose="020B0604020202020204" pitchFamily="34" charset="0"/>
              </a:rPr>
              <a:t>Lignocellulose Recalcitrance</a:t>
            </a:r>
          </a:p>
        </p:txBody>
      </p:sp>
      <p:sp>
        <p:nvSpPr>
          <p:cNvPr id="21507" name="Text Box 5"/>
          <p:cNvSpPr txBox="1">
            <a:spLocks noChangeArrowheads="1"/>
          </p:cNvSpPr>
          <p:nvPr/>
        </p:nvSpPr>
        <p:spPr bwMode="auto">
          <a:xfrm>
            <a:off x="1524000" y="6521450"/>
            <a:ext cx="952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latin typeface="Times New Roman" panose="02020603050405020304" pitchFamily="18" charset="0"/>
              </a:rPr>
              <a:t>Moore and Dennis (1999) Botany Virtual Resource Library, The McGraw Hill Company</a:t>
            </a:r>
            <a:endParaRPr lang="en-US" altLang="en-US" sz="1400" b="1">
              <a:solidFill>
                <a:srgbClr val="000000"/>
              </a:solidFill>
              <a:latin typeface="Times New Roman" panose="02020603050405020304" pitchFamily="18" charset="0"/>
            </a:endParaRPr>
          </a:p>
        </p:txBody>
      </p:sp>
      <p:sp>
        <p:nvSpPr>
          <p:cNvPr id="21508" name="Text Box 7"/>
          <p:cNvSpPr txBox="1">
            <a:spLocks noChangeArrowheads="1"/>
          </p:cNvSpPr>
          <p:nvPr/>
        </p:nvSpPr>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AE0C11"/>
                </a:solidFill>
                <a:miter lim="800000"/>
                <a:headEnd/>
                <a:tailEnd/>
              </a14:hiddenLine>
            </a:ext>
          </a:extLst>
        </p:spPr>
        <p:txBody>
          <a:bodyPr lIns="876270" tIns="438135" rIns="876270" bIns="876270"/>
          <a:lstStyle>
            <a:lvl1pPr eaLnBrk="0" hangingPunct="0">
              <a:tabLst>
                <a:tab pos="477838" algn="l"/>
              </a:tabLst>
              <a:defRPr>
                <a:solidFill>
                  <a:schemeClr val="tx1"/>
                </a:solidFill>
                <a:latin typeface="Arial" panose="020B0604020202020204" pitchFamily="34" charset="0"/>
              </a:defRPr>
            </a:lvl1pPr>
            <a:lvl2pPr marL="742950" indent="-285750" eaLnBrk="0" hangingPunct="0">
              <a:tabLst>
                <a:tab pos="477838" algn="l"/>
              </a:tabLst>
              <a:defRPr>
                <a:solidFill>
                  <a:schemeClr val="tx1"/>
                </a:solidFill>
                <a:latin typeface="Arial" panose="020B0604020202020204" pitchFamily="34" charset="0"/>
              </a:defRPr>
            </a:lvl2pPr>
            <a:lvl3pPr marL="1143000" indent="-228600" eaLnBrk="0" hangingPunct="0">
              <a:tabLst>
                <a:tab pos="477838" algn="l"/>
              </a:tabLst>
              <a:defRPr>
                <a:solidFill>
                  <a:schemeClr val="tx1"/>
                </a:solidFill>
                <a:latin typeface="Arial" panose="020B0604020202020204" pitchFamily="34" charset="0"/>
              </a:defRPr>
            </a:lvl3pPr>
            <a:lvl4pPr marL="1600200" indent="-228600" eaLnBrk="0" hangingPunct="0">
              <a:tabLst>
                <a:tab pos="477838" algn="l"/>
              </a:tabLst>
              <a:defRPr>
                <a:solidFill>
                  <a:schemeClr val="tx1"/>
                </a:solidFill>
                <a:latin typeface="Arial" panose="020B0604020202020204" pitchFamily="34" charset="0"/>
              </a:defRPr>
            </a:lvl4pPr>
            <a:lvl5pPr marL="2057400" indent="-228600" eaLnBrk="0" hangingPunct="0">
              <a:tabLst>
                <a:tab pos="4778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778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778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778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77838" algn="l"/>
              </a:tabLst>
              <a:defRPr>
                <a:solidFill>
                  <a:schemeClr val="tx1"/>
                </a:solidFill>
                <a:latin typeface="Arial" panose="020B0604020202020204" pitchFamily="34" charset="0"/>
              </a:defRPr>
            </a:lvl9pPr>
          </a:lstStyle>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b="1">
              <a:solidFill>
                <a:srgbClr val="000000"/>
              </a:solidFill>
              <a:latin typeface="Times New Roman" panose="02020603050405020304" pitchFamily="18" charset="0"/>
              <a:ea typeface="Osaka" pitchFamily="28" charset="-128"/>
            </a:endParaRPr>
          </a:p>
          <a:p>
            <a:pPr eaLnBrk="1" fontAlgn="base" hangingPunct="1">
              <a:spcBef>
                <a:spcPct val="75000"/>
              </a:spcBef>
              <a:spcAft>
                <a:spcPct val="0"/>
              </a:spcAft>
            </a:pPr>
            <a:endParaRPr lang="en-US" altLang="en-US" sz="2300">
              <a:solidFill>
                <a:srgbClr val="000000"/>
              </a:solidFill>
              <a:latin typeface="Times New Roman" panose="02020603050405020304" pitchFamily="18" charset="0"/>
              <a:ea typeface="Osaka" pitchFamily="28" charset="-128"/>
            </a:endParaRPr>
          </a:p>
          <a:p>
            <a:pPr eaLnBrk="1" fontAlgn="base" hangingPunct="1">
              <a:spcBef>
                <a:spcPct val="10000"/>
              </a:spcBef>
              <a:spcAft>
                <a:spcPct val="0"/>
              </a:spcAft>
            </a:pPr>
            <a:endParaRPr lang="en-US" altLang="en-US" sz="2300">
              <a:solidFill>
                <a:srgbClr val="000000"/>
              </a:solidFill>
              <a:latin typeface="Times New Roman" panose="02020603050405020304" pitchFamily="18" charset="0"/>
            </a:endParaRPr>
          </a:p>
        </p:txBody>
      </p:sp>
      <p:sp>
        <p:nvSpPr>
          <p:cNvPr id="7" name="Slide Number Placeholder 6"/>
          <p:cNvSpPr txBox="1">
            <a:spLocks noGrp="1"/>
          </p:cNvSpPr>
          <p:nvPr/>
        </p:nvSpPr>
        <p:spPr>
          <a:xfrm>
            <a:off x="8077200" y="6248400"/>
            <a:ext cx="1905000" cy="457200"/>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78DF6C22-6A4A-44A4-97F6-8C4A9598B71A}" type="slidenum">
              <a:rPr lang="en-US" altLang="en-US" sz="1200">
                <a:solidFill>
                  <a:srgbClr val="898989"/>
                </a:solidFill>
              </a:rPr>
              <a:pPr algn="r" eaLnBrk="1" fontAlgn="base" hangingPunct="1">
                <a:spcBef>
                  <a:spcPct val="0"/>
                </a:spcBef>
                <a:spcAft>
                  <a:spcPct val="0"/>
                </a:spcAft>
              </a:pPr>
              <a:t>118</a:t>
            </a:fld>
            <a:endParaRPr lang="en-US" altLang="en-US" sz="1200">
              <a:solidFill>
                <a:srgbClr val="898989"/>
              </a:solidFill>
            </a:endParaRPr>
          </a:p>
        </p:txBody>
      </p:sp>
      <p:pic>
        <p:nvPicPr>
          <p:cNvPr id="21510" name="Picture 4" descr="cellulose_microfibrils"/>
          <p:cNvPicPr>
            <a:picLocks noChangeAspect="1" noChangeArrowheads="1"/>
          </p:cNvPicPr>
          <p:nvPr/>
        </p:nvPicPr>
        <p:blipFill>
          <a:blip r:embed="rId3">
            <a:extLst>
              <a:ext uri="{28A0092B-C50C-407E-A947-70E740481C1C}">
                <a14:useLocalDpi xmlns:a14="http://schemas.microsoft.com/office/drawing/2010/main" val="0"/>
              </a:ext>
            </a:extLst>
          </a:blip>
          <a:srcRect t="22501"/>
          <a:stretch>
            <a:fillRect/>
          </a:stretch>
        </p:blipFill>
        <p:spPr bwMode="auto">
          <a:xfrm>
            <a:off x="1676401" y="1981201"/>
            <a:ext cx="50276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Group 7"/>
          <p:cNvGrpSpPr>
            <a:grpSpLocks/>
          </p:cNvGrpSpPr>
          <p:nvPr/>
        </p:nvGrpSpPr>
        <p:grpSpPr bwMode="auto">
          <a:xfrm>
            <a:off x="6858000" y="4191000"/>
            <a:ext cx="3124200" cy="2146300"/>
            <a:chOff x="3792" y="2736"/>
            <a:chExt cx="1968" cy="1352"/>
          </a:xfrm>
        </p:grpSpPr>
        <p:pic>
          <p:nvPicPr>
            <p:cNvPr id="21516" name="Picture 8" descr="ligninpart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736"/>
              <a:ext cx="1488" cy="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17" name="Text Box 9"/>
            <p:cNvSpPr txBox="1">
              <a:spLocks noChangeArrowheads="1"/>
            </p:cNvSpPr>
            <p:nvPr/>
          </p:nvSpPr>
          <p:spPr bwMode="auto">
            <a:xfrm>
              <a:off x="4416" y="2736"/>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600" b="1">
                  <a:solidFill>
                    <a:srgbClr val="000000"/>
                  </a:solidFill>
                </a:rPr>
                <a:t>Lignin</a:t>
              </a:r>
              <a:endParaRPr lang="en-US" altLang="en-US" sz="1600">
                <a:solidFill>
                  <a:srgbClr val="000000"/>
                </a:solidFill>
              </a:endParaRPr>
            </a:p>
          </p:txBody>
        </p:sp>
      </p:grpSp>
      <p:sp>
        <p:nvSpPr>
          <p:cNvPr id="21512" name="Text Box 10"/>
          <p:cNvSpPr txBox="1">
            <a:spLocks noChangeArrowheads="1"/>
          </p:cNvSpPr>
          <p:nvPr/>
        </p:nvSpPr>
        <p:spPr bwMode="auto">
          <a:xfrm>
            <a:off x="7315200" y="1447800"/>
            <a:ext cx="296703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20000"/>
              </a:spcBef>
              <a:spcAft>
                <a:spcPct val="0"/>
              </a:spcAft>
            </a:pPr>
            <a:r>
              <a:rPr lang="en-US" altLang="en-US" sz="1600" b="1">
                <a:solidFill>
                  <a:srgbClr val="000000"/>
                </a:solidFill>
              </a:rPr>
              <a:t>Hemicellulose</a:t>
            </a:r>
          </a:p>
          <a:p>
            <a:pPr algn="ctr" eaLnBrk="1" fontAlgn="base" hangingPunct="1">
              <a:spcBef>
                <a:spcPct val="20000"/>
              </a:spcBef>
              <a:spcAft>
                <a:spcPct val="0"/>
              </a:spcAft>
            </a:pPr>
            <a:r>
              <a:rPr lang="en-US" altLang="en-US" sz="1600" b="1">
                <a:solidFill>
                  <a:srgbClr val="000000"/>
                </a:solidFill>
              </a:rPr>
              <a:t>(Glucuronoarabinoxylan)</a:t>
            </a:r>
          </a:p>
        </p:txBody>
      </p:sp>
      <p:sp>
        <p:nvSpPr>
          <p:cNvPr id="21513" name="AutoShape 11"/>
          <p:cNvSpPr>
            <a:spLocks noChangeArrowheads="1"/>
          </p:cNvSpPr>
          <p:nvPr/>
        </p:nvSpPr>
        <p:spPr bwMode="auto">
          <a:xfrm rot="730418">
            <a:off x="6475413" y="4027489"/>
            <a:ext cx="762000" cy="161925"/>
          </a:xfrm>
          <a:prstGeom prst="rightArrow">
            <a:avLst>
              <a:gd name="adj1" fmla="val 50000"/>
              <a:gd name="adj2" fmla="val 117647"/>
            </a:avLst>
          </a:prstGeom>
          <a:solidFill>
            <a:srgbClr val="9966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1514" name="AutoShape 12"/>
          <p:cNvSpPr>
            <a:spLocks noChangeArrowheads="1"/>
          </p:cNvSpPr>
          <p:nvPr/>
        </p:nvSpPr>
        <p:spPr bwMode="auto">
          <a:xfrm rot="-2276191">
            <a:off x="6248400" y="3200400"/>
            <a:ext cx="609600" cy="152400"/>
          </a:xfrm>
          <a:prstGeom prst="rightArrow">
            <a:avLst>
              <a:gd name="adj1" fmla="val 50000"/>
              <a:gd name="adj2" fmla="val 100000"/>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21515" name="Picture 13" descr="Arabinoxy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2203450"/>
            <a:ext cx="3048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9617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7"/>
          <p:cNvSpPr txBox="1">
            <a:spLocks noChangeArrowheads="1"/>
          </p:cNvSpPr>
          <p:nvPr/>
        </p:nvSpPr>
        <p:spPr bwMode="auto">
          <a:xfrm>
            <a:off x="1524000" y="0"/>
            <a:ext cx="9144000" cy="6858000"/>
          </a:xfrm>
          <a:prstGeom prst="rect">
            <a:avLst/>
          </a:prstGeom>
          <a:solidFill>
            <a:schemeClr val="bg1"/>
          </a:solidFill>
          <a:ln>
            <a:noFill/>
          </a:ln>
          <a:extLst>
            <a:ext uri="{91240B29-F687-4F45-9708-019B960494DF}">
              <a14:hiddenLine xmlns:a14="http://schemas.microsoft.com/office/drawing/2010/main" w="76200">
                <a:solidFill>
                  <a:srgbClr val="000000"/>
                </a:solidFill>
                <a:miter lim="800000"/>
                <a:headEnd/>
                <a:tailEnd/>
              </a14:hiddenLine>
            </a:ext>
          </a:extLst>
        </p:spPr>
        <p:txBody>
          <a:bodyPr lIns="876270" tIns="438135" rIns="876270" bIns="876270"/>
          <a:lstStyle>
            <a:lvl1pPr eaLnBrk="0" hangingPunct="0">
              <a:tabLst>
                <a:tab pos="477838" algn="l"/>
              </a:tabLst>
              <a:defRPr>
                <a:solidFill>
                  <a:schemeClr val="tx1"/>
                </a:solidFill>
                <a:latin typeface="Arial" panose="020B0604020202020204" pitchFamily="34" charset="0"/>
              </a:defRPr>
            </a:lvl1pPr>
            <a:lvl2pPr marL="742950" indent="-285750" eaLnBrk="0" hangingPunct="0">
              <a:tabLst>
                <a:tab pos="477838" algn="l"/>
              </a:tabLst>
              <a:defRPr>
                <a:solidFill>
                  <a:schemeClr val="tx1"/>
                </a:solidFill>
                <a:latin typeface="Arial" panose="020B0604020202020204" pitchFamily="34" charset="0"/>
              </a:defRPr>
            </a:lvl2pPr>
            <a:lvl3pPr marL="1143000" indent="-228600" eaLnBrk="0" hangingPunct="0">
              <a:tabLst>
                <a:tab pos="477838" algn="l"/>
              </a:tabLst>
              <a:defRPr>
                <a:solidFill>
                  <a:schemeClr val="tx1"/>
                </a:solidFill>
                <a:latin typeface="Arial" panose="020B0604020202020204" pitchFamily="34" charset="0"/>
              </a:defRPr>
            </a:lvl3pPr>
            <a:lvl4pPr marL="1600200" indent="-228600" eaLnBrk="0" hangingPunct="0">
              <a:tabLst>
                <a:tab pos="477838" algn="l"/>
              </a:tabLst>
              <a:defRPr>
                <a:solidFill>
                  <a:schemeClr val="tx1"/>
                </a:solidFill>
                <a:latin typeface="Arial" panose="020B0604020202020204" pitchFamily="34" charset="0"/>
              </a:defRPr>
            </a:lvl4pPr>
            <a:lvl5pPr marL="2057400" indent="-228600" eaLnBrk="0" hangingPunct="0">
              <a:tabLst>
                <a:tab pos="4778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778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778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778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77838" algn="l"/>
              </a:tabLst>
              <a:defRPr>
                <a:solidFill>
                  <a:schemeClr val="tx1"/>
                </a:solidFill>
                <a:latin typeface="Arial" panose="020B0604020202020204" pitchFamily="34" charset="0"/>
              </a:defRPr>
            </a:lvl9pPr>
          </a:lstStyle>
          <a:p>
            <a:pPr eaLnBrk="1" hangingPunct="1">
              <a:spcBef>
                <a:spcPct val="10000"/>
              </a:spcBef>
            </a:pPr>
            <a:endParaRPr lang="en-US" altLang="en-US" sz="2300">
              <a:latin typeface="Times New Roman" panose="02020603050405020304" pitchFamily="18" charset="0"/>
            </a:endParaRPr>
          </a:p>
          <a:p>
            <a:pPr eaLnBrk="1" hangingPunct="1">
              <a:spcBef>
                <a:spcPct val="10000"/>
              </a:spcBef>
            </a:pPr>
            <a:endParaRPr lang="en-US" altLang="en-US" sz="2300">
              <a:latin typeface="Times New Roman" panose="02020603050405020304" pitchFamily="18" charset="0"/>
            </a:endParaRPr>
          </a:p>
          <a:p>
            <a:pPr eaLnBrk="1" hangingPunct="1">
              <a:spcBef>
                <a:spcPct val="10000"/>
              </a:spcBef>
            </a:pPr>
            <a:endParaRPr lang="en-US" altLang="en-US" sz="2300">
              <a:latin typeface="Times New Roman" panose="02020603050405020304" pitchFamily="18" charset="0"/>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a:latin typeface="Times New Roman" panose="02020603050405020304" pitchFamily="18" charset="0"/>
              <a:ea typeface="Osaka" pitchFamily="28" charset="-128"/>
            </a:endParaRPr>
          </a:p>
          <a:p>
            <a:pPr eaLnBrk="1" hangingPunct="1">
              <a:spcBef>
                <a:spcPct val="10000"/>
              </a:spcBef>
            </a:pPr>
            <a:endParaRPr lang="en-US" altLang="en-US" sz="2300">
              <a:latin typeface="Times New Roman" panose="02020603050405020304" pitchFamily="18" charset="0"/>
            </a:endParaRPr>
          </a:p>
        </p:txBody>
      </p:sp>
      <p:pic>
        <p:nvPicPr>
          <p:cNvPr id="16387" name="Picture 1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8435" y="853935"/>
            <a:ext cx="7295565" cy="552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itle 1"/>
          <p:cNvSpPr>
            <a:spLocks noGrp="1"/>
          </p:cNvSpPr>
          <p:nvPr>
            <p:ph type="title" idx="4294967295"/>
          </p:nvPr>
        </p:nvSpPr>
        <p:spPr>
          <a:xfrm>
            <a:off x="76200" y="-94903"/>
            <a:ext cx="8229600" cy="1143000"/>
          </a:xfrm>
        </p:spPr>
        <p:txBody>
          <a:bodyPr/>
          <a:lstStyle/>
          <a:p>
            <a:pPr eaLnBrk="1" hangingPunct="1"/>
            <a:r>
              <a:rPr lang="en-US" altLang="en-US" sz="3200" b="1" dirty="0">
                <a:latin typeface="Times New Roman" panose="02020603050405020304" pitchFamily="18" charset="0"/>
                <a:cs typeface="Arial" panose="020B0604020202020204" pitchFamily="34" charset="0"/>
              </a:rPr>
              <a:t>Cellulosic Ethanol Production</a:t>
            </a:r>
            <a:br>
              <a:rPr lang="en-US" altLang="en-US" sz="3200" b="1" dirty="0">
                <a:latin typeface="Times New Roman" panose="02020603050405020304" pitchFamily="18" charset="0"/>
                <a:cs typeface="Arial" panose="020B0604020202020204" pitchFamily="34" charset="0"/>
              </a:rPr>
            </a:br>
            <a:endParaRPr lang="en-US" altLang="en-US" sz="3200" b="1" dirty="0">
              <a:latin typeface="Times New Roman" panose="02020603050405020304" pitchFamily="18" charset="0"/>
              <a:cs typeface="Arial" panose="020B0604020202020204" pitchFamily="34" charset="0"/>
            </a:endParaRPr>
          </a:p>
        </p:txBody>
      </p:sp>
      <p:sp>
        <p:nvSpPr>
          <p:cNvPr id="7" name="Slide Number Placeholder 6"/>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64F25152-48E7-4B21-846C-E16A9FDA0ADA}" type="slidenum">
              <a:rPr lang="en-US" altLang="en-US" sz="1200">
                <a:solidFill>
                  <a:srgbClr val="898989"/>
                </a:solidFill>
              </a:rPr>
              <a:pPr algn="r" eaLnBrk="1" hangingPunct="1"/>
              <a:t>119</a:t>
            </a:fld>
            <a:endParaRPr lang="en-US" altLang="en-US" sz="1200">
              <a:solidFill>
                <a:srgbClr val="898989"/>
              </a:solidFill>
            </a:endParaRPr>
          </a:p>
        </p:txBody>
      </p:sp>
      <p:sp>
        <p:nvSpPr>
          <p:cNvPr id="16390" name="Text Box 6"/>
          <p:cNvSpPr txBox="1">
            <a:spLocks noChangeArrowheads="1"/>
          </p:cNvSpPr>
          <p:nvPr/>
        </p:nvSpPr>
        <p:spPr bwMode="auto">
          <a:xfrm>
            <a:off x="4876800" y="6096000"/>
            <a:ext cx="3429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a:latin typeface="Times New Roman" panose="02020603050405020304" pitchFamily="18" charset="0"/>
              </a:rPr>
              <a:t>Image courtesy of Scott Pryor, NDSU</a:t>
            </a:r>
          </a:p>
        </p:txBody>
      </p:sp>
      <p:sp>
        <p:nvSpPr>
          <p:cNvPr id="2" name="Oval 1"/>
          <p:cNvSpPr/>
          <p:nvPr/>
        </p:nvSpPr>
        <p:spPr>
          <a:xfrm>
            <a:off x="2977718" y="5200074"/>
            <a:ext cx="1213282" cy="443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Slow</a:t>
            </a:r>
            <a:endParaRPr lang="en-US" dirty="0"/>
          </a:p>
        </p:txBody>
      </p:sp>
    </p:spTree>
    <p:extLst>
      <p:ext uri="{BB962C8B-B14F-4D97-AF65-F5344CB8AC3E}">
        <p14:creationId xmlns:p14="http://schemas.microsoft.com/office/powerpoint/2010/main" val="2140617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4953000" y="685801"/>
            <a:ext cx="5715000" cy="5851525"/>
          </a:xfrm>
        </p:spPr>
      </p:pic>
      <p:sp>
        <p:nvSpPr>
          <p:cNvPr id="9219" name="Text Box 3"/>
          <p:cNvSpPr txBox="1">
            <a:spLocks noChangeArrowheads="1"/>
          </p:cNvSpPr>
          <p:nvPr/>
        </p:nvSpPr>
        <p:spPr bwMode="auto">
          <a:xfrm>
            <a:off x="1828800" y="0"/>
            <a:ext cx="838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i="1">
                <a:solidFill>
                  <a:srgbClr val="000000"/>
                </a:solidFill>
              </a:rPr>
              <a:t>Dehalococcoides ethenogenes</a:t>
            </a:r>
            <a:r>
              <a:rPr lang="en-US" altLang="en-US" sz="2800">
                <a:solidFill>
                  <a:srgbClr val="000000"/>
                </a:solidFill>
              </a:rPr>
              <a:t> circular chromosome representation (IMG website)</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t="14421" r="57031" b="5795"/>
          <a:stretch>
            <a:fillRect/>
          </a:stretch>
        </p:blipFill>
        <p:spPr bwMode="auto">
          <a:xfrm>
            <a:off x="1524000" y="914400"/>
            <a:ext cx="4191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8565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Key Enzymes: Cellulases</a:t>
            </a:r>
          </a:p>
        </p:txBody>
      </p:sp>
      <p:pic>
        <p:nvPicPr>
          <p:cNvPr id="225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524000" y="1600200"/>
            <a:ext cx="5562600" cy="4484688"/>
          </a:xfrm>
        </p:spPr>
      </p:pic>
      <p:sp>
        <p:nvSpPr>
          <p:cNvPr id="22532" name="Rectangle 4"/>
          <p:cNvSpPr>
            <a:spLocks noChangeArrowheads="1"/>
          </p:cNvSpPr>
          <p:nvPr/>
        </p:nvSpPr>
        <p:spPr bwMode="auto">
          <a:xfrm>
            <a:off x="1828801" y="6109771"/>
            <a:ext cx="51419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b="1" dirty="0">
                <a:solidFill>
                  <a:srgbClr val="000000"/>
                </a:solidFill>
                <a:hlinkClick r:id="rId4"/>
              </a:rPr>
              <a:t>www.4adi.com/immunomics/gallery.html</a:t>
            </a:r>
            <a:r>
              <a:rPr lang="en-US" altLang="en-US" dirty="0">
                <a:solidFill>
                  <a:srgbClr val="000000"/>
                </a:solidFill>
              </a:rPr>
              <a:t> </a:t>
            </a:r>
          </a:p>
        </p:txBody>
      </p:sp>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1600201"/>
            <a:ext cx="127635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95658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el7A"/>
          <p:cNvPicPr>
            <a:picLocks noChangeAspect="1" noChangeArrowheads="1"/>
          </p:cNvPicPr>
          <p:nvPr/>
        </p:nvPicPr>
        <p:blipFill>
          <a:blip r:embed="rId3">
            <a:extLst>
              <a:ext uri="{28A0092B-C50C-407E-A947-70E740481C1C}">
                <a14:useLocalDpi xmlns:a14="http://schemas.microsoft.com/office/drawing/2010/main" val="0"/>
              </a:ext>
            </a:extLst>
          </a:blip>
          <a:srcRect b="10590"/>
          <a:stretch>
            <a:fillRect/>
          </a:stretch>
        </p:blipFill>
        <p:spPr bwMode="auto">
          <a:xfrm>
            <a:off x="7010400" y="2209800"/>
            <a:ext cx="3048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3"/>
          <p:cNvSpPr txBox="1">
            <a:spLocks noChangeArrowheads="1"/>
          </p:cNvSpPr>
          <p:nvPr/>
        </p:nvSpPr>
        <p:spPr bwMode="auto">
          <a:xfrm>
            <a:off x="7391400" y="342900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a:latin typeface="Times New Roman" panose="02020603050405020304" pitchFamily="18" charset="0"/>
              </a:rPr>
              <a:t>Image courtesy of James Matthews</a:t>
            </a:r>
            <a:endParaRPr lang="en-US" altLang="en-US" sz="1600">
              <a:latin typeface="Times New Roman" panose="02020603050405020304" pitchFamily="18" charset="0"/>
            </a:endParaRPr>
          </a:p>
        </p:txBody>
      </p:sp>
      <p:sp>
        <p:nvSpPr>
          <p:cNvPr id="19460" name="Rectangle 6"/>
          <p:cNvSpPr>
            <a:spLocks noGrp="1" noChangeArrowheads="1"/>
          </p:cNvSpPr>
          <p:nvPr>
            <p:ph type="body" idx="4294967295"/>
          </p:nvPr>
        </p:nvSpPr>
        <p:spPr>
          <a:xfrm>
            <a:off x="2209800" y="1447800"/>
            <a:ext cx="7772400" cy="4114800"/>
          </a:xfrm>
        </p:spPr>
        <p:txBody>
          <a:bodyPr/>
          <a:lstStyle/>
          <a:p>
            <a:pPr eaLnBrk="1" hangingPunct="1">
              <a:spcBef>
                <a:spcPct val="90000"/>
              </a:spcBef>
              <a:buFont typeface="Wingdings" panose="05000000000000000000" pitchFamily="2" charset="2"/>
              <a:buChar char="v"/>
            </a:pPr>
            <a:r>
              <a:rPr lang="en-US" altLang="en-US">
                <a:latin typeface="Times New Roman" panose="02020603050405020304" pitchFamily="18" charset="0"/>
              </a:rPr>
              <a:t>Cellulases</a:t>
            </a:r>
          </a:p>
          <a:p>
            <a:pPr lvl="1" eaLnBrk="1" hangingPunct="1">
              <a:spcBef>
                <a:spcPct val="90000"/>
              </a:spcBef>
              <a:buFont typeface="Wingdings" panose="05000000000000000000" pitchFamily="2" charset="2"/>
              <a:buChar char="§"/>
            </a:pPr>
            <a:r>
              <a:rPr lang="en-US" altLang="en-US">
                <a:latin typeface="Times New Roman" panose="02020603050405020304" pitchFamily="18" charset="0"/>
              </a:rPr>
              <a:t>Exocellulases, endocellulases, </a:t>
            </a:r>
            <a:r>
              <a:rPr lang="en-US" altLang="en-US">
                <a:latin typeface="Symbol" panose="05050102010706020507" pitchFamily="18" charset="2"/>
                <a:sym typeface="Symbol" panose="05050102010706020507" pitchFamily="18" charset="2"/>
              </a:rPr>
              <a:t></a:t>
            </a:r>
            <a:r>
              <a:rPr lang="en-US" altLang="en-US">
                <a:latin typeface="Times New Roman" panose="02020603050405020304" pitchFamily="18" charset="0"/>
              </a:rPr>
              <a:t>-glucosidase</a:t>
            </a:r>
          </a:p>
          <a:p>
            <a:pPr eaLnBrk="1" hangingPunct="1">
              <a:spcBef>
                <a:spcPct val="90000"/>
              </a:spcBef>
              <a:buFont typeface="Wingdings" panose="05000000000000000000" pitchFamily="2" charset="2"/>
              <a:buChar char="v"/>
            </a:pPr>
            <a:r>
              <a:rPr lang="en-US" altLang="en-US">
                <a:latin typeface="Times New Roman" panose="02020603050405020304" pitchFamily="18" charset="0"/>
              </a:rPr>
              <a:t>Hemicellulases: </a:t>
            </a:r>
          </a:p>
          <a:p>
            <a:pPr lvl="1" eaLnBrk="1" hangingPunct="1">
              <a:spcBef>
                <a:spcPct val="90000"/>
              </a:spcBef>
              <a:buFont typeface="Wingdings" panose="05000000000000000000" pitchFamily="2" charset="2"/>
              <a:buChar char="§"/>
            </a:pPr>
            <a:r>
              <a:rPr lang="en-US" altLang="en-US">
                <a:latin typeface="Times New Roman" panose="02020603050405020304" pitchFamily="18" charset="0"/>
              </a:rPr>
              <a:t>Depolymerizing and side-group activities </a:t>
            </a:r>
          </a:p>
          <a:p>
            <a:pPr lvl="1" eaLnBrk="1" hangingPunct="1">
              <a:spcBef>
                <a:spcPct val="90000"/>
              </a:spcBef>
              <a:buFont typeface="Wingdings" panose="05000000000000000000" pitchFamily="2" charset="2"/>
              <a:buChar char="§"/>
            </a:pPr>
            <a:r>
              <a:rPr lang="en-US" altLang="en-US">
                <a:latin typeface="Times New Roman" panose="02020603050405020304" pitchFamily="18" charset="0"/>
              </a:rPr>
              <a:t>Not as well studied as cellulases</a:t>
            </a:r>
          </a:p>
          <a:p>
            <a:pPr lvl="1" eaLnBrk="1" hangingPunct="1">
              <a:spcBef>
                <a:spcPct val="90000"/>
              </a:spcBef>
              <a:buFont typeface="Wingdings" panose="05000000000000000000" pitchFamily="2" charset="2"/>
              <a:buChar char="§"/>
            </a:pPr>
            <a:endParaRPr lang="en-US" altLang="en-US">
              <a:latin typeface="Times New Roman" panose="02020603050405020304" pitchFamily="18" charset="0"/>
            </a:endParaRPr>
          </a:p>
        </p:txBody>
      </p:sp>
      <p:pic>
        <p:nvPicPr>
          <p:cNvPr id="19461" name="Picture 10"/>
          <p:cNvPicPr>
            <a:picLocks noChangeAspect="1" noChangeArrowheads="1"/>
          </p:cNvPicPr>
          <p:nvPr/>
        </p:nvPicPr>
        <p:blipFill>
          <a:blip r:embed="rId4">
            <a:lum contrast="50000"/>
            <a:extLst>
              <a:ext uri="{28A0092B-C50C-407E-A947-70E740481C1C}">
                <a14:useLocalDpi xmlns:a14="http://schemas.microsoft.com/office/drawing/2010/main" val="0"/>
              </a:ext>
            </a:extLst>
          </a:blip>
          <a:srcRect/>
          <a:stretch>
            <a:fillRect/>
          </a:stretch>
        </p:blipFill>
        <p:spPr bwMode="auto">
          <a:xfrm>
            <a:off x="4419600" y="838200"/>
            <a:ext cx="3124200" cy="1327150"/>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9462" name="Rectangle 5"/>
          <p:cNvSpPr>
            <a:spLocks noGrp="1" noChangeArrowheads="1"/>
          </p:cNvSpPr>
          <p:nvPr>
            <p:ph type="title" idx="4294967295"/>
          </p:nvPr>
        </p:nvSpPr>
        <p:spPr>
          <a:xfrm>
            <a:off x="1981200" y="457200"/>
            <a:ext cx="7772400" cy="1143000"/>
          </a:xfrm>
        </p:spPr>
        <p:txBody>
          <a:bodyPr/>
          <a:lstStyle/>
          <a:p>
            <a:pPr eaLnBrk="1" hangingPunct="1"/>
            <a:r>
              <a:rPr lang="en-US" altLang="en-US" sz="3200" b="1">
                <a:latin typeface="Times New Roman" panose="02020603050405020304" pitchFamily="18" charset="0"/>
                <a:cs typeface="Arial" panose="020B0604020202020204" pitchFamily="34" charset="0"/>
              </a:rPr>
              <a:t>Enzymatic hydrolysis — </a:t>
            </a:r>
            <a:r>
              <a:rPr lang="en-US" altLang="en-US" sz="2800" b="1">
                <a:latin typeface="Times New Roman" panose="02020603050405020304" pitchFamily="18" charset="0"/>
                <a:cs typeface="Arial" panose="020B0604020202020204" pitchFamily="34" charset="0"/>
              </a:rPr>
              <a:t>microbial enzymes</a:t>
            </a:r>
            <a:br>
              <a:rPr lang="en-US" altLang="en-US" sz="2800" b="1">
                <a:latin typeface="Times New Roman" panose="02020603050405020304" pitchFamily="18" charset="0"/>
                <a:cs typeface="Arial" panose="020B0604020202020204" pitchFamily="34" charset="0"/>
              </a:rPr>
            </a:br>
            <a:endParaRPr lang="en-US" altLang="en-US" sz="4000" b="1">
              <a:latin typeface="Times New Roman" panose="02020603050405020304" pitchFamily="18" charset="0"/>
              <a:cs typeface="Arial" panose="020B0604020202020204" pitchFamily="34" charset="0"/>
            </a:endParaRPr>
          </a:p>
        </p:txBody>
      </p:sp>
      <p:sp>
        <p:nvSpPr>
          <p:cNvPr id="19463" name="Text Box 7"/>
          <p:cNvSpPr txBox="1">
            <a:spLocks noChangeArrowheads="1"/>
          </p:cNvSpPr>
          <p:nvPr/>
        </p:nvSpPr>
        <p:spPr bwMode="auto">
          <a:xfrm>
            <a:off x="1524000" y="27463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876270" tIns="438135" rIns="876270" bIns="876270"/>
          <a:lstStyle>
            <a:lvl1pPr eaLnBrk="0" hangingPunct="0">
              <a:tabLst>
                <a:tab pos="477838" algn="l"/>
              </a:tabLst>
              <a:defRPr>
                <a:solidFill>
                  <a:schemeClr val="tx1"/>
                </a:solidFill>
                <a:latin typeface="Arial" panose="020B0604020202020204" pitchFamily="34" charset="0"/>
              </a:defRPr>
            </a:lvl1pPr>
            <a:lvl2pPr marL="742950" indent="-285750" eaLnBrk="0" hangingPunct="0">
              <a:tabLst>
                <a:tab pos="477838" algn="l"/>
              </a:tabLst>
              <a:defRPr>
                <a:solidFill>
                  <a:schemeClr val="tx1"/>
                </a:solidFill>
                <a:latin typeface="Arial" panose="020B0604020202020204" pitchFamily="34" charset="0"/>
              </a:defRPr>
            </a:lvl2pPr>
            <a:lvl3pPr marL="1143000" indent="-228600" eaLnBrk="0" hangingPunct="0">
              <a:tabLst>
                <a:tab pos="477838" algn="l"/>
              </a:tabLst>
              <a:defRPr>
                <a:solidFill>
                  <a:schemeClr val="tx1"/>
                </a:solidFill>
                <a:latin typeface="Arial" panose="020B0604020202020204" pitchFamily="34" charset="0"/>
              </a:defRPr>
            </a:lvl3pPr>
            <a:lvl4pPr marL="1600200" indent="-228600" eaLnBrk="0" hangingPunct="0">
              <a:tabLst>
                <a:tab pos="477838" algn="l"/>
              </a:tabLst>
              <a:defRPr>
                <a:solidFill>
                  <a:schemeClr val="tx1"/>
                </a:solidFill>
                <a:latin typeface="Arial" panose="020B0604020202020204" pitchFamily="34" charset="0"/>
              </a:defRPr>
            </a:lvl4pPr>
            <a:lvl5pPr marL="2057400" indent="-228600" eaLnBrk="0" hangingPunct="0">
              <a:tabLst>
                <a:tab pos="477838"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77838"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77838"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77838"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77838" algn="l"/>
              </a:tabLst>
              <a:defRPr>
                <a:solidFill>
                  <a:schemeClr val="tx1"/>
                </a:solidFill>
                <a:latin typeface="Arial" panose="020B0604020202020204" pitchFamily="34" charset="0"/>
              </a:defRPr>
            </a:lvl9pPr>
          </a:lstStyle>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b="1">
              <a:latin typeface="Times New Roman" panose="02020603050405020304" pitchFamily="18" charset="0"/>
              <a:ea typeface="Osaka" pitchFamily="28" charset="-128"/>
            </a:endParaRPr>
          </a:p>
          <a:p>
            <a:pPr eaLnBrk="1" hangingPunct="1">
              <a:spcBef>
                <a:spcPct val="75000"/>
              </a:spcBef>
            </a:pPr>
            <a:endParaRPr lang="en-US" altLang="en-US" sz="2300">
              <a:latin typeface="Times New Roman" panose="02020603050405020304" pitchFamily="18" charset="0"/>
              <a:ea typeface="Osaka" pitchFamily="28" charset="-128"/>
            </a:endParaRPr>
          </a:p>
          <a:p>
            <a:pPr eaLnBrk="1" hangingPunct="1">
              <a:spcBef>
                <a:spcPct val="10000"/>
              </a:spcBef>
            </a:pPr>
            <a:endParaRPr lang="en-US" altLang="en-US" sz="2300">
              <a:latin typeface="Times New Roman" panose="02020603050405020304" pitchFamily="18" charset="0"/>
            </a:endParaRPr>
          </a:p>
        </p:txBody>
      </p:sp>
      <p:sp>
        <p:nvSpPr>
          <p:cNvPr id="8" name="Slide Number Placeholder 7"/>
          <p:cNvSpPr txBox="1">
            <a:spLocks noGrp="1"/>
          </p:cNvSpPr>
          <p:nvPr/>
        </p:nvSpPr>
        <p:spPr>
          <a:xfrm>
            <a:off x="8077200" y="6356351"/>
            <a:ext cx="2133600" cy="365125"/>
          </a:xfrm>
          <a:prstGeom prst="rect">
            <a:avLst/>
          </a:prstGeom>
          <a:noFill/>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C9D533B4-E714-4BD5-8E11-7B4D5CE608CD}" type="slidenum">
              <a:rPr lang="en-US" altLang="en-US" sz="1200">
                <a:solidFill>
                  <a:srgbClr val="898989"/>
                </a:solidFill>
              </a:rPr>
              <a:pPr algn="r" eaLnBrk="1" hangingPunct="1"/>
              <a:t>121</a:t>
            </a:fld>
            <a:endParaRPr lang="en-US" altLang="en-US" sz="1200">
              <a:solidFill>
                <a:srgbClr val="898989"/>
              </a:solidFill>
            </a:endParaRPr>
          </a:p>
        </p:txBody>
      </p:sp>
      <p:sp>
        <p:nvSpPr>
          <p:cNvPr id="19466" name="Text Box 10"/>
          <p:cNvSpPr txBox="1">
            <a:spLocks noChangeArrowheads="1"/>
          </p:cNvSpPr>
          <p:nvPr/>
        </p:nvSpPr>
        <p:spPr bwMode="auto">
          <a:xfrm>
            <a:off x="5029200" y="1981200"/>
            <a:ext cx="3797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a:latin typeface="Times New Roman" panose="02020603050405020304" pitchFamily="18" charset="0"/>
              </a:rPr>
              <a:t>Teeri (1997) </a:t>
            </a:r>
            <a:r>
              <a:rPr lang="en-US" altLang="en-US" sz="1200" i="1">
                <a:latin typeface="Times New Roman" panose="02020603050405020304" pitchFamily="18" charset="0"/>
              </a:rPr>
              <a:t>Tibtech</a:t>
            </a:r>
            <a:r>
              <a:rPr lang="en-US" altLang="en-US" sz="1200">
                <a:latin typeface="Times New Roman" panose="02020603050405020304" pitchFamily="18" charset="0"/>
              </a:rPr>
              <a:t> </a:t>
            </a:r>
            <a:r>
              <a:rPr lang="en-US" altLang="en-US" sz="1200" b="1">
                <a:latin typeface="Times New Roman" panose="02020603050405020304" pitchFamily="18" charset="0"/>
              </a:rPr>
              <a:t>15</a:t>
            </a:r>
            <a:r>
              <a:rPr lang="en-US" altLang="en-US" sz="1200">
                <a:latin typeface="Times New Roman" panose="02020603050405020304" pitchFamily="18" charset="0"/>
              </a:rPr>
              <a:t>: 160-167</a:t>
            </a:r>
            <a:endParaRPr lang="en-US" altLang="en-US" sz="1400">
              <a:latin typeface="Times New Roman" panose="02020603050405020304" pitchFamily="18" charset="0"/>
            </a:endParaRPr>
          </a:p>
        </p:txBody>
      </p:sp>
      <p:pic>
        <p:nvPicPr>
          <p:cNvPr id="19467" name="Picture 11" descr="Arabinoxy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695031"/>
            <a:ext cx="3200400"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Text Box 12"/>
          <p:cNvSpPr txBox="1">
            <a:spLocks noChangeArrowheads="1"/>
          </p:cNvSpPr>
          <p:nvPr/>
        </p:nvSpPr>
        <p:spPr bwMode="auto">
          <a:xfrm>
            <a:off x="7887855" y="6244794"/>
            <a:ext cx="5257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200" dirty="0">
                <a:latin typeface="Times New Roman" panose="02020603050405020304" pitchFamily="18" charset="0"/>
                <a:cs typeface="Arial" panose="020B0604020202020204" pitchFamily="34" charset="0"/>
              </a:rPr>
              <a:t>www.scientificpsychic.com/fitness/carbohydrates2</a:t>
            </a:r>
          </a:p>
        </p:txBody>
      </p:sp>
      <p:sp>
        <p:nvSpPr>
          <p:cNvPr id="19469" name="Text Box 13"/>
          <p:cNvSpPr txBox="1">
            <a:spLocks noChangeArrowheads="1"/>
          </p:cNvSpPr>
          <p:nvPr/>
        </p:nvSpPr>
        <p:spPr bwMode="auto">
          <a:xfrm>
            <a:off x="7756525" y="6519432"/>
            <a:ext cx="213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From Deborah Sills</a:t>
            </a:r>
          </a:p>
        </p:txBody>
      </p:sp>
    </p:spTree>
    <p:extLst>
      <p:ext uri="{BB962C8B-B14F-4D97-AF65-F5344CB8AC3E}">
        <p14:creationId xmlns:p14="http://schemas.microsoft.com/office/powerpoint/2010/main" val="10321785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63798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599" y="274638"/>
            <a:ext cx="10631055" cy="1143000"/>
          </a:xfrm>
        </p:spPr>
        <p:txBody>
          <a:bodyPr/>
          <a:lstStyle/>
          <a:p>
            <a:pPr eaLnBrk="1" hangingPunct="1"/>
            <a:r>
              <a:rPr lang="en-US" altLang="en-US" sz="4000" dirty="0"/>
              <a:t>Microbial Fuel Cells: Biomass feedstock; </a:t>
            </a:r>
            <a:r>
              <a:rPr lang="en-US" altLang="en-US" sz="4000" dirty="0" err="1"/>
              <a:t>biochem’l</a:t>
            </a:r>
            <a:r>
              <a:rPr lang="en-US" altLang="en-US" sz="4000" dirty="0"/>
              <a:t> conversion; </a:t>
            </a:r>
            <a:r>
              <a:rPr lang="en-US" altLang="en-US" sz="4000" dirty="0" smtClean="0"/>
              <a:t>electrical </a:t>
            </a:r>
            <a:r>
              <a:rPr lang="en-US" altLang="en-US" sz="4000" dirty="0"/>
              <a:t>energy output</a:t>
            </a:r>
          </a:p>
        </p:txBody>
      </p:sp>
      <p:sp>
        <p:nvSpPr>
          <p:cNvPr id="23555" name="Rectangle 3"/>
          <p:cNvSpPr>
            <a:spLocks noGrp="1" noChangeArrowheads="1"/>
          </p:cNvSpPr>
          <p:nvPr>
            <p:ph type="body" idx="1"/>
          </p:nvPr>
        </p:nvSpPr>
        <p:spPr>
          <a:xfrm>
            <a:off x="609600" y="1671782"/>
            <a:ext cx="6890328" cy="4271819"/>
          </a:xfrm>
        </p:spPr>
        <p:txBody>
          <a:bodyPr/>
          <a:lstStyle/>
          <a:p>
            <a:pPr eaLnBrk="1" hangingPunct="1">
              <a:lnSpc>
                <a:spcPct val="80000"/>
              </a:lnSpc>
            </a:pPr>
            <a:r>
              <a:rPr lang="en-US" altLang="en-US" sz="2000" dirty="0"/>
              <a:t>Microbial fuel cells are a technology that removes organic compounds from wastewater. </a:t>
            </a:r>
            <a:endParaRPr lang="en-US" altLang="en-US" sz="2000" dirty="0" smtClean="0"/>
          </a:p>
          <a:p>
            <a:pPr eaLnBrk="1" hangingPunct="1">
              <a:lnSpc>
                <a:spcPct val="80000"/>
              </a:lnSpc>
            </a:pPr>
            <a:r>
              <a:rPr lang="en-US" altLang="en-US" sz="2000" dirty="0" smtClean="0"/>
              <a:t>wastewater </a:t>
            </a:r>
            <a:r>
              <a:rPr lang="en-US" altLang="en-US" sz="2000" dirty="0"/>
              <a:t>organics can be oxidized to CO2 by </a:t>
            </a:r>
            <a:r>
              <a:rPr lang="en-US" altLang="en-US" sz="2000" dirty="0" smtClean="0"/>
              <a:t>bacteria that </a:t>
            </a:r>
            <a:r>
              <a:rPr lang="en-US" altLang="en-US" sz="2000" dirty="0"/>
              <a:t>use an anode as an electron acceptor.  </a:t>
            </a:r>
            <a:endParaRPr lang="en-US" altLang="en-US" sz="2000" dirty="0" smtClean="0"/>
          </a:p>
          <a:p>
            <a:pPr eaLnBrk="1" hangingPunct="1">
              <a:lnSpc>
                <a:spcPct val="80000"/>
              </a:lnSpc>
            </a:pPr>
            <a:r>
              <a:rPr lang="en-US" altLang="en-US" sz="2000" dirty="0" smtClean="0"/>
              <a:t>In </a:t>
            </a:r>
            <a:r>
              <a:rPr lang="en-US" altLang="en-US" sz="2000" dirty="0"/>
              <a:t>a separate compartment, another electrode (cathode) transfers electrons to O2 to make water. </a:t>
            </a:r>
          </a:p>
          <a:p>
            <a:pPr eaLnBrk="1" hangingPunct="1">
              <a:lnSpc>
                <a:spcPct val="80000"/>
              </a:lnSpc>
            </a:pPr>
            <a:r>
              <a:rPr lang="en-US" altLang="en-US" sz="2000" dirty="0"/>
              <a:t>The two compartments are separated by a proton exchange membrane (PEM). The circuit is closed by an external load, which can use the power produced by the cell. </a:t>
            </a:r>
          </a:p>
          <a:p>
            <a:pPr eaLnBrk="1" hangingPunct="1">
              <a:lnSpc>
                <a:spcPct val="80000"/>
              </a:lnSpc>
            </a:pPr>
            <a:r>
              <a:rPr lang="en-US" altLang="en-US" sz="2000" dirty="0"/>
              <a:t>This technology can reduce the operating cost of wastewater treatment plants, by producing the power required to drive the plant electrical equipment (fans and pumps). </a:t>
            </a:r>
            <a:endParaRPr lang="en-US" altLang="en-US" sz="2000" dirty="0" smtClean="0"/>
          </a:p>
          <a:p>
            <a:pPr eaLnBrk="1" hangingPunct="1">
              <a:lnSpc>
                <a:spcPct val="80000"/>
              </a:lnSpc>
            </a:pPr>
            <a:r>
              <a:rPr lang="en-US" altLang="en-US" sz="2000" dirty="0" smtClean="0"/>
              <a:t>Major challenge: rates and expense of materials</a:t>
            </a:r>
            <a:endParaRPr lang="en-US" altLang="en-US" sz="2400" dirty="0"/>
          </a:p>
        </p:txBody>
      </p:sp>
      <p:sp>
        <p:nvSpPr>
          <p:cNvPr id="4" name="Rectangle 4"/>
          <p:cNvSpPr txBox="1">
            <a:spLocks noChangeArrowheads="1"/>
          </p:cNvSpPr>
          <p:nvPr/>
        </p:nvSpPr>
        <p:spPr bwMode="auto">
          <a:xfrm>
            <a:off x="7808180" y="5257555"/>
            <a:ext cx="4605983" cy="686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2400" kern="0" dirty="0" smtClean="0"/>
              <a:t>Bioelectricity: V=IR</a:t>
            </a:r>
            <a:br>
              <a:rPr lang="en-US" altLang="en-US" sz="2400" kern="0" dirty="0" smtClean="0"/>
            </a:br>
            <a:r>
              <a:rPr lang="en-US" altLang="en-US" sz="2400" kern="0" dirty="0" smtClean="0"/>
              <a:t>Power (watts) =VI=I</a:t>
            </a:r>
            <a:r>
              <a:rPr lang="en-US" altLang="en-US" sz="2400" kern="0" baseline="30000" dirty="0" smtClean="0"/>
              <a:t>2</a:t>
            </a:r>
            <a:r>
              <a:rPr lang="en-US" altLang="en-US" sz="2400" kern="0" dirty="0" smtClean="0"/>
              <a:t>R</a:t>
            </a:r>
            <a:endParaRPr lang="en-US" altLang="en-US" sz="2400" kern="0" dirty="0"/>
          </a:p>
        </p:txBody>
      </p:sp>
      <p:pic>
        <p:nvPicPr>
          <p:cNvPr id="5" name="Picture 7" descr="LovleyFig2%20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8180" y="1469453"/>
            <a:ext cx="4501862" cy="360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3968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1524000" y="228600"/>
            <a:ext cx="8229600" cy="1143000"/>
          </a:xfrm>
        </p:spPr>
        <p:txBody>
          <a:bodyPr/>
          <a:lstStyle/>
          <a:p>
            <a:pPr eaLnBrk="1" hangingPunct="1"/>
            <a:r>
              <a:rPr lang="en-US" altLang="en-US" sz="4000" dirty="0"/>
              <a:t>Bioelectricity</a:t>
            </a:r>
            <a:r>
              <a:rPr lang="en-US" altLang="en-US" sz="4000" dirty="0" smtClean="0"/>
              <a:t>:</a:t>
            </a:r>
            <a:endParaRPr lang="en-US" altLang="en-US" sz="4000" dirty="0"/>
          </a:p>
        </p:txBody>
      </p:sp>
      <p:pic>
        <p:nvPicPr>
          <p:cNvPr id="24579" name="Picture 7" descr="LovleyFig2%20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600201"/>
            <a:ext cx="601662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8"/>
          <p:cNvSpPr txBox="1">
            <a:spLocks noChangeArrowheads="1"/>
          </p:cNvSpPr>
          <p:nvPr/>
        </p:nvSpPr>
        <p:spPr bwMode="auto">
          <a:xfrm>
            <a:off x="5257800" y="152400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Resistor (load)</a:t>
            </a:r>
          </a:p>
        </p:txBody>
      </p:sp>
      <p:sp>
        <p:nvSpPr>
          <p:cNvPr id="24581" name="Rectangle 9"/>
          <p:cNvSpPr>
            <a:spLocks noChangeArrowheads="1"/>
          </p:cNvSpPr>
          <p:nvPr/>
        </p:nvSpPr>
        <p:spPr bwMode="auto">
          <a:xfrm>
            <a:off x="2057400" y="6491288"/>
            <a:ext cx="8883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600">
                <a:solidFill>
                  <a:srgbClr val="000000"/>
                </a:solidFill>
              </a:rPr>
              <a:t>http://www.asm.org/ASM/files/ccLibraryFiles/</a:t>
            </a:r>
          </a:p>
        </p:txBody>
      </p:sp>
      <p:pic>
        <p:nvPicPr>
          <p:cNvPr id="24582" name="Picture 10" descr="FG05_09"/>
          <p:cNvPicPr>
            <a:picLocks noChangeAspect="1" noChangeArrowheads="1"/>
          </p:cNvPicPr>
          <p:nvPr/>
        </p:nvPicPr>
        <p:blipFill>
          <a:blip r:embed="rId4">
            <a:extLst>
              <a:ext uri="{28A0092B-C50C-407E-A947-70E740481C1C}">
                <a14:useLocalDpi xmlns:a14="http://schemas.microsoft.com/office/drawing/2010/main" val="0"/>
              </a:ext>
            </a:extLst>
          </a:blip>
          <a:srcRect l="53920"/>
          <a:stretch>
            <a:fillRect/>
          </a:stretch>
        </p:blipFill>
        <p:spPr bwMode="auto">
          <a:xfrm>
            <a:off x="7542214" y="1373188"/>
            <a:ext cx="3125787"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2988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Various mechanisms for electron transfer</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Image result for mechanisms electricigens medi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437" y="1600201"/>
            <a:ext cx="5133975" cy="4362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Geobacter bacter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717965"/>
            <a:ext cx="44577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6900719" y="5007989"/>
            <a:ext cx="45961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i="1" dirty="0" err="1" smtClean="0">
                <a:solidFill>
                  <a:srgbClr val="000000"/>
                </a:solidFill>
              </a:rPr>
              <a:t>Geobacter</a:t>
            </a:r>
            <a:r>
              <a:rPr lang="en-US" altLang="en-US" dirty="0" smtClean="0">
                <a:solidFill>
                  <a:srgbClr val="000000"/>
                </a:solidFill>
              </a:rPr>
              <a:t> with “nanowires”- conductive pili</a:t>
            </a:r>
            <a:endParaRPr lang="en-US" altLang="en-US" dirty="0">
              <a:solidFill>
                <a:srgbClr val="000000"/>
              </a:solidFill>
            </a:endParaRPr>
          </a:p>
          <a:p>
            <a:pPr eaLnBrk="1" fontAlgn="base" hangingPunct="1">
              <a:spcBef>
                <a:spcPct val="0"/>
              </a:spcBef>
              <a:spcAft>
                <a:spcPct val="0"/>
              </a:spcAft>
            </a:pPr>
            <a:r>
              <a:rPr lang="en-US" altLang="en-US" dirty="0">
                <a:solidFill>
                  <a:srgbClr val="000000"/>
                </a:solidFill>
              </a:rPr>
              <a:t>Image from Derek </a:t>
            </a:r>
            <a:r>
              <a:rPr lang="en-US" altLang="en-US" dirty="0" err="1">
                <a:solidFill>
                  <a:srgbClr val="000000"/>
                </a:solidFill>
              </a:rPr>
              <a:t>Lovley</a:t>
            </a:r>
            <a:r>
              <a:rPr lang="en-US" altLang="en-US" dirty="0">
                <a:solidFill>
                  <a:srgbClr val="000000"/>
                </a:solidFill>
              </a:rPr>
              <a:t> lab</a:t>
            </a:r>
          </a:p>
        </p:txBody>
      </p:sp>
      <p:sp>
        <p:nvSpPr>
          <p:cNvPr id="4" name="TextBox 3"/>
          <p:cNvSpPr txBox="1"/>
          <p:nvPr/>
        </p:nvSpPr>
        <p:spPr>
          <a:xfrm>
            <a:off x="175491" y="2105891"/>
            <a:ext cx="1595309" cy="369332"/>
          </a:xfrm>
          <a:prstGeom prst="rect">
            <a:avLst/>
          </a:prstGeom>
          <a:noFill/>
        </p:spPr>
        <p:txBody>
          <a:bodyPr wrap="none" rtlCol="0">
            <a:spAutoFit/>
          </a:bodyPr>
          <a:lstStyle/>
          <a:p>
            <a:r>
              <a:rPr lang="en-US" dirty="0" smtClean="0"/>
              <a:t>Direct contact</a:t>
            </a:r>
            <a:endParaRPr lang="en-US" dirty="0"/>
          </a:p>
        </p:txBody>
      </p:sp>
      <p:sp>
        <p:nvSpPr>
          <p:cNvPr id="10" name="TextBox 9"/>
          <p:cNvSpPr txBox="1"/>
          <p:nvPr/>
        </p:nvSpPr>
        <p:spPr>
          <a:xfrm>
            <a:off x="146767" y="3398981"/>
            <a:ext cx="1700506" cy="646331"/>
          </a:xfrm>
          <a:prstGeom prst="rect">
            <a:avLst/>
          </a:prstGeom>
          <a:noFill/>
        </p:spPr>
        <p:txBody>
          <a:bodyPr wrap="square" rtlCol="0">
            <a:spAutoFit/>
          </a:bodyPr>
          <a:lstStyle/>
          <a:p>
            <a:r>
              <a:rPr lang="en-US" dirty="0" smtClean="0"/>
              <a:t>Soluble shuttle molecules</a:t>
            </a:r>
            <a:endParaRPr lang="en-US" dirty="0"/>
          </a:p>
        </p:txBody>
      </p:sp>
      <p:sp>
        <p:nvSpPr>
          <p:cNvPr id="11" name="TextBox 10"/>
          <p:cNvSpPr txBox="1"/>
          <p:nvPr/>
        </p:nvSpPr>
        <p:spPr>
          <a:xfrm>
            <a:off x="207045" y="4870740"/>
            <a:ext cx="1437027" cy="646331"/>
          </a:xfrm>
          <a:prstGeom prst="rect">
            <a:avLst/>
          </a:prstGeom>
          <a:noFill/>
        </p:spPr>
        <p:txBody>
          <a:bodyPr wrap="square" rtlCol="0">
            <a:spAutoFit/>
          </a:bodyPr>
          <a:lstStyle/>
          <a:p>
            <a:r>
              <a:rPr lang="en-US" dirty="0" smtClean="0"/>
              <a:t>Long range via pili</a:t>
            </a:r>
            <a:endParaRPr lang="en-US" dirty="0"/>
          </a:p>
        </p:txBody>
      </p:sp>
    </p:spTree>
    <p:extLst>
      <p:ext uri="{BB962C8B-B14F-4D97-AF65-F5344CB8AC3E}">
        <p14:creationId xmlns:p14="http://schemas.microsoft.com/office/powerpoint/2010/main" val="3688530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828801" y="1"/>
            <a:ext cx="2538413" cy="6583363"/>
          </a:xfrm>
          <a:noFill/>
        </p:spPr>
      </p:pic>
      <p:sp>
        <p:nvSpPr>
          <p:cNvPr id="26627" name="Text Box 3"/>
          <p:cNvSpPr txBox="1">
            <a:spLocks noChangeArrowheads="1"/>
          </p:cNvSpPr>
          <p:nvPr/>
        </p:nvSpPr>
        <p:spPr bwMode="auto">
          <a:xfrm>
            <a:off x="1524000" y="6491288"/>
            <a:ext cx="313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From logan et al 2006, ES&amp;T</a:t>
            </a:r>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381000"/>
            <a:ext cx="4932363"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Text Box 5"/>
          <p:cNvSpPr txBox="1">
            <a:spLocks noChangeArrowheads="1"/>
          </p:cNvSpPr>
          <p:nvPr/>
        </p:nvSpPr>
        <p:spPr bwMode="auto">
          <a:xfrm>
            <a:off x="5035550" y="6248401"/>
            <a:ext cx="563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From </a:t>
            </a:r>
            <a:r>
              <a:rPr lang="en-US" altLang="en-US" i="1">
                <a:solidFill>
                  <a:srgbClr val="000000"/>
                </a:solidFill>
              </a:rPr>
              <a:t>Phys. Chem. Chem. Phys.</a:t>
            </a:r>
            <a:r>
              <a:rPr lang="en-US" altLang="en-US">
                <a:solidFill>
                  <a:srgbClr val="000000"/>
                </a:solidFill>
              </a:rPr>
              <a:t>, 2007, </a:t>
            </a:r>
            <a:r>
              <a:rPr lang="en-US" altLang="en-US" b="1">
                <a:solidFill>
                  <a:srgbClr val="000000"/>
                </a:solidFill>
              </a:rPr>
              <a:t>9</a:t>
            </a:r>
            <a:r>
              <a:rPr lang="en-US" altLang="en-US">
                <a:solidFill>
                  <a:srgbClr val="000000"/>
                </a:solidFill>
              </a:rPr>
              <a:t>, 2619-2629 </a:t>
            </a:r>
          </a:p>
        </p:txBody>
      </p:sp>
    </p:spTree>
    <p:extLst>
      <p:ext uri="{BB962C8B-B14F-4D97-AF65-F5344CB8AC3E}">
        <p14:creationId xmlns:p14="http://schemas.microsoft.com/office/powerpoint/2010/main" val="107928956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pic>
        <p:nvPicPr>
          <p:cNvPr id="27651"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09801" y="1752600"/>
            <a:ext cx="2085975" cy="3924300"/>
          </a:xfrm>
          <a:noFill/>
        </p:spPr>
      </p:pic>
      <p:pic>
        <p:nvPicPr>
          <p:cNvPr id="27652"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791201" y="731838"/>
            <a:ext cx="4335463" cy="6126162"/>
          </a:xfrm>
          <a:noFill/>
        </p:spPr>
      </p:pic>
      <p:sp>
        <p:nvSpPr>
          <p:cNvPr id="27653" name="Line 5"/>
          <p:cNvSpPr>
            <a:spLocks noChangeShapeType="1"/>
          </p:cNvSpPr>
          <p:nvPr/>
        </p:nvSpPr>
        <p:spPr bwMode="auto">
          <a:xfrm>
            <a:off x="3886200" y="4953000"/>
            <a:ext cx="22098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27654" name="Line 6"/>
          <p:cNvSpPr>
            <a:spLocks noChangeShapeType="1"/>
          </p:cNvSpPr>
          <p:nvPr/>
        </p:nvSpPr>
        <p:spPr bwMode="auto">
          <a:xfrm flipV="1">
            <a:off x="2895600" y="1828800"/>
            <a:ext cx="3200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a:solidFill>
                <a:srgbClr val="000000"/>
              </a:solidFill>
            </a:endParaRPr>
          </a:p>
        </p:txBody>
      </p:sp>
      <p:sp>
        <p:nvSpPr>
          <p:cNvPr id="27655" name="Text Box 7"/>
          <p:cNvSpPr txBox="1">
            <a:spLocks noChangeArrowheads="1"/>
          </p:cNvSpPr>
          <p:nvPr/>
        </p:nvSpPr>
        <p:spPr bwMode="auto">
          <a:xfrm>
            <a:off x="4191000" y="3657601"/>
            <a:ext cx="1771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Anode voltage?</a:t>
            </a:r>
          </a:p>
        </p:txBody>
      </p:sp>
      <p:sp>
        <p:nvSpPr>
          <p:cNvPr id="27656" name="Text Box 8"/>
          <p:cNvSpPr txBox="1">
            <a:spLocks noChangeArrowheads="1"/>
          </p:cNvSpPr>
          <p:nvPr/>
        </p:nvSpPr>
        <p:spPr bwMode="auto">
          <a:xfrm>
            <a:off x="5181600" y="1524001"/>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E donor</a:t>
            </a:r>
          </a:p>
        </p:txBody>
      </p:sp>
      <p:sp>
        <p:nvSpPr>
          <p:cNvPr id="27657" name="Text Box 9"/>
          <p:cNvSpPr txBox="1">
            <a:spLocks noChangeArrowheads="1"/>
          </p:cNvSpPr>
          <p:nvPr/>
        </p:nvSpPr>
        <p:spPr bwMode="auto">
          <a:xfrm>
            <a:off x="3581400" y="6248401"/>
            <a:ext cx="239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E acceptor in cathode</a:t>
            </a:r>
          </a:p>
        </p:txBody>
      </p:sp>
    </p:spTree>
    <p:extLst>
      <p:ext uri="{BB962C8B-B14F-4D97-AF65-F5344CB8AC3E}">
        <p14:creationId xmlns:p14="http://schemas.microsoft.com/office/powerpoint/2010/main" val="34215190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599" y="274638"/>
            <a:ext cx="11453091" cy="1143000"/>
          </a:xfrm>
        </p:spPr>
        <p:txBody>
          <a:bodyPr/>
          <a:lstStyle/>
          <a:p>
            <a:pPr eaLnBrk="1" hangingPunct="1"/>
            <a:r>
              <a:rPr lang="en-US" altLang="en-US" sz="4000" dirty="0"/>
              <a:t>Twist on MFC: MEC – Microbial Electrolysis </a:t>
            </a:r>
            <a:r>
              <a:rPr lang="en-US" altLang="en-US" sz="4000" dirty="0" smtClean="0"/>
              <a:t>Cell: add a little bit of added voltage to recover H</a:t>
            </a:r>
            <a:r>
              <a:rPr lang="en-US" altLang="en-US" sz="4000" baseline="-25000" dirty="0" smtClean="0"/>
              <a:t>2</a:t>
            </a:r>
            <a:endParaRPr lang="en-US" altLang="en-US" sz="4000" baseline="-25000" dirty="0"/>
          </a:p>
        </p:txBody>
      </p:sp>
      <p:sp>
        <p:nvSpPr>
          <p:cNvPr id="21507" name="Rectangle 4"/>
          <p:cNvSpPr>
            <a:spLocks noGrp="1" noChangeArrowheads="1"/>
          </p:cNvSpPr>
          <p:nvPr>
            <p:ph idx="1"/>
          </p:nvPr>
        </p:nvSpPr>
        <p:spPr/>
        <p:txBody>
          <a:bodyPr/>
          <a:lstStyle/>
          <a:p>
            <a:pPr eaLnBrk="1" hangingPunct="1"/>
            <a:endParaRPr lang="en-US" altLang="en-US" smtClean="0"/>
          </a:p>
        </p:txBody>
      </p:sp>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76400"/>
            <a:ext cx="71628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6"/>
          <p:cNvSpPr txBox="1">
            <a:spLocks noChangeArrowheads="1"/>
          </p:cNvSpPr>
          <p:nvPr/>
        </p:nvSpPr>
        <p:spPr bwMode="auto">
          <a:xfrm>
            <a:off x="1736725" y="6361113"/>
            <a:ext cx="634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Direct split of H2O: 1.2 V input required; Here: 0.2 V required</a:t>
            </a:r>
          </a:p>
        </p:txBody>
      </p:sp>
      <p:sp>
        <p:nvSpPr>
          <p:cNvPr id="21510" name="Text Box 7"/>
          <p:cNvSpPr txBox="1">
            <a:spLocks noChangeArrowheads="1"/>
          </p:cNvSpPr>
          <p:nvPr/>
        </p:nvSpPr>
        <p:spPr bwMode="auto">
          <a:xfrm rot="-5400000">
            <a:off x="8671719" y="3915569"/>
            <a:ext cx="362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From NSF Press Release 07-168 </a:t>
            </a:r>
          </a:p>
        </p:txBody>
      </p:sp>
      <p:sp>
        <p:nvSpPr>
          <p:cNvPr id="21511" name="Text Box 8"/>
          <p:cNvSpPr txBox="1">
            <a:spLocks noChangeArrowheads="1"/>
          </p:cNvSpPr>
          <p:nvPr/>
        </p:nvSpPr>
        <p:spPr bwMode="auto">
          <a:xfrm>
            <a:off x="8540750" y="6172201"/>
            <a:ext cx="212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Logan lab, Penn St</a:t>
            </a:r>
          </a:p>
        </p:txBody>
      </p:sp>
    </p:spTree>
    <p:extLst>
      <p:ext uri="{BB962C8B-B14F-4D97-AF65-F5344CB8AC3E}">
        <p14:creationId xmlns:p14="http://schemas.microsoft.com/office/powerpoint/2010/main" val="38858821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pPr eaLnBrk="1" hangingPunct="1"/>
            <a:r>
              <a:rPr lang="en-US" altLang="en-US" dirty="0" smtClean="0"/>
              <a:t>E.G of bench scale MEC: H2 builds up in the chamber with test tube</a:t>
            </a:r>
          </a:p>
        </p:txBody>
      </p:sp>
      <p:pic>
        <p:nvPicPr>
          <p:cNvPr id="22531" name="Picture 5"/>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352800" y="1600201"/>
            <a:ext cx="5562600" cy="4525963"/>
          </a:xfrm>
        </p:spPr>
      </p:pic>
    </p:spTree>
    <p:extLst>
      <p:ext uri="{BB962C8B-B14F-4D97-AF65-F5344CB8AC3E}">
        <p14:creationId xmlns:p14="http://schemas.microsoft.com/office/powerpoint/2010/main" val="3515964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6989436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899564" y="2161309"/>
            <a:ext cx="5292436" cy="3195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600" dirty="0" smtClean="0"/>
              <a:t>MECs to produce organic compounds from excess electricity (electrical-chemical fuel conversion)</a:t>
            </a:r>
            <a:endParaRPr lang="en-US" sz="3600" dirty="0"/>
          </a:p>
        </p:txBody>
      </p:sp>
      <p:pic>
        <p:nvPicPr>
          <p:cNvPr id="4" name="Content Placeholder 3"/>
          <p:cNvPicPr>
            <a:picLocks noGrp="1" noChangeAspect="1"/>
          </p:cNvPicPr>
          <p:nvPr>
            <p:ph idx="1"/>
          </p:nvPr>
        </p:nvPicPr>
        <p:blipFill>
          <a:blip r:embed="rId2"/>
          <a:stretch>
            <a:fillRect/>
          </a:stretch>
        </p:blipFill>
        <p:spPr>
          <a:xfrm>
            <a:off x="480291" y="1517400"/>
            <a:ext cx="6045699" cy="4513676"/>
          </a:xfrm>
          <a:prstGeom prst="rect">
            <a:avLst/>
          </a:prstGeom>
        </p:spPr>
      </p:pic>
      <p:sp>
        <p:nvSpPr>
          <p:cNvPr id="5" name="TextBox 4"/>
          <p:cNvSpPr txBox="1"/>
          <p:nvPr/>
        </p:nvSpPr>
        <p:spPr>
          <a:xfrm>
            <a:off x="1625600" y="6262255"/>
            <a:ext cx="5583580" cy="369332"/>
          </a:xfrm>
          <a:prstGeom prst="rect">
            <a:avLst/>
          </a:prstGeom>
          <a:noFill/>
        </p:spPr>
        <p:txBody>
          <a:bodyPr wrap="none" rtlCol="0">
            <a:spAutoFit/>
          </a:bodyPr>
          <a:lstStyle/>
          <a:p>
            <a:r>
              <a:rPr lang="en-US" dirty="0" smtClean="0"/>
              <a:t>From </a:t>
            </a:r>
            <a:r>
              <a:rPr lang="en-US" dirty="0" err="1" smtClean="0"/>
              <a:t>Jeorg</a:t>
            </a:r>
            <a:r>
              <a:rPr lang="en-US" dirty="0" smtClean="0"/>
              <a:t> </a:t>
            </a:r>
            <a:r>
              <a:rPr lang="en-US" dirty="0" err="1" smtClean="0"/>
              <a:t>Deutzmann</a:t>
            </a:r>
            <a:r>
              <a:rPr lang="en-US" dirty="0" smtClean="0"/>
              <a:t>, Postdoc Stanford University</a:t>
            </a:r>
          </a:p>
        </p:txBody>
      </p:sp>
      <p:pic>
        <p:nvPicPr>
          <p:cNvPr id="7" name="Picture 6"/>
          <p:cNvPicPr>
            <a:picLocks noChangeAspect="1"/>
          </p:cNvPicPr>
          <p:nvPr/>
        </p:nvPicPr>
        <p:blipFill>
          <a:blip r:embed="rId3"/>
          <a:stretch>
            <a:fillRect/>
          </a:stretch>
        </p:blipFill>
        <p:spPr>
          <a:xfrm>
            <a:off x="7209180" y="3192347"/>
            <a:ext cx="4922401" cy="1908500"/>
          </a:xfrm>
          <a:prstGeom prst="rect">
            <a:avLst/>
          </a:prstGeom>
        </p:spPr>
      </p:pic>
      <p:sp>
        <p:nvSpPr>
          <p:cNvPr id="8" name="TextBox 7"/>
          <p:cNvSpPr txBox="1"/>
          <p:nvPr/>
        </p:nvSpPr>
        <p:spPr>
          <a:xfrm>
            <a:off x="7897090" y="2730682"/>
            <a:ext cx="3164649" cy="461665"/>
          </a:xfrm>
          <a:prstGeom prst="rect">
            <a:avLst/>
          </a:prstGeom>
          <a:noFill/>
        </p:spPr>
        <p:txBody>
          <a:bodyPr wrap="none" rtlCol="0">
            <a:spAutoFit/>
          </a:bodyPr>
          <a:lstStyle/>
          <a:p>
            <a:r>
              <a:rPr lang="en-US" sz="2400" dirty="0" smtClean="0"/>
              <a:t>Possible mechanisms</a:t>
            </a:r>
            <a:endParaRPr lang="en-US" sz="2400" dirty="0"/>
          </a:p>
        </p:txBody>
      </p:sp>
    </p:spTree>
    <p:extLst>
      <p:ext uri="{BB962C8B-B14F-4D97-AF65-F5344CB8AC3E}">
        <p14:creationId xmlns:p14="http://schemas.microsoft.com/office/powerpoint/2010/main" val="21792324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Biorefinery</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681956"/>
            <a:ext cx="7620000" cy="4362450"/>
          </a:xfrm>
        </p:spPr>
      </p:pic>
      <p:sp>
        <p:nvSpPr>
          <p:cNvPr id="5" name="Rectangle 4"/>
          <p:cNvSpPr/>
          <p:nvPr/>
        </p:nvSpPr>
        <p:spPr>
          <a:xfrm>
            <a:off x="742950" y="6396831"/>
            <a:ext cx="11353800" cy="307777"/>
          </a:xfrm>
          <a:prstGeom prst="rect">
            <a:avLst/>
          </a:prstGeom>
        </p:spPr>
        <p:txBody>
          <a:bodyPr wrap="square">
            <a:spAutoFit/>
          </a:bodyPr>
          <a:lstStyle/>
          <a:p>
            <a:r>
              <a:rPr lang="en-US" sz="1400"/>
              <a:t>https://labiotech.eu/biorefinery-review-europe-biobased/?nabe=6526793858416640:0&amp;utm_referrer=https://www.google.com/</a:t>
            </a:r>
          </a:p>
        </p:txBody>
      </p:sp>
    </p:spTree>
    <p:extLst>
      <p:ext uri="{BB962C8B-B14F-4D97-AF65-F5344CB8AC3E}">
        <p14:creationId xmlns:p14="http://schemas.microsoft.com/office/powerpoint/2010/main" val="6318435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Billund Biorefinery in Denmark</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417638"/>
            <a:ext cx="8991600" cy="4810506"/>
          </a:xfrm>
        </p:spPr>
      </p:pic>
    </p:spTree>
    <p:extLst>
      <p:ext uri="{BB962C8B-B14F-4D97-AF65-F5344CB8AC3E}">
        <p14:creationId xmlns:p14="http://schemas.microsoft.com/office/powerpoint/2010/main" val="10118640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Methanotroph</a:t>
            </a:r>
            <a:r>
              <a:rPr lang="en-US" dirty="0" smtClean="0"/>
              <a:t> genomics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00416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19" y="871698"/>
            <a:ext cx="8229600" cy="563562"/>
          </a:xfrm>
        </p:spPr>
        <p:txBody>
          <a:bodyPr>
            <a:normAutofit fontScale="90000"/>
          </a:bodyPr>
          <a:lstStyle/>
          <a:p>
            <a:r>
              <a:rPr lang="en-US" dirty="0" smtClean="0"/>
              <a:t>Methanotrophs Utilize methane as sole carbon and energy source. </a:t>
            </a:r>
            <a:br>
              <a:rPr lang="en-US" dirty="0" smtClean="0"/>
            </a:br>
            <a:endParaRPr lang="en-US" dirty="0"/>
          </a:p>
        </p:txBody>
      </p:sp>
      <p:sp>
        <p:nvSpPr>
          <p:cNvPr id="4" name="Slide Number Placeholder 3"/>
          <p:cNvSpPr>
            <a:spLocks noGrp="1"/>
          </p:cNvSpPr>
          <p:nvPr>
            <p:ph type="sldNum" sz="quarter" idx="12"/>
          </p:nvPr>
        </p:nvSpPr>
        <p:spPr/>
        <p:txBody>
          <a:bodyPr/>
          <a:lstStyle/>
          <a:p>
            <a:fld id="{02C47735-ECBB-4B81-B363-10EC5547AA7E}" type="slidenum">
              <a:rPr lang="en-US" smtClean="0"/>
              <a:t>134</a:t>
            </a:fld>
            <a:endParaRPr lang="en-US"/>
          </a:p>
        </p:txBody>
      </p:sp>
      <p:grpSp>
        <p:nvGrpSpPr>
          <p:cNvPr id="18" name="Group 17"/>
          <p:cNvGrpSpPr/>
          <p:nvPr/>
        </p:nvGrpSpPr>
        <p:grpSpPr>
          <a:xfrm>
            <a:off x="-5260" y="1649039"/>
            <a:ext cx="10899341" cy="4931853"/>
            <a:chOff x="-1123846" y="1543711"/>
            <a:chExt cx="10899341" cy="4931853"/>
          </a:xfrm>
        </p:grpSpPr>
        <p:grpSp>
          <p:nvGrpSpPr>
            <p:cNvPr id="5" name="Group 4"/>
            <p:cNvGrpSpPr/>
            <p:nvPr/>
          </p:nvGrpSpPr>
          <p:grpSpPr>
            <a:xfrm>
              <a:off x="1354586" y="1543711"/>
              <a:ext cx="8420909" cy="4931853"/>
              <a:chOff x="1905001" y="1943207"/>
              <a:chExt cx="8420909" cy="4931853"/>
            </a:xfrm>
          </p:grpSpPr>
          <p:pic>
            <p:nvPicPr>
              <p:cNvPr id="14" name="Content Placeholder 3" descr="http://ars.els-cdn.com/content/image/1-s2.0-S0966842X16301949-gr1_lrg.jpg"/>
              <p:cNvPicPr>
                <a:picLocks/>
              </p:cNvPicPr>
              <p:nvPr/>
            </p:nvPicPr>
            <p:blipFill rotWithShape="1">
              <a:blip r:embed="rId3" cstate="print">
                <a:extLst>
                  <a:ext uri="{28A0092B-C50C-407E-A947-70E740481C1C}">
                    <a14:useLocalDpi xmlns:a14="http://schemas.microsoft.com/office/drawing/2010/main" val="0"/>
                  </a:ext>
                </a:extLst>
              </a:blip>
              <a:srcRect l="57983" t="4070" r="2407" b="68878"/>
              <a:stretch/>
            </p:blipFill>
            <p:spPr bwMode="auto">
              <a:xfrm>
                <a:off x="2795272" y="4609236"/>
                <a:ext cx="2379511" cy="1494429"/>
              </a:xfrm>
              <a:prstGeom prst="rect">
                <a:avLst/>
              </a:prstGeom>
              <a:noFill/>
              <a:ln>
                <a:noFill/>
              </a:ln>
            </p:spPr>
          </p:pic>
          <p:pic>
            <p:nvPicPr>
              <p:cNvPr id="11" name="Content Placeholder 3" descr="http://ars.els-cdn.com/content/image/1-s2.0-S0966842X16301949-gr1_lrg.jpg"/>
              <p:cNvPicPr>
                <a:picLocks/>
              </p:cNvPicPr>
              <p:nvPr/>
            </p:nvPicPr>
            <p:blipFill rotWithShape="1">
              <a:blip r:embed="rId4" cstate="print">
                <a:extLst>
                  <a:ext uri="{28A0092B-C50C-407E-A947-70E740481C1C}">
                    <a14:useLocalDpi xmlns:a14="http://schemas.microsoft.com/office/drawing/2010/main" val="0"/>
                  </a:ext>
                </a:extLst>
              </a:blip>
              <a:srcRect l="4800" r="64183" b="66198"/>
              <a:stretch/>
            </p:blipFill>
            <p:spPr bwMode="auto">
              <a:xfrm>
                <a:off x="2978935" y="1965849"/>
                <a:ext cx="2286000" cy="2286000"/>
              </a:xfrm>
              <a:prstGeom prst="rect">
                <a:avLst/>
              </a:prstGeom>
              <a:noFill/>
              <a:ln>
                <a:noFill/>
              </a:ln>
            </p:spPr>
          </p:pic>
          <p:sp>
            <p:nvSpPr>
              <p:cNvPr id="16" name="TextBox 15"/>
              <p:cNvSpPr txBox="1"/>
              <p:nvPr/>
            </p:nvSpPr>
            <p:spPr>
              <a:xfrm>
                <a:off x="1905001" y="6351840"/>
                <a:ext cx="4516589" cy="523220"/>
              </a:xfrm>
              <a:prstGeom prst="rect">
                <a:avLst/>
              </a:prstGeom>
              <a:noFill/>
            </p:spPr>
            <p:txBody>
              <a:bodyPr wrap="square" rtlCol="0">
                <a:spAutoFit/>
              </a:bodyPr>
              <a:lstStyle/>
              <a:p>
                <a:r>
                  <a:rPr lang="en-US" sz="1400" dirty="0"/>
                  <a:t>ANME: anaerobic methane-oxidizing archaea</a:t>
                </a:r>
              </a:p>
              <a:p>
                <a:r>
                  <a:rPr lang="en-US" sz="1400" dirty="0"/>
                  <a:t>SRB: sulfate-reducing bacteria</a:t>
                </a:r>
                <a:endParaRPr lang="en-US" sz="1400" dirty="0"/>
              </a:p>
            </p:txBody>
          </p:sp>
          <p:grpSp>
            <p:nvGrpSpPr>
              <p:cNvPr id="25" name="Group 24"/>
              <p:cNvGrpSpPr>
                <a:grpSpLocks noChangeAspect="1"/>
              </p:cNvGrpSpPr>
              <p:nvPr/>
            </p:nvGrpSpPr>
            <p:grpSpPr>
              <a:xfrm>
                <a:off x="9273492" y="5402772"/>
                <a:ext cx="1052418" cy="496487"/>
                <a:chOff x="7772400" y="5689134"/>
                <a:chExt cx="662248" cy="312421"/>
              </a:xfrm>
            </p:grpSpPr>
            <p:grpSp>
              <p:nvGrpSpPr>
                <p:cNvPr id="23" name="Group 22"/>
                <p:cNvGrpSpPr/>
                <p:nvPr/>
              </p:nvGrpSpPr>
              <p:grpSpPr>
                <a:xfrm>
                  <a:off x="7772400" y="5689134"/>
                  <a:ext cx="475488" cy="116203"/>
                  <a:chOff x="7772400" y="5689134"/>
                  <a:chExt cx="475488" cy="116203"/>
                </a:xfrm>
              </p:grpSpPr>
              <p:cxnSp>
                <p:nvCxnSpPr>
                  <p:cNvPr id="19" name="Straight Connector 18"/>
                  <p:cNvCxnSpPr/>
                  <p:nvPr/>
                </p:nvCxnSpPr>
                <p:spPr>
                  <a:xfrm>
                    <a:off x="7772400" y="5715000"/>
                    <a:ext cx="475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69831" y="5689134"/>
                    <a:ext cx="280626" cy="116203"/>
                  </a:xfrm>
                  <a:prstGeom prst="rect">
                    <a:avLst/>
                  </a:prstGeom>
                  <a:noFill/>
                </p:spPr>
                <p:txBody>
                  <a:bodyPr wrap="square" rtlCol="0">
                    <a:spAutoFit/>
                  </a:bodyPr>
                  <a:lstStyle/>
                  <a:p>
                    <a:r>
                      <a:rPr lang="en-US" sz="600" dirty="0"/>
                      <a:t>0.5 </a:t>
                    </a:r>
                    <a:r>
                      <a:rPr lang="el-GR" sz="600" dirty="0"/>
                      <a:t>μ</a:t>
                    </a:r>
                    <a:r>
                      <a:rPr lang="en-US" sz="600" dirty="0"/>
                      <a:t>m</a:t>
                    </a:r>
                    <a:endParaRPr lang="en-US" sz="600" dirty="0"/>
                  </a:p>
                </p:txBody>
              </p:sp>
            </p:grpSp>
            <p:sp>
              <p:nvSpPr>
                <p:cNvPr id="27" name="TextBox 26"/>
                <p:cNvSpPr txBox="1"/>
                <p:nvPr/>
              </p:nvSpPr>
              <p:spPr>
                <a:xfrm>
                  <a:off x="8070303" y="5909561"/>
                  <a:ext cx="364345" cy="91994"/>
                </a:xfrm>
                <a:prstGeom prst="rect">
                  <a:avLst/>
                </a:prstGeom>
                <a:noFill/>
              </p:spPr>
              <p:txBody>
                <a:bodyPr wrap="square" rtlCol="0">
                  <a:spAutoFit/>
                </a:bodyPr>
                <a:lstStyle/>
                <a:p>
                  <a:r>
                    <a:rPr lang="en-US" sz="350" dirty="0"/>
                    <a:t>(Dalton, 2005)</a:t>
                  </a:r>
                  <a:endParaRPr lang="en-US" sz="350" dirty="0"/>
                </a:p>
              </p:txBody>
            </p:sp>
          </p:grpSp>
          <p:grpSp>
            <p:nvGrpSpPr>
              <p:cNvPr id="36" name="Group 35"/>
              <p:cNvGrpSpPr/>
              <p:nvPr/>
            </p:nvGrpSpPr>
            <p:grpSpPr>
              <a:xfrm>
                <a:off x="5553651" y="1943207"/>
                <a:ext cx="2761099" cy="2102712"/>
                <a:chOff x="4440297" y="1979075"/>
                <a:chExt cx="2761099" cy="2102712"/>
              </a:xfrm>
            </p:grpSpPr>
            <p:grpSp>
              <p:nvGrpSpPr>
                <p:cNvPr id="33" name="Group 32"/>
                <p:cNvGrpSpPr/>
                <p:nvPr/>
              </p:nvGrpSpPr>
              <p:grpSpPr>
                <a:xfrm>
                  <a:off x="4440297" y="2118249"/>
                  <a:ext cx="2761099" cy="1963538"/>
                  <a:chOff x="4440297" y="2118249"/>
                  <a:chExt cx="2761099" cy="1963538"/>
                </a:xfrm>
              </p:grpSpPr>
              <p:pic>
                <p:nvPicPr>
                  <p:cNvPr id="34" name="Content Placeholder 3"/>
                  <p:cNvPicPr>
                    <a:picLocks noChangeAspect="1"/>
                  </p:cNvPicPr>
                  <p:nvPr/>
                </p:nvPicPr>
                <p:blipFill rotWithShape="1">
                  <a:blip r:embed="rId5">
                    <a:extLst>
                      <a:ext uri="{28A0092B-C50C-407E-A947-70E740481C1C}">
                        <a14:useLocalDpi xmlns:a14="http://schemas.microsoft.com/office/drawing/2010/main" val="0"/>
                      </a:ext>
                    </a:extLst>
                  </a:blip>
                  <a:srcRect l="27617" t="50846" r="18490"/>
                  <a:stretch/>
                </p:blipFill>
                <p:spPr bwMode="auto">
                  <a:xfrm>
                    <a:off x="4440297" y="2166612"/>
                    <a:ext cx="1939806" cy="1915175"/>
                  </a:xfrm>
                  <a:prstGeom prst="rect">
                    <a:avLst/>
                  </a:prstGeom>
                  <a:noFill/>
                  <a:ln>
                    <a:noFill/>
                  </a:ln>
                </p:spPr>
              </p:pic>
              <p:sp>
                <p:nvSpPr>
                  <p:cNvPr id="32" name="Rounded Rectangle 31"/>
                  <p:cNvSpPr/>
                  <p:nvPr/>
                </p:nvSpPr>
                <p:spPr>
                  <a:xfrm>
                    <a:off x="5220196" y="2118249"/>
                    <a:ext cx="1981200" cy="228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rot="1919964" flipV="1">
                  <a:off x="4705116" y="1979075"/>
                  <a:ext cx="152400" cy="322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5314980" y="4312694"/>
                <a:ext cx="4932214" cy="2164505"/>
                <a:chOff x="3790980" y="4312693"/>
                <a:chExt cx="4932214" cy="2164505"/>
              </a:xfrm>
            </p:grpSpPr>
            <p:grpSp>
              <p:nvGrpSpPr>
                <p:cNvPr id="31" name="Group 30"/>
                <p:cNvGrpSpPr/>
                <p:nvPr/>
              </p:nvGrpSpPr>
              <p:grpSpPr>
                <a:xfrm>
                  <a:off x="3790980" y="4312693"/>
                  <a:ext cx="4932214" cy="1935707"/>
                  <a:chOff x="3751174" y="1981200"/>
                  <a:chExt cx="4932214" cy="1935707"/>
                </a:xfrm>
              </p:grpSpPr>
              <p:pic>
                <p:nvPicPr>
                  <p:cNvPr id="12" name="Content Placeholder 3" descr="http://ars.els-cdn.com/content/image/1-s2.0-S0966842X16301949-gr1_lrg.jpg"/>
                  <p:cNvPicPr>
                    <a:picLocks/>
                  </p:cNvPicPr>
                  <p:nvPr/>
                </p:nvPicPr>
                <p:blipFill rotWithShape="1">
                  <a:blip r:embed="rId4" cstate="print">
                    <a:extLst>
                      <a:ext uri="{28A0092B-C50C-407E-A947-70E740481C1C}">
                        <a14:useLocalDpi xmlns:a14="http://schemas.microsoft.com/office/drawing/2010/main" val="0"/>
                      </a:ext>
                    </a:extLst>
                  </a:blip>
                  <a:srcRect l="60072" t="37170" r="1" b="27791"/>
                  <a:stretch/>
                </p:blipFill>
                <p:spPr bwMode="auto">
                  <a:xfrm>
                    <a:off x="6284794" y="1981200"/>
                    <a:ext cx="2398594" cy="1935707"/>
                  </a:xfrm>
                  <a:prstGeom prst="rect">
                    <a:avLst/>
                  </a:prstGeom>
                  <a:noFill/>
                  <a:ln>
                    <a:noFill/>
                  </a:ln>
                </p:spPr>
              </p:pic>
              <p:grpSp>
                <p:nvGrpSpPr>
                  <p:cNvPr id="30" name="Group 29"/>
                  <p:cNvGrpSpPr/>
                  <p:nvPr/>
                </p:nvGrpSpPr>
                <p:grpSpPr>
                  <a:xfrm>
                    <a:off x="3751174" y="2133600"/>
                    <a:ext cx="2533620" cy="1783307"/>
                    <a:chOff x="3751174" y="6207698"/>
                    <a:chExt cx="2533620" cy="1783307"/>
                  </a:xfrm>
                </p:grpSpPr>
                <p:grpSp>
                  <p:nvGrpSpPr>
                    <p:cNvPr id="28" name="Group 27"/>
                    <p:cNvGrpSpPr/>
                    <p:nvPr/>
                  </p:nvGrpSpPr>
                  <p:grpSpPr>
                    <a:xfrm>
                      <a:off x="3751174" y="6207698"/>
                      <a:ext cx="2533620" cy="1783307"/>
                      <a:chOff x="3751174" y="6207698"/>
                      <a:chExt cx="2533620" cy="1783307"/>
                    </a:xfrm>
                  </p:grpSpPr>
                  <p:pic>
                    <p:nvPicPr>
                      <p:cNvPr id="13" name="Content Placeholder 3"/>
                      <p:cNvPicPr>
                        <a:picLocks/>
                      </p:cNvPicPr>
                      <p:nvPr/>
                    </p:nvPicPr>
                    <p:blipFill rotWithShape="1">
                      <a:blip r:embed="rId5">
                        <a:extLst>
                          <a:ext uri="{28A0092B-C50C-407E-A947-70E740481C1C}">
                            <a14:useLocalDpi xmlns:a14="http://schemas.microsoft.com/office/drawing/2010/main" val="0"/>
                          </a:ext>
                        </a:extLst>
                      </a:blip>
                      <a:srcRect t="1693" r="15257" b="41548"/>
                      <a:stretch/>
                    </p:blipFill>
                    <p:spPr bwMode="auto">
                      <a:xfrm>
                        <a:off x="3751174" y="6207698"/>
                        <a:ext cx="2459622" cy="1783307"/>
                      </a:xfrm>
                      <a:prstGeom prst="rect">
                        <a:avLst/>
                      </a:prstGeom>
                      <a:noFill/>
                      <a:ln>
                        <a:noFill/>
                      </a:ln>
                    </p:spPr>
                  </p:pic>
                  <p:sp>
                    <p:nvSpPr>
                      <p:cNvPr id="26" name="Rounded Rectangle 25"/>
                      <p:cNvSpPr/>
                      <p:nvPr/>
                    </p:nvSpPr>
                    <p:spPr>
                      <a:xfrm>
                        <a:off x="5410200" y="6351840"/>
                        <a:ext cx="874594" cy="15729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Oval 28"/>
                    <p:cNvSpPr/>
                    <p:nvPr/>
                  </p:nvSpPr>
                  <p:spPr>
                    <a:xfrm rot="19970045">
                      <a:off x="5093489" y="7585084"/>
                      <a:ext cx="838200" cy="2843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3" name="Rounded Rectangle 42"/>
                <p:cNvSpPr/>
                <p:nvPr/>
              </p:nvSpPr>
              <p:spPr>
                <a:xfrm>
                  <a:off x="4343400" y="6226481"/>
                  <a:ext cx="1981200" cy="250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p:cNvSpPr txBox="1"/>
            <p:nvPr/>
          </p:nvSpPr>
          <p:spPr>
            <a:xfrm>
              <a:off x="-1118586" y="2326252"/>
              <a:ext cx="3030317" cy="1200329"/>
            </a:xfrm>
            <a:prstGeom prst="rect">
              <a:avLst/>
            </a:prstGeom>
            <a:noFill/>
          </p:spPr>
          <p:txBody>
            <a:bodyPr wrap="none" rtlCol="0">
              <a:spAutoFit/>
            </a:bodyPr>
            <a:lstStyle/>
            <a:p>
              <a:r>
                <a:rPr lang="en-US" sz="2400" dirty="0" smtClean="0"/>
                <a:t>Bacterial types</a:t>
              </a:r>
            </a:p>
            <a:p>
              <a:r>
                <a:rPr lang="en-US" sz="2400" dirty="0" smtClean="0"/>
                <a:t>(use monooxygenases)</a:t>
              </a:r>
            </a:p>
            <a:p>
              <a:endParaRPr lang="en-US" sz="2400" dirty="0"/>
            </a:p>
          </p:txBody>
        </p:sp>
        <p:sp>
          <p:nvSpPr>
            <p:cNvPr id="38" name="TextBox 37"/>
            <p:cNvSpPr txBox="1"/>
            <p:nvPr/>
          </p:nvSpPr>
          <p:spPr>
            <a:xfrm>
              <a:off x="-1123846" y="4648576"/>
              <a:ext cx="3768596" cy="1200329"/>
            </a:xfrm>
            <a:prstGeom prst="rect">
              <a:avLst/>
            </a:prstGeom>
            <a:noFill/>
          </p:spPr>
          <p:txBody>
            <a:bodyPr wrap="none" rtlCol="0">
              <a:spAutoFit/>
            </a:bodyPr>
            <a:lstStyle/>
            <a:p>
              <a:r>
                <a:rPr lang="en-US" sz="2400" dirty="0" smtClean="0"/>
                <a:t>Archaeal types</a:t>
              </a:r>
            </a:p>
            <a:p>
              <a:r>
                <a:rPr lang="en-US" sz="2400" dirty="0" smtClean="0"/>
                <a:t>(use reverse </a:t>
              </a:r>
              <a:r>
                <a:rPr lang="en-US" sz="2400" dirty="0" err="1" smtClean="0"/>
                <a:t>methanogensis</a:t>
              </a:r>
              <a:r>
                <a:rPr lang="en-US" sz="2400" dirty="0" smtClean="0"/>
                <a:t>)</a:t>
              </a:r>
            </a:p>
            <a:p>
              <a:endParaRPr lang="en-US" sz="2400" dirty="0"/>
            </a:p>
          </p:txBody>
        </p:sp>
        <p:cxnSp>
          <p:nvCxnSpPr>
            <p:cNvPr id="8" name="Straight Connector 7"/>
            <p:cNvCxnSpPr/>
            <p:nvPr/>
          </p:nvCxnSpPr>
          <p:spPr>
            <a:xfrm>
              <a:off x="221942" y="3836800"/>
              <a:ext cx="8878947" cy="4967"/>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39" name="Picture 38"/>
          <p:cNvPicPr>
            <a:picLocks noChangeAspect="1"/>
          </p:cNvPicPr>
          <p:nvPr/>
        </p:nvPicPr>
        <p:blipFill>
          <a:blip r:embed="rId6"/>
          <a:stretch>
            <a:fillRect/>
          </a:stretch>
        </p:blipFill>
        <p:spPr>
          <a:xfrm>
            <a:off x="8429968" y="378597"/>
            <a:ext cx="3487214" cy="2969009"/>
          </a:xfrm>
          <a:prstGeom prst="rect">
            <a:avLst/>
          </a:prstGeom>
          <a:ln w="57150">
            <a:solidFill>
              <a:srgbClr val="002060"/>
            </a:solidFill>
          </a:ln>
        </p:spPr>
      </p:pic>
      <p:sp>
        <p:nvSpPr>
          <p:cNvPr id="20" name="TextBox 19"/>
          <p:cNvSpPr txBox="1"/>
          <p:nvPr/>
        </p:nvSpPr>
        <p:spPr>
          <a:xfrm>
            <a:off x="8544234" y="612559"/>
            <a:ext cx="1287311" cy="1200329"/>
          </a:xfrm>
          <a:prstGeom prst="rect">
            <a:avLst/>
          </a:prstGeom>
          <a:noFill/>
        </p:spPr>
        <p:txBody>
          <a:bodyPr wrap="square" rtlCol="0">
            <a:spAutoFit/>
          </a:bodyPr>
          <a:lstStyle/>
          <a:p>
            <a:r>
              <a:rPr lang="en-US" dirty="0" smtClean="0"/>
              <a:t>Methane cycle biomarker genes</a:t>
            </a:r>
            <a:endParaRPr lang="en-US" dirty="0"/>
          </a:p>
        </p:txBody>
      </p:sp>
    </p:spTree>
    <p:extLst>
      <p:ext uri="{BB962C8B-B14F-4D97-AF65-F5344CB8AC3E}">
        <p14:creationId xmlns:p14="http://schemas.microsoft.com/office/powerpoint/2010/main" val="18523286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3" y="559712"/>
            <a:ext cx="12145817" cy="519139"/>
          </a:xfrm>
        </p:spPr>
        <p:txBody>
          <a:bodyPr>
            <a:noAutofit/>
          </a:bodyPr>
          <a:lstStyle/>
          <a:p>
            <a:r>
              <a:rPr lang="en-US" sz="3200" dirty="0" smtClean="0"/>
              <a:t>Methane Degradation </a:t>
            </a:r>
            <a:r>
              <a:rPr lang="en-US" sz="3200" dirty="0" smtClean="0"/>
              <a:t>Pathway: two main methane </a:t>
            </a:r>
            <a:r>
              <a:rPr lang="en-US" sz="3200" dirty="0" err="1" smtClean="0"/>
              <a:t>monoxygneases</a:t>
            </a:r>
            <a:r>
              <a:rPr lang="en-US" sz="3200" dirty="0" smtClean="0"/>
              <a:t>: soluble MMO (</a:t>
            </a:r>
            <a:r>
              <a:rPr lang="en-US" sz="3200" dirty="0" err="1" smtClean="0"/>
              <a:t>sMMO</a:t>
            </a:r>
            <a:r>
              <a:rPr lang="en-US" sz="3200" dirty="0" smtClean="0"/>
              <a:t>) and particular MMO (</a:t>
            </a:r>
            <a:r>
              <a:rPr lang="en-US" sz="3200" dirty="0" err="1" smtClean="0"/>
              <a:t>pMMO</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fld id="{02C47735-ECBB-4B81-B363-10EC5547AA7E}" type="slidenum">
              <a:rPr lang="en-US" smtClean="0"/>
              <a:t>135</a:t>
            </a:fld>
            <a:endParaRPr lang="en-US"/>
          </a:p>
        </p:txBody>
      </p:sp>
      <p:sp>
        <p:nvSpPr>
          <p:cNvPr id="6" name="TextBox 5"/>
          <p:cNvSpPr txBox="1"/>
          <p:nvPr/>
        </p:nvSpPr>
        <p:spPr>
          <a:xfrm>
            <a:off x="3010812" y="2038676"/>
            <a:ext cx="685800" cy="400110"/>
          </a:xfrm>
          <a:prstGeom prst="rect">
            <a:avLst/>
          </a:prstGeom>
          <a:noFill/>
        </p:spPr>
        <p:txBody>
          <a:bodyPr wrap="square" rtlCol="0">
            <a:spAutoFit/>
          </a:bodyPr>
          <a:lstStyle/>
          <a:p>
            <a:r>
              <a:rPr lang="en-US" sz="2000" b="1" dirty="0"/>
              <a:t>CH</a:t>
            </a:r>
            <a:r>
              <a:rPr lang="en-US" sz="2000" b="1" baseline="-25000" dirty="0"/>
              <a:t>4</a:t>
            </a:r>
            <a:endParaRPr lang="en-US" sz="2000" b="1" baseline="-25000" dirty="0"/>
          </a:p>
        </p:txBody>
      </p:sp>
      <p:grpSp>
        <p:nvGrpSpPr>
          <p:cNvPr id="49" name="Group 48"/>
          <p:cNvGrpSpPr/>
          <p:nvPr/>
        </p:nvGrpSpPr>
        <p:grpSpPr>
          <a:xfrm>
            <a:off x="9525375" y="1808246"/>
            <a:ext cx="1638300" cy="619078"/>
            <a:chOff x="6743700" y="2602468"/>
            <a:chExt cx="1638300" cy="619078"/>
          </a:xfrm>
        </p:grpSpPr>
        <p:sp>
          <p:nvSpPr>
            <p:cNvPr id="15" name="TextBox 14"/>
            <p:cNvSpPr txBox="1"/>
            <p:nvPr/>
          </p:nvSpPr>
          <p:spPr>
            <a:xfrm>
              <a:off x="7696200" y="2821436"/>
              <a:ext cx="685800" cy="400110"/>
            </a:xfrm>
            <a:prstGeom prst="rect">
              <a:avLst/>
            </a:prstGeom>
            <a:noFill/>
          </p:spPr>
          <p:txBody>
            <a:bodyPr wrap="square" rtlCol="0">
              <a:spAutoFit/>
            </a:bodyPr>
            <a:lstStyle/>
            <a:p>
              <a:r>
                <a:rPr lang="en-US" sz="2000" b="1" dirty="0"/>
                <a:t>CO</a:t>
              </a:r>
              <a:r>
                <a:rPr lang="en-US" sz="2000" b="1" baseline="-25000" dirty="0"/>
                <a:t>2</a:t>
              </a:r>
              <a:endParaRPr lang="en-US" sz="2000" b="1" baseline="-25000" dirty="0"/>
            </a:p>
          </p:txBody>
        </p:sp>
        <p:sp>
          <p:nvSpPr>
            <p:cNvPr id="26" name="TextBox 25"/>
            <p:cNvSpPr txBox="1"/>
            <p:nvPr/>
          </p:nvSpPr>
          <p:spPr>
            <a:xfrm>
              <a:off x="6781800" y="2602468"/>
              <a:ext cx="68794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FDH</a:t>
              </a:r>
              <a:endParaRPr lang="en-US" dirty="0"/>
            </a:p>
          </p:txBody>
        </p:sp>
        <p:sp>
          <p:nvSpPr>
            <p:cNvPr id="27" name="Right Arrow 26"/>
            <p:cNvSpPr/>
            <p:nvPr/>
          </p:nvSpPr>
          <p:spPr>
            <a:xfrm>
              <a:off x="6743700" y="2910928"/>
              <a:ext cx="8001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7424676" y="1796510"/>
            <a:ext cx="2100698" cy="649941"/>
            <a:chOff x="4643001" y="2590731"/>
            <a:chExt cx="2100698" cy="649941"/>
          </a:xfrm>
        </p:grpSpPr>
        <p:sp>
          <p:nvSpPr>
            <p:cNvPr id="14" name="TextBox 13"/>
            <p:cNvSpPr txBox="1"/>
            <p:nvPr/>
          </p:nvSpPr>
          <p:spPr>
            <a:xfrm>
              <a:off x="5639336" y="2840562"/>
              <a:ext cx="1104363" cy="400110"/>
            </a:xfrm>
            <a:prstGeom prst="rect">
              <a:avLst/>
            </a:prstGeom>
            <a:noFill/>
          </p:spPr>
          <p:txBody>
            <a:bodyPr wrap="square" rtlCol="0">
              <a:spAutoFit/>
            </a:bodyPr>
            <a:lstStyle/>
            <a:p>
              <a:r>
                <a:rPr lang="en-US" sz="2000" b="1" dirty="0"/>
                <a:t>HCOOH</a:t>
              </a:r>
              <a:endParaRPr lang="en-US" sz="2000" b="1" baseline="-25000" dirty="0"/>
            </a:p>
          </p:txBody>
        </p:sp>
        <p:sp>
          <p:nvSpPr>
            <p:cNvPr id="25" name="TextBox 24"/>
            <p:cNvSpPr txBox="1"/>
            <p:nvPr/>
          </p:nvSpPr>
          <p:spPr>
            <a:xfrm>
              <a:off x="4643001" y="2590731"/>
              <a:ext cx="822637"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FADH</a:t>
              </a:r>
              <a:endParaRPr lang="en-US" dirty="0"/>
            </a:p>
          </p:txBody>
        </p:sp>
        <p:sp>
          <p:nvSpPr>
            <p:cNvPr id="28" name="Right Arrow 27"/>
            <p:cNvSpPr/>
            <p:nvPr/>
          </p:nvSpPr>
          <p:spPr>
            <a:xfrm>
              <a:off x="4684320" y="2910928"/>
              <a:ext cx="8001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5677276" y="1808012"/>
            <a:ext cx="1863627" cy="630774"/>
            <a:chOff x="2895600" y="2602234"/>
            <a:chExt cx="1863627" cy="630774"/>
          </a:xfrm>
        </p:grpSpPr>
        <p:sp>
          <p:nvSpPr>
            <p:cNvPr id="13" name="TextBox 12"/>
            <p:cNvSpPr txBox="1"/>
            <p:nvPr/>
          </p:nvSpPr>
          <p:spPr>
            <a:xfrm>
              <a:off x="3844827" y="2832898"/>
              <a:ext cx="914400" cy="400110"/>
            </a:xfrm>
            <a:prstGeom prst="rect">
              <a:avLst/>
            </a:prstGeom>
            <a:noFill/>
          </p:spPr>
          <p:txBody>
            <a:bodyPr wrap="square" rtlCol="0">
              <a:spAutoFit/>
            </a:bodyPr>
            <a:lstStyle/>
            <a:p>
              <a:r>
                <a:rPr lang="en-US" sz="2000" b="1" dirty="0"/>
                <a:t>HCOH</a:t>
              </a:r>
              <a:endParaRPr lang="en-US" sz="2000" b="1" baseline="-25000" dirty="0"/>
            </a:p>
          </p:txBody>
        </p:sp>
        <p:sp>
          <p:nvSpPr>
            <p:cNvPr id="24" name="TextBox 23"/>
            <p:cNvSpPr txBox="1"/>
            <p:nvPr/>
          </p:nvSpPr>
          <p:spPr>
            <a:xfrm>
              <a:off x="2895600" y="2602234"/>
              <a:ext cx="687946"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MDH</a:t>
              </a:r>
              <a:endParaRPr lang="en-US" dirty="0"/>
            </a:p>
          </p:txBody>
        </p:sp>
        <p:sp>
          <p:nvSpPr>
            <p:cNvPr id="29" name="Right Arrow 28"/>
            <p:cNvSpPr/>
            <p:nvPr/>
          </p:nvSpPr>
          <p:spPr>
            <a:xfrm>
              <a:off x="2896137" y="2899040"/>
              <a:ext cx="8001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 descr="C:\Users\tentoe\Desktop\c5mt00289c-f1_hi-res.bmp"/>
          <p:cNvPicPr>
            <a:picLocks noChangeAspect="1" noChangeArrowheads="1"/>
          </p:cNvPicPr>
          <p:nvPr/>
        </p:nvPicPr>
        <p:blipFill rotWithShape="1">
          <a:blip r:embed="rId2">
            <a:extLst>
              <a:ext uri="{28A0092B-C50C-407E-A947-70E740481C1C}">
                <a14:useLocalDpi xmlns:a14="http://schemas.microsoft.com/office/drawing/2010/main" val="0"/>
              </a:ext>
            </a:extLst>
          </a:blip>
          <a:srcRect l="-603" t="1" r="31801" b="39534"/>
          <a:stretch/>
        </p:blipFill>
        <p:spPr bwMode="auto">
          <a:xfrm>
            <a:off x="2925729" y="4201120"/>
            <a:ext cx="7104368" cy="173864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3143098" y="749689"/>
            <a:ext cx="2534715" cy="2936327"/>
            <a:chOff x="361422" y="1543910"/>
            <a:chExt cx="2534715" cy="2936327"/>
          </a:xfrm>
        </p:grpSpPr>
        <p:sp>
          <p:nvSpPr>
            <p:cNvPr id="9" name="Right Arrow 8"/>
            <p:cNvSpPr/>
            <p:nvPr/>
          </p:nvSpPr>
          <p:spPr>
            <a:xfrm>
              <a:off x="972087" y="2903264"/>
              <a:ext cx="8001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981737" y="2832898"/>
              <a:ext cx="914400" cy="400110"/>
            </a:xfrm>
            <a:prstGeom prst="rect">
              <a:avLst/>
            </a:prstGeom>
            <a:noFill/>
          </p:spPr>
          <p:txBody>
            <a:bodyPr wrap="square" rtlCol="0">
              <a:spAutoFit/>
            </a:bodyPr>
            <a:lstStyle/>
            <a:p>
              <a:r>
                <a:rPr lang="en-US" sz="2000" b="1" dirty="0"/>
                <a:t>CH</a:t>
              </a:r>
              <a:r>
                <a:rPr lang="en-US" sz="2000" b="1" baseline="-25000" dirty="0"/>
                <a:t>3</a:t>
              </a:r>
              <a:r>
                <a:rPr lang="en-US" sz="2000" b="1" dirty="0"/>
                <a:t>OH</a:t>
              </a:r>
              <a:endParaRPr lang="en-US" sz="2000" b="1" baseline="-25000" dirty="0"/>
            </a:p>
          </p:txBody>
        </p:sp>
        <p:sp>
          <p:nvSpPr>
            <p:cNvPr id="21" name="TextBox 20"/>
            <p:cNvSpPr txBox="1"/>
            <p:nvPr/>
          </p:nvSpPr>
          <p:spPr>
            <a:xfrm>
              <a:off x="914937" y="3212068"/>
              <a:ext cx="9144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pMMO</a:t>
              </a:r>
              <a:endParaRPr lang="en-US" dirty="0"/>
            </a:p>
          </p:txBody>
        </p:sp>
        <p:sp>
          <p:nvSpPr>
            <p:cNvPr id="23" name="TextBox 22"/>
            <p:cNvSpPr txBox="1"/>
            <p:nvPr/>
          </p:nvSpPr>
          <p:spPr>
            <a:xfrm>
              <a:off x="914937" y="2526034"/>
              <a:ext cx="91440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t>
              </a:r>
              <a:r>
                <a:rPr lang="en-US" dirty="0"/>
                <a:t>MMO</a:t>
              </a:r>
              <a:endParaRPr lang="en-US" dirty="0"/>
            </a:p>
          </p:txBody>
        </p:sp>
        <p:grpSp>
          <p:nvGrpSpPr>
            <p:cNvPr id="36" name="Group 35"/>
            <p:cNvGrpSpPr/>
            <p:nvPr/>
          </p:nvGrpSpPr>
          <p:grpSpPr>
            <a:xfrm>
              <a:off x="361422" y="1543910"/>
              <a:ext cx="2136873" cy="1387727"/>
              <a:chOff x="1851607" y="3286654"/>
              <a:chExt cx="2136873" cy="1387727"/>
            </a:xfrm>
          </p:grpSpPr>
          <p:sp>
            <p:nvSpPr>
              <p:cNvPr id="33" name="Arc 32"/>
              <p:cNvSpPr/>
              <p:nvPr/>
            </p:nvSpPr>
            <p:spPr>
              <a:xfrm rot="4434804">
                <a:off x="2186444" y="3179061"/>
                <a:ext cx="1387727" cy="1602914"/>
              </a:xfrm>
              <a:prstGeom prst="arc">
                <a:avLst>
                  <a:gd name="adj1" fmla="val 17772717"/>
                  <a:gd name="adj2" fmla="val 566585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1851607" y="3840714"/>
                <a:ext cx="457200" cy="307777"/>
              </a:xfrm>
              <a:prstGeom prst="rect">
                <a:avLst/>
              </a:prstGeom>
              <a:noFill/>
            </p:spPr>
            <p:txBody>
              <a:bodyPr wrap="square" rtlCol="0">
                <a:spAutoFit/>
              </a:bodyPr>
              <a:lstStyle/>
              <a:p>
                <a:pPr algn="ctr"/>
                <a:r>
                  <a:rPr lang="en-US" sz="1400" dirty="0"/>
                  <a:t>O</a:t>
                </a:r>
                <a:r>
                  <a:rPr lang="en-US" sz="1400" baseline="-25000" dirty="0"/>
                  <a:t>2</a:t>
                </a:r>
                <a:endParaRPr lang="en-US" sz="1400" baseline="-25000" dirty="0"/>
              </a:p>
            </p:txBody>
          </p:sp>
          <p:sp>
            <p:nvSpPr>
              <p:cNvPr id="35" name="TextBox 34"/>
              <p:cNvSpPr txBox="1"/>
              <p:nvPr/>
            </p:nvSpPr>
            <p:spPr>
              <a:xfrm>
                <a:off x="3337507" y="3840714"/>
                <a:ext cx="650973" cy="307777"/>
              </a:xfrm>
              <a:prstGeom prst="rect">
                <a:avLst/>
              </a:prstGeom>
              <a:noFill/>
            </p:spPr>
            <p:txBody>
              <a:bodyPr wrap="square" rtlCol="0">
                <a:spAutoFit/>
              </a:bodyPr>
              <a:lstStyle/>
              <a:p>
                <a:pPr algn="ctr"/>
                <a:r>
                  <a:rPr lang="en-US" sz="1400" dirty="0"/>
                  <a:t>H</a:t>
                </a:r>
                <a:r>
                  <a:rPr lang="en-US" sz="1400" baseline="-25000" dirty="0"/>
                  <a:t>2</a:t>
                </a:r>
                <a:r>
                  <a:rPr lang="en-US" sz="1400" dirty="0"/>
                  <a:t>O</a:t>
                </a:r>
                <a:endParaRPr lang="en-US" sz="1400" baseline="-25000" dirty="0"/>
              </a:p>
            </p:txBody>
          </p:sp>
        </p:grpSp>
        <p:grpSp>
          <p:nvGrpSpPr>
            <p:cNvPr id="42" name="Group 41"/>
            <p:cNvGrpSpPr/>
            <p:nvPr/>
          </p:nvGrpSpPr>
          <p:grpSpPr>
            <a:xfrm flipV="1">
              <a:off x="401159" y="3092510"/>
              <a:ext cx="2136873" cy="1387727"/>
              <a:chOff x="1851607" y="3286654"/>
              <a:chExt cx="2136873" cy="1387727"/>
            </a:xfrm>
          </p:grpSpPr>
          <p:sp>
            <p:nvSpPr>
              <p:cNvPr id="43" name="Arc 42"/>
              <p:cNvSpPr/>
              <p:nvPr/>
            </p:nvSpPr>
            <p:spPr>
              <a:xfrm rot="4434804">
                <a:off x="2186444" y="3179061"/>
                <a:ext cx="1387727" cy="1602914"/>
              </a:xfrm>
              <a:prstGeom prst="arc">
                <a:avLst>
                  <a:gd name="adj1" fmla="val 17772717"/>
                  <a:gd name="adj2" fmla="val 566585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rot="10800000">
                <a:off x="1851607" y="3840714"/>
                <a:ext cx="457200" cy="307777"/>
              </a:xfrm>
              <a:prstGeom prst="rect">
                <a:avLst/>
              </a:prstGeom>
              <a:noFill/>
            </p:spPr>
            <p:txBody>
              <a:bodyPr wrap="square" rtlCol="0">
                <a:spAutoFit/>
              </a:bodyPr>
              <a:lstStyle/>
              <a:p>
                <a:pPr algn="ctr"/>
                <a:r>
                  <a:rPr lang="en-US" sz="1400" dirty="0"/>
                  <a:t>O</a:t>
                </a:r>
                <a:r>
                  <a:rPr lang="en-US" sz="1400" baseline="-25000" dirty="0"/>
                  <a:t>2</a:t>
                </a:r>
                <a:endParaRPr lang="en-US" sz="1400" baseline="-25000" dirty="0"/>
              </a:p>
            </p:txBody>
          </p:sp>
          <p:sp>
            <p:nvSpPr>
              <p:cNvPr id="45" name="TextBox 44"/>
              <p:cNvSpPr txBox="1"/>
              <p:nvPr/>
            </p:nvSpPr>
            <p:spPr>
              <a:xfrm rot="10800000">
                <a:off x="3337507" y="3840714"/>
                <a:ext cx="650973" cy="307777"/>
              </a:xfrm>
              <a:prstGeom prst="rect">
                <a:avLst/>
              </a:prstGeom>
              <a:noFill/>
            </p:spPr>
            <p:txBody>
              <a:bodyPr wrap="square" rtlCol="0">
                <a:spAutoFit/>
              </a:bodyPr>
              <a:lstStyle/>
              <a:p>
                <a:pPr algn="ctr"/>
                <a:r>
                  <a:rPr lang="en-US" sz="1400" dirty="0"/>
                  <a:t>H</a:t>
                </a:r>
                <a:r>
                  <a:rPr lang="en-US" sz="1400" baseline="-25000" dirty="0"/>
                  <a:t>2</a:t>
                </a:r>
                <a:r>
                  <a:rPr lang="en-US" sz="1400" dirty="0"/>
                  <a:t>O</a:t>
                </a:r>
                <a:endParaRPr lang="en-US" sz="1400" baseline="-25000" dirty="0"/>
              </a:p>
            </p:txBody>
          </p:sp>
        </p:grpSp>
      </p:grpSp>
      <p:grpSp>
        <p:nvGrpSpPr>
          <p:cNvPr id="52" name="Group 51"/>
          <p:cNvGrpSpPr/>
          <p:nvPr/>
        </p:nvGrpSpPr>
        <p:grpSpPr>
          <a:xfrm>
            <a:off x="3309559" y="1285978"/>
            <a:ext cx="1785613" cy="1937006"/>
            <a:chOff x="760322" y="1802450"/>
            <a:chExt cx="1785613" cy="1937006"/>
          </a:xfrm>
        </p:grpSpPr>
        <p:sp>
          <p:nvSpPr>
            <p:cNvPr id="50" name="TextBox 49"/>
            <p:cNvSpPr txBox="1"/>
            <p:nvPr/>
          </p:nvSpPr>
          <p:spPr>
            <a:xfrm>
              <a:off x="778661" y="1802450"/>
              <a:ext cx="1767274" cy="261610"/>
            </a:xfrm>
            <a:prstGeom prst="rect">
              <a:avLst/>
            </a:prstGeom>
            <a:noFill/>
          </p:spPr>
          <p:txBody>
            <a:bodyPr wrap="square" rtlCol="0">
              <a:spAutoFit/>
            </a:bodyPr>
            <a:lstStyle/>
            <a:p>
              <a:pPr algn="ctr"/>
              <a:r>
                <a:rPr lang="en-US" sz="1100" dirty="0"/>
                <a:t>Low </a:t>
              </a:r>
              <a:r>
                <a:rPr lang="en-US" sz="1100" dirty="0" err="1"/>
                <a:t>Cu:biomass</a:t>
              </a:r>
              <a:endParaRPr lang="en-US" sz="1100" dirty="0"/>
            </a:p>
          </p:txBody>
        </p:sp>
        <p:sp>
          <p:nvSpPr>
            <p:cNvPr id="51" name="TextBox 50"/>
            <p:cNvSpPr txBox="1"/>
            <p:nvPr/>
          </p:nvSpPr>
          <p:spPr>
            <a:xfrm>
              <a:off x="760322" y="3477846"/>
              <a:ext cx="1767274" cy="261610"/>
            </a:xfrm>
            <a:prstGeom prst="rect">
              <a:avLst/>
            </a:prstGeom>
            <a:noFill/>
          </p:spPr>
          <p:txBody>
            <a:bodyPr wrap="square" rtlCol="0">
              <a:spAutoFit/>
            </a:bodyPr>
            <a:lstStyle/>
            <a:p>
              <a:pPr algn="ctr"/>
              <a:r>
                <a:rPr lang="en-US" sz="1100" dirty="0"/>
                <a:t>high </a:t>
              </a:r>
              <a:r>
                <a:rPr lang="en-US" sz="1100" dirty="0" err="1"/>
                <a:t>Cu:biomass</a:t>
              </a:r>
              <a:endParaRPr lang="en-US" sz="1100" dirty="0"/>
            </a:p>
          </p:txBody>
        </p:sp>
      </p:grpSp>
      <p:sp>
        <p:nvSpPr>
          <p:cNvPr id="3" name="Rectangle 2"/>
          <p:cNvSpPr/>
          <p:nvPr/>
        </p:nvSpPr>
        <p:spPr>
          <a:xfrm>
            <a:off x="3753196" y="2438787"/>
            <a:ext cx="800666" cy="296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57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052"/>
            <a:ext cx="6965272" cy="1450991"/>
          </a:xfrm>
        </p:spPr>
        <p:txBody>
          <a:bodyPr>
            <a:normAutofit fontScale="90000"/>
          </a:bodyPr>
          <a:lstStyle/>
          <a:p>
            <a:r>
              <a:rPr lang="en-US" sz="3600" dirty="0" smtClean="0"/>
              <a:t>Diverse methanotrophs metabolism: biodegradable plastic production</a:t>
            </a:r>
            <a:endParaRPr lang="en-US" sz="3600" dirty="0"/>
          </a:p>
        </p:txBody>
      </p:sp>
      <p:pic>
        <p:nvPicPr>
          <p:cNvPr id="4" name="Picture 3"/>
          <p:cNvPicPr>
            <a:picLocks noChangeAspect="1"/>
          </p:cNvPicPr>
          <p:nvPr/>
        </p:nvPicPr>
        <p:blipFill rotWithShape="1">
          <a:blip r:embed="rId2"/>
          <a:srcRect l="28471" t="14795" r="13058" b="7592"/>
          <a:stretch/>
        </p:blipFill>
        <p:spPr>
          <a:xfrm>
            <a:off x="115411" y="1658578"/>
            <a:ext cx="7686184" cy="4795488"/>
          </a:xfrm>
          <a:prstGeom prst="rect">
            <a:avLst/>
          </a:prstGeom>
        </p:spPr>
      </p:pic>
      <p:pic>
        <p:nvPicPr>
          <p:cNvPr id="5" name="Picture 4"/>
          <p:cNvPicPr>
            <a:picLocks noChangeAspect="1"/>
          </p:cNvPicPr>
          <p:nvPr/>
        </p:nvPicPr>
        <p:blipFill>
          <a:blip r:embed="rId3"/>
          <a:stretch>
            <a:fillRect/>
          </a:stretch>
        </p:blipFill>
        <p:spPr>
          <a:xfrm>
            <a:off x="6965272" y="2302474"/>
            <a:ext cx="5365850" cy="1614190"/>
          </a:xfrm>
          <a:prstGeom prst="rect">
            <a:avLst/>
          </a:prstGeom>
        </p:spPr>
      </p:pic>
    </p:spTree>
    <p:extLst>
      <p:ext uri="{BB962C8B-B14F-4D97-AF65-F5344CB8AC3E}">
        <p14:creationId xmlns:p14="http://schemas.microsoft.com/office/powerpoint/2010/main" val="18642344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Methylocystis</a:t>
            </a:r>
            <a:r>
              <a:rPr lang="en-US" dirty="0" smtClean="0"/>
              <a:t> </a:t>
            </a:r>
            <a:r>
              <a:rPr lang="en-US" dirty="0" err="1" smtClean="0"/>
              <a:t>parvus</a:t>
            </a:r>
            <a:r>
              <a:rPr lang="en-US" dirty="0" smtClean="0"/>
              <a:t> strain OBBP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182528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48995" y="381641"/>
            <a:ext cx="8494012" cy="614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2" b="1">
                <a:latin typeface="Arial" panose="020B0604020202020204" pitchFamily="34" charset="0"/>
              </a:rPr>
              <a:t>Pathway for production and consumption of PHB in M. parvus OBBP. The pathways are based primarily on the work of Lidstrom (29) and Hanson and Hanson (17), and all references are included in italics on the figure.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401" y="6041435"/>
            <a:ext cx="9111837" cy="8165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631" y="1087315"/>
            <a:ext cx="7805619" cy="467761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194631" y="5972308"/>
            <a:ext cx="3918652" cy="309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Allison J. Pieja et al. Appl. Environ. Microbiol. 2011;77:6012-6019</a:t>
            </a:r>
          </a:p>
        </p:txBody>
      </p:sp>
    </p:spTree>
    <p:extLst>
      <p:ext uri="{BB962C8B-B14F-4D97-AF65-F5344CB8AC3E}">
        <p14:creationId xmlns:p14="http://schemas.microsoft.com/office/powerpoint/2010/main" val="194545318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910"/>
            <a:ext cx="10515600" cy="1325563"/>
          </a:xfrm>
        </p:spPr>
        <p:txBody>
          <a:bodyPr/>
          <a:lstStyle/>
          <a:p>
            <a:r>
              <a:rPr lang="en-US" sz="3600" dirty="0" smtClean="0"/>
              <a:t>PHB synthesis pathway: </a:t>
            </a:r>
            <a:r>
              <a:rPr lang="en-US" sz="3600" i="1" dirty="0" err="1" smtClean="0"/>
              <a:t>Methyolcystis</a:t>
            </a:r>
            <a:r>
              <a:rPr lang="en-US" sz="3600" i="1" dirty="0" smtClean="0"/>
              <a:t> </a:t>
            </a:r>
            <a:r>
              <a:rPr lang="en-US" sz="3600" dirty="0" err="1" smtClean="0"/>
              <a:t>sp</a:t>
            </a:r>
            <a:r>
              <a:rPr lang="en-US" sz="3600" dirty="0" smtClean="0"/>
              <a:t> SC2</a:t>
            </a:r>
            <a:endParaRPr lang="en-US" sz="3600" dirty="0"/>
          </a:p>
        </p:txBody>
      </p:sp>
      <p:pic>
        <p:nvPicPr>
          <p:cNvPr id="4" name="Content Placeholder 3"/>
          <p:cNvPicPr>
            <a:picLocks noGrp="1" noChangeAspect="1"/>
          </p:cNvPicPr>
          <p:nvPr>
            <p:ph idx="1"/>
          </p:nvPr>
        </p:nvPicPr>
        <p:blipFill rotWithShape="1">
          <a:blip r:embed="rId2"/>
          <a:srcRect t="12912" r="38892"/>
          <a:stretch/>
        </p:blipFill>
        <p:spPr>
          <a:xfrm>
            <a:off x="2112884" y="1218742"/>
            <a:ext cx="7466122" cy="5708060"/>
          </a:xfrm>
          <a:prstGeom prst="rect">
            <a:avLst/>
          </a:prstGeom>
        </p:spPr>
      </p:pic>
    </p:spTree>
    <p:extLst>
      <p:ext uri="{BB962C8B-B14F-4D97-AF65-F5344CB8AC3E}">
        <p14:creationId xmlns:p14="http://schemas.microsoft.com/office/powerpoint/2010/main" val="3584078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295003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r>
              <a:rPr lang="en-US" altLang="en-US" sz="4000" dirty="0" err="1" smtClean="0"/>
              <a:t>Bioproducts</a:t>
            </a:r>
            <a:r>
              <a:rPr lang="en-US" altLang="en-US" sz="4000" dirty="0" smtClean="0"/>
              <a:t>: Bioplastics</a:t>
            </a:r>
            <a:endParaRPr lang="en-US" altLang="en-US" sz="4000" dirty="0"/>
          </a:p>
        </p:txBody>
      </p:sp>
      <p:sp>
        <p:nvSpPr>
          <p:cNvPr id="30723" name="Rectangle 3"/>
          <p:cNvSpPr>
            <a:spLocks noGrp="1" noChangeArrowheads="1"/>
          </p:cNvSpPr>
          <p:nvPr>
            <p:ph type="body" idx="1"/>
          </p:nvPr>
        </p:nvSpPr>
        <p:spPr/>
        <p:txBody>
          <a:bodyPr>
            <a:normAutofit/>
          </a:bodyPr>
          <a:lstStyle/>
          <a:p>
            <a:pPr>
              <a:lnSpc>
                <a:spcPct val="80000"/>
              </a:lnSpc>
            </a:pPr>
            <a:r>
              <a:rPr lang="en-US" dirty="0" smtClean="0"/>
              <a:t>Bioplastics are plastics in which all carbon is derived from renewable </a:t>
            </a:r>
            <a:r>
              <a:rPr lang="en-US" dirty="0" err="1" smtClean="0"/>
              <a:t>feedstocks</a:t>
            </a:r>
            <a:r>
              <a:rPr lang="en-US" dirty="0" smtClean="0"/>
              <a:t>. </a:t>
            </a:r>
          </a:p>
          <a:p>
            <a:pPr>
              <a:lnSpc>
                <a:spcPct val="80000"/>
              </a:lnSpc>
            </a:pPr>
            <a:r>
              <a:rPr lang="en-US" dirty="0" smtClean="0"/>
              <a:t>They may or may not be biodegradable. </a:t>
            </a:r>
          </a:p>
          <a:p>
            <a:pPr>
              <a:lnSpc>
                <a:spcPct val="80000"/>
              </a:lnSpc>
            </a:pPr>
            <a:r>
              <a:rPr lang="en-US" altLang="en-US" dirty="0" smtClean="0"/>
              <a:t>Plastics are examples of organic polymers.</a:t>
            </a:r>
          </a:p>
          <a:p>
            <a:pPr>
              <a:lnSpc>
                <a:spcPct val="80000"/>
              </a:lnSpc>
            </a:pPr>
            <a:r>
              <a:rPr lang="en-US" dirty="0"/>
              <a:t>Bioplastics are plastics in which all carbon is derived from renewable </a:t>
            </a:r>
            <a:r>
              <a:rPr lang="en-US" dirty="0" err="1"/>
              <a:t>feedstocks</a:t>
            </a:r>
            <a:r>
              <a:rPr lang="en-US" dirty="0"/>
              <a:t>. They may or may not be biodegradable. </a:t>
            </a:r>
            <a:endParaRPr lang="en-US" altLang="en-US" dirty="0"/>
          </a:p>
        </p:txBody>
      </p:sp>
    </p:spTree>
    <p:extLst>
      <p:ext uri="{BB962C8B-B14F-4D97-AF65-F5344CB8AC3E}">
        <p14:creationId xmlns:p14="http://schemas.microsoft.com/office/powerpoint/2010/main" val="27968704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2152649" y="1211128"/>
            <a:ext cx="7419975" cy="4686436"/>
          </a:xfrm>
        </p:spPr>
      </p:pic>
    </p:spTree>
    <p:extLst>
      <p:ext uri="{BB962C8B-B14F-4D97-AF65-F5344CB8AC3E}">
        <p14:creationId xmlns:p14="http://schemas.microsoft.com/office/powerpoint/2010/main" val="233998832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0798"/>
            <a:ext cx="11811000" cy="1450991"/>
          </a:xfrm>
        </p:spPr>
        <p:txBody>
          <a:bodyPr>
            <a:normAutofit/>
          </a:bodyPr>
          <a:lstStyle/>
          <a:p>
            <a:r>
              <a:rPr lang="en-US" sz="3600" dirty="0"/>
              <a:t>B</a:t>
            </a:r>
            <a:r>
              <a:rPr lang="en-US" sz="3600" dirty="0" smtClean="0"/>
              <a:t>iodegradable PHB plastic production from methane</a:t>
            </a:r>
            <a:endParaRPr lang="en-US" sz="3600" dirty="0"/>
          </a:p>
        </p:txBody>
      </p:sp>
      <p:pic>
        <p:nvPicPr>
          <p:cNvPr id="4" name="Picture 3"/>
          <p:cNvPicPr>
            <a:picLocks noChangeAspect="1"/>
          </p:cNvPicPr>
          <p:nvPr/>
        </p:nvPicPr>
        <p:blipFill rotWithShape="1">
          <a:blip r:embed="rId2"/>
          <a:srcRect l="28471" t="14795" r="13058" b="7592"/>
          <a:stretch/>
        </p:blipFill>
        <p:spPr>
          <a:xfrm>
            <a:off x="2228713" y="2017882"/>
            <a:ext cx="7686184" cy="4795488"/>
          </a:xfrm>
          <a:prstGeom prst="rect">
            <a:avLst/>
          </a:prstGeom>
        </p:spPr>
      </p:pic>
      <p:pic>
        <p:nvPicPr>
          <p:cNvPr id="5" name="Picture 4"/>
          <p:cNvPicPr>
            <a:picLocks noChangeAspect="1"/>
          </p:cNvPicPr>
          <p:nvPr/>
        </p:nvPicPr>
        <p:blipFill>
          <a:blip r:embed="rId3"/>
          <a:stretch>
            <a:fillRect/>
          </a:stretch>
        </p:blipFill>
        <p:spPr>
          <a:xfrm>
            <a:off x="3263492" y="596794"/>
            <a:ext cx="5083225" cy="1529169"/>
          </a:xfrm>
          <a:prstGeom prst="rect">
            <a:avLst/>
          </a:prstGeom>
        </p:spPr>
      </p:pic>
      <p:sp>
        <p:nvSpPr>
          <p:cNvPr id="3" name="TextBox 2"/>
          <p:cNvSpPr txBox="1"/>
          <p:nvPr/>
        </p:nvSpPr>
        <p:spPr>
          <a:xfrm>
            <a:off x="9191625" y="1361378"/>
            <a:ext cx="2095702" cy="369332"/>
          </a:xfrm>
          <a:prstGeom prst="rect">
            <a:avLst/>
          </a:prstGeom>
          <a:noFill/>
        </p:spPr>
        <p:txBody>
          <a:bodyPr wrap="none" rtlCol="0">
            <a:spAutoFit/>
          </a:bodyPr>
          <a:lstStyle/>
          <a:p>
            <a:r>
              <a:rPr lang="en-US" dirty="0" smtClean="0"/>
              <a:t>Clare’s posted paper</a:t>
            </a:r>
            <a:endParaRPr lang="en-US" dirty="0"/>
          </a:p>
        </p:txBody>
      </p:sp>
    </p:spTree>
    <p:extLst>
      <p:ext uri="{BB962C8B-B14F-4D97-AF65-F5344CB8AC3E}">
        <p14:creationId xmlns:p14="http://schemas.microsoft.com/office/powerpoint/2010/main" val="27118792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85725" y="365125"/>
            <a:ext cx="12668249" cy="1325563"/>
          </a:xfrm>
        </p:spPr>
        <p:txBody>
          <a:bodyPr/>
          <a:lstStyle/>
          <a:p>
            <a:pPr eaLnBrk="1" hangingPunct="1"/>
            <a:r>
              <a:rPr lang="en-US" altLang="en-US" sz="4000"/>
              <a:t>Biosynthesized (&amp; Biodegradable) </a:t>
            </a:r>
            <a:r>
              <a:rPr lang="en-US" altLang="en-US" sz="4000" smtClean="0"/>
              <a:t>polyester plastics</a:t>
            </a:r>
            <a:endParaRPr lang="en-US" altLang="en-US" sz="4000"/>
          </a:p>
        </p:txBody>
      </p:sp>
      <p:pic>
        <p:nvPicPr>
          <p:cNvPr id="33795"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600200"/>
            <a:ext cx="6172200" cy="2590800"/>
          </a:xfrm>
        </p:spPr>
      </p:pic>
      <p:sp>
        <p:nvSpPr>
          <p:cNvPr id="33796" name="Text Box 6"/>
          <p:cNvSpPr txBox="1">
            <a:spLocks noChangeArrowheads="1"/>
          </p:cNvSpPr>
          <p:nvPr/>
        </p:nvSpPr>
        <p:spPr bwMode="auto">
          <a:xfrm>
            <a:off x="2057400" y="2438401"/>
            <a:ext cx="184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Hydroxybutyrate</a:t>
            </a:r>
          </a:p>
        </p:txBody>
      </p:sp>
      <p:sp>
        <p:nvSpPr>
          <p:cNvPr id="33797" name="Text Box 7"/>
          <p:cNvSpPr txBox="1">
            <a:spLocks noChangeArrowheads="1"/>
          </p:cNvSpPr>
          <p:nvPr/>
        </p:nvSpPr>
        <p:spPr bwMode="auto">
          <a:xfrm>
            <a:off x="2057400" y="4267201"/>
            <a:ext cx="183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Hydroxyvalerate</a:t>
            </a:r>
          </a:p>
        </p:txBody>
      </p:sp>
      <p:sp>
        <p:nvSpPr>
          <p:cNvPr id="33798" name="AutoShape 8"/>
          <p:cNvSpPr>
            <a:spLocks/>
          </p:cNvSpPr>
          <p:nvPr/>
        </p:nvSpPr>
        <p:spPr bwMode="auto">
          <a:xfrm rot="10800000">
            <a:off x="7543800" y="1371600"/>
            <a:ext cx="838200" cy="2971800"/>
          </a:xfrm>
          <a:prstGeom prst="leftBrace">
            <a:avLst>
              <a:gd name="adj1" fmla="val 2954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3799" name="Text Box 9"/>
          <p:cNvSpPr txBox="1">
            <a:spLocks noChangeArrowheads="1"/>
          </p:cNvSpPr>
          <p:nvPr/>
        </p:nvSpPr>
        <p:spPr bwMode="auto">
          <a:xfrm>
            <a:off x="8159750" y="2819400"/>
            <a:ext cx="2533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Polyhydroxyalkanoates</a:t>
            </a:r>
          </a:p>
          <a:p>
            <a:pPr eaLnBrk="1" hangingPunct="1"/>
            <a:r>
              <a:rPr lang="en-US" altLang="en-US"/>
              <a:t>(PHAs)</a:t>
            </a:r>
          </a:p>
        </p:txBody>
      </p:sp>
      <p:sp>
        <p:nvSpPr>
          <p:cNvPr id="33800" name="Text Box 10"/>
          <p:cNvSpPr txBox="1">
            <a:spLocks noChangeArrowheads="1"/>
          </p:cNvSpPr>
          <p:nvPr/>
        </p:nvSpPr>
        <p:spPr bwMode="auto">
          <a:xfrm>
            <a:off x="6172200" y="4191001"/>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PHV</a:t>
            </a:r>
          </a:p>
        </p:txBody>
      </p:sp>
      <p:sp>
        <p:nvSpPr>
          <p:cNvPr id="33801" name="Text Box 11"/>
          <p:cNvSpPr txBox="1">
            <a:spLocks noChangeArrowheads="1"/>
          </p:cNvSpPr>
          <p:nvPr/>
        </p:nvSpPr>
        <p:spPr bwMode="auto">
          <a:xfrm>
            <a:off x="6172200" y="2514601"/>
            <a:ext cx="654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PHB</a:t>
            </a:r>
          </a:p>
        </p:txBody>
      </p:sp>
      <p:pic>
        <p:nvPicPr>
          <p:cNvPr id="1026" name="Picture 2" descr="https://upload.wikimedia.org/wikipedia/commons/thumb/2/24/Polyhydroxyalkanoates.png/400px-Polyhydroxyalkanoat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844" y="4557714"/>
            <a:ext cx="4410770" cy="2194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08363" y="5329383"/>
            <a:ext cx="2796887" cy="1200329"/>
          </a:xfrm>
          <a:prstGeom prst="rect">
            <a:avLst/>
          </a:prstGeom>
          <a:noFill/>
        </p:spPr>
        <p:txBody>
          <a:bodyPr wrap="square" rtlCol="0">
            <a:spAutoFit/>
          </a:bodyPr>
          <a:lstStyle/>
          <a:p>
            <a:r>
              <a:rPr lang="en-US" dirty="0" smtClean="0"/>
              <a:t>Copolymer of PHB/PHV (copolymer has modified characteristics)</a:t>
            </a:r>
          </a:p>
          <a:p>
            <a:endParaRPr lang="en-US" dirty="0"/>
          </a:p>
        </p:txBody>
      </p:sp>
    </p:spTree>
    <p:extLst>
      <p:ext uri="{BB962C8B-B14F-4D97-AF65-F5344CB8AC3E}">
        <p14:creationId xmlns:p14="http://schemas.microsoft.com/office/powerpoint/2010/main" val="10088012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p:txBody>
          <a:bodyPr/>
          <a:lstStyle/>
          <a:p>
            <a:pPr eaLnBrk="1" hangingPunct="1"/>
            <a:endParaRPr lang="en-US" altLang="en-US" smtClean="0"/>
          </a:p>
        </p:txBody>
      </p:sp>
      <p:sp>
        <p:nvSpPr>
          <p:cNvPr id="34819" name="Rectangle 3"/>
          <p:cNvSpPr>
            <a:spLocks noChangeArrowheads="1"/>
          </p:cNvSpPr>
          <p:nvPr/>
        </p:nvSpPr>
        <p:spPr bwMode="auto">
          <a:xfrm>
            <a:off x="1333500" y="322322"/>
            <a:ext cx="891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smtClean="0"/>
              <a:t>ENZYMES</a:t>
            </a:r>
            <a:r>
              <a:rPr lang="en-US" altLang="en-US" sz="1600" b="1"/>
              <a:t>:</a:t>
            </a:r>
            <a:r>
              <a:rPr lang="en-US" altLang="en-US" sz="1600"/>
              <a:t> </a:t>
            </a:r>
            <a:r>
              <a:rPr lang="en-US" altLang="en-US" sz="1600" b="1"/>
              <a:t>1, Sbm;  2, methylmalonyl-CoA decarboxylase (YgfG);   3, 3-ketothiolase (PhaA);   4, acetoacetyl-CoA reductase (PhaB);   5, PHA synthase (PhaC);</a:t>
            </a:r>
            <a:r>
              <a:rPr lang="en-US" altLang="en-US" sz="1600"/>
              <a:t> </a:t>
            </a:r>
          </a:p>
          <a:p>
            <a:pPr eaLnBrk="1" hangingPunct="1"/>
            <a:r>
              <a:rPr lang="en-US" altLang="en-US" sz="1600"/>
              <a:t>PEP, phosphoenolpyruvate.</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l="49014" t="14285" r="31607" b="14285"/>
          <a:stretch>
            <a:fillRect/>
          </a:stretch>
        </p:blipFill>
        <p:spPr bwMode="auto">
          <a:xfrm>
            <a:off x="7315200" y="1828800"/>
            <a:ext cx="1295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 5"/>
          <p:cNvGrpSpPr>
            <a:grpSpLocks/>
          </p:cNvGrpSpPr>
          <p:nvPr/>
        </p:nvGrpSpPr>
        <p:grpSpPr bwMode="auto">
          <a:xfrm>
            <a:off x="114299" y="1239838"/>
            <a:ext cx="9796464" cy="5618163"/>
            <a:chOff x="-888" y="781"/>
            <a:chExt cx="6171" cy="3539"/>
          </a:xfrm>
        </p:grpSpPr>
        <p:grpSp>
          <p:nvGrpSpPr>
            <p:cNvPr id="34827" name="Group 6"/>
            <p:cNvGrpSpPr>
              <a:grpSpLocks/>
            </p:cNvGrpSpPr>
            <p:nvPr/>
          </p:nvGrpSpPr>
          <p:grpSpPr bwMode="auto">
            <a:xfrm>
              <a:off x="1632" y="1152"/>
              <a:ext cx="3651" cy="3168"/>
              <a:chOff x="1632" y="1152"/>
              <a:chExt cx="3651" cy="3168"/>
            </a:xfrm>
          </p:grpSpPr>
          <p:pic>
            <p:nvPicPr>
              <p:cNvPr id="34831" name="Picture 7"/>
              <p:cNvPicPr>
                <a:picLocks noChangeAspect="1" noChangeArrowheads="1"/>
              </p:cNvPicPr>
              <p:nvPr/>
            </p:nvPicPr>
            <p:blipFill>
              <a:blip r:embed="rId4">
                <a:extLst>
                  <a:ext uri="{28A0092B-C50C-407E-A947-70E740481C1C}">
                    <a14:useLocalDpi xmlns:a14="http://schemas.microsoft.com/office/drawing/2010/main" val="0"/>
                  </a:ext>
                </a:extLst>
              </a:blip>
              <a:srcRect t="14285" r="49846"/>
              <a:stretch>
                <a:fillRect/>
              </a:stretch>
            </p:blipFill>
            <p:spPr bwMode="auto">
              <a:xfrm>
                <a:off x="1632" y="1152"/>
                <a:ext cx="2112" cy="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Text Box 8"/>
              <p:cNvSpPr txBox="1">
                <a:spLocks noChangeArrowheads="1"/>
              </p:cNvSpPr>
              <p:nvPr/>
            </p:nvSpPr>
            <p:spPr bwMode="auto">
              <a:xfrm>
                <a:off x="4204" y="4089"/>
                <a:ext cx="107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err="1"/>
                  <a:t>Aldor</a:t>
                </a:r>
                <a:r>
                  <a:rPr lang="en-US" altLang="en-US" sz="1200" dirty="0"/>
                  <a:t> et al., 2002 AEM</a:t>
                </a:r>
              </a:p>
            </p:txBody>
          </p:sp>
        </p:grpSp>
        <p:sp>
          <p:nvSpPr>
            <p:cNvPr id="34828" name="AutoShape 9"/>
            <p:cNvSpPr>
              <a:spLocks/>
            </p:cNvSpPr>
            <p:nvPr/>
          </p:nvSpPr>
          <p:spPr bwMode="auto">
            <a:xfrm>
              <a:off x="1200" y="2695"/>
              <a:ext cx="1666" cy="1468"/>
            </a:xfrm>
            <a:prstGeom prst="leftBrace">
              <a:avLst>
                <a:gd name="adj1" fmla="val 34444"/>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9" name="Text Box 10"/>
            <p:cNvSpPr txBox="1">
              <a:spLocks noChangeArrowheads="1"/>
            </p:cNvSpPr>
            <p:nvPr/>
          </p:nvSpPr>
          <p:spPr bwMode="auto">
            <a:xfrm>
              <a:off x="-888" y="2695"/>
              <a:ext cx="244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smtClean="0">
                  <a:solidFill>
                    <a:srgbClr val="FF0000"/>
                  </a:solidFill>
                </a:rPr>
                <a:t>Pathways to produce propionyl-Coa (Enzymatic </a:t>
              </a:r>
              <a:r>
                <a:rPr lang="en-US" altLang="en-US" sz="2400" b="1">
                  <a:solidFill>
                    <a:srgbClr val="FF0000"/>
                  </a:solidFill>
                </a:rPr>
                <a:t>reactions </a:t>
              </a:r>
              <a:r>
                <a:rPr lang="en-US" altLang="en-US" sz="2400" b="1" smtClean="0">
                  <a:solidFill>
                    <a:srgbClr val="FF0000"/>
                  </a:solidFill>
                </a:rPr>
                <a:t>1-2)</a:t>
              </a:r>
              <a:endParaRPr lang="en-US" altLang="en-US" sz="2400" b="1">
                <a:solidFill>
                  <a:srgbClr val="FF0000"/>
                </a:solidFill>
              </a:endParaRPr>
            </a:p>
          </p:txBody>
        </p:sp>
        <p:sp>
          <p:nvSpPr>
            <p:cNvPr id="34830" name="Text Box 11"/>
            <p:cNvSpPr txBox="1">
              <a:spLocks noChangeArrowheads="1"/>
            </p:cNvSpPr>
            <p:nvPr/>
          </p:nvSpPr>
          <p:spPr bwMode="auto">
            <a:xfrm>
              <a:off x="-867" y="781"/>
              <a:ext cx="235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00FF"/>
                  </a:solidFill>
                </a:rPr>
                <a:t>Engineering challenge: control ratio of HV/HB </a:t>
              </a:r>
              <a:r>
                <a:rPr lang="en-US" altLang="en-US" sz="2400" b="1">
                  <a:solidFill>
                    <a:srgbClr val="0000FF"/>
                  </a:solidFill>
                </a:rPr>
                <a:t>in </a:t>
              </a:r>
              <a:r>
                <a:rPr lang="en-US" altLang="en-US" sz="2400" b="1" smtClean="0">
                  <a:solidFill>
                    <a:srgbClr val="0000FF"/>
                  </a:solidFill>
                </a:rPr>
                <a:t>polymer</a:t>
              </a:r>
              <a:endParaRPr lang="en-US" altLang="en-US" sz="2400" b="1" dirty="0">
                <a:solidFill>
                  <a:srgbClr val="0000FF"/>
                </a:solidFill>
              </a:endParaRPr>
            </a:p>
          </p:txBody>
        </p:sp>
      </p:grpSp>
      <p:sp>
        <p:nvSpPr>
          <p:cNvPr id="34822" name="Line 12"/>
          <p:cNvSpPr>
            <a:spLocks noChangeShapeType="1"/>
          </p:cNvSpPr>
          <p:nvPr/>
        </p:nvSpPr>
        <p:spPr bwMode="auto">
          <a:xfrm flipV="1">
            <a:off x="3429000" y="1600200"/>
            <a:ext cx="1219200" cy="7620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3" name="Oval 13"/>
          <p:cNvSpPr>
            <a:spLocks noChangeArrowheads="1"/>
          </p:cNvSpPr>
          <p:nvPr/>
        </p:nvSpPr>
        <p:spPr bwMode="auto">
          <a:xfrm>
            <a:off x="4572000" y="1219200"/>
            <a:ext cx="2438400" cy="1447800"/>
          </a:xfrm>
          <a:prstGeom prst="ellipse">
            <a:avLst/>
          </a:prstGeom>
          <a:noFill/>
          <a:ln w="635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4824" name="Group 14"/>
          <p:cNvGrpSpPr>
            <a:grpSpLocks/>
          </p:cNvGrpSpPr>
          <p:nvPr/>
        </p:nvGrpSpPr>
        <p:grpSpPr bwMode="auto">
          <a:xfrm>
            <a:off x="6848475" y="1752600"/>
            <a:ext cx="3003550" cy="3505200"/>
            <a:chOff x="3354" y="1104"/>
            <a:chExt cx="1892" cy="2208"/>
          </a:xfrm>
        </p:grpSpPr>
        <p:sp>
          <p:nvSpPr>
            <p:cNvPr id="34825" name="Text Box 15"/>
            <p:cNvSpPr txBox="1">
              <a:spLocks noChangeArrowheads="1"/>
            </p:cNvSpPr>
            <p:nvPr/>
          </p:nvSpPr>
          <p:spPr bwMode="auto">
            <a:xfrm>
              <a:off x="3354" y="3024"/>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6600CC"/>
                  </a:solidFill>
                </a:rPr>
                <a:t>TCA</a:t>
              </a:r>
            </a:p>
          </p:txBody>
        </p:sp>
        <p:sp>
          <p:nvSpPr>
            <p:cNvPr id="34826" name="Text Box 16"/>
            <p:cNvSpPr txBox="1">
              <a:spLocks noChangeArrowheads="1"/>
            </p:cNvSpPr>
            <p:nvPr/>
          </p:nvSpPr>
          <p:spPr bwMode="auto">
            <a:xfrm>
              <a:off x="4170" y="1104"/>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smtClean="0">
                  <a:solidFill>
                    <a:srgbClr val="6600CC"/>
                  </a:solidFill>
                </a:rPr>
                <a:t>Glycolysis</a:t>
              </a:r>
              <a:endParaRPr lang="en-US" altLang="en-US" sz="2400" b="1">
                <a:solidFill>
                  <a:srgbClr val="6600CC"/>
                </a:solidFill>
              </a:endParaRPr>
            </a:p>
          </p:txBody>
        </p:sp>
      </p:grpSp>
      <p:sp>
        <p:nvSpPr>
          <p:cNvPr id="18" name="AutoShape 9"/>
          <p:cNvSpPr>
            <a:spLocks/>
          </p:cNvSpPr>
          <p:nvPr/>
        </p:nvSpPr>
        <p:spPr bwMode="auto">
          <a:xfrm>
            <a:off x="3667125" y="1934368"/>
            <a:ext cx="1676400" cy="2086771"/>
          </a:xfrm>
          <a:prstGeom prst="leftBrace">
            <a:avLst>
              <a:gd name="adj1" fmla="val 34444"/>
              <a:gd name="adj2" fmla="val 50000"/>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92D050"/>
              </a:solidFill>
            </a:endParaRPr>
          </a:p>
        </p:txBody>
      </p:sp>
      <p:sp>
        <p:nvSpPr>
          <p:cNvPr id="19" name="Text Box 10"/>
          <p:cNvSpPr txBox="1">
            <a:spLocks noChangeArrowheads="1"/>
          </p:cNvSpPr>
          <p:nvPr/>
        </p:nvSpPr>
        <p:spPr bwMode="auto">
          <a:xfrm>
            <a:off x="219075" y="2820988"/>
            <a:ext cx="3819525" cy="1200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b="1">
                <a:solidFill>
                  <a:srgbClr val="92D050"/>
                </a:solidFill>
              </a:rPr>
              <a:t>PhaC, A &amp; </a:t>
            </a:r>
            <a:r>
              <a:rPr lang="en-US" sz="2400" b="1">
                <a:solidFill>
                  <a:srgbClr val="92D050"/>
                </a:solidFill>
              </a:rPr>
              <a:t>B </a:t>
            </a:r>
            <a:r>
              <a:rPr lang="en-US" sz="2400" b="1" smtClean="0">
                <a:solidFill>
                  <a:srgbClr val="92D050"/>
                </a:solidFill>
              </a:rPr>
              <a:t>genes make the polymer</a:t>
            </a:r>
            <a:endParaRPr lang="en-US" sz="2400" b="1">
              <a:solidFill>
                <a:srgbClr val="92D050"/>
              </a:solidFill>
            </a:endParaRPr>
          </a:p>
          <a:p>
            <a:pPr eaLnBrk="1" hangingPunct="1"/>
            <a:r>
              <a:rPr lang="en-US" altLang="en-US" sz="2400" b="1" smtClean="0">
                <a:solidFill>
                  <a:srgbClr val="92D050"/>
                </a:solidFill>
              </a:rPr>
              <a:t>(</a:t>
            </a:r>
            <a:r>
              <a:rPr lang="en-US" altLang="en-US" sz="2000" b="1" smtClean="0">
                <a:solidFill>
                  <a:srgbClr val="92D050"/>
                </a:solidFill>
              </a:rPr>
              <a:t>Enzymatic </a:t>
            </a:r>
            <a:r>
              <a:rPr lang="en-US" altLang="en-US" sz="2000" b="1">
                <a:solidFill>
                  <a:srgbClr val="92D050"/>
                </a:solidFill>
              </a:rPr>
              <a:t>reactions </a:t>
            </a:r>
            <a:r>
              <a:rPr lang="en-US" altLang="en-US" sz="2000" b="1" smtClean="0">
                <a:solidFill>
                  <a:srgbClr val="92D050"/>
                </a:solidFill>
              </a:rPr>
              <a:t>3,4,5</a:t>
            </a:r>
            <a:r>
              <a:rPr lang="en-US" altLang="en-US" sz="2400" b="1" smtClean="0">
                <a:solidFill>
                  <a:srgbClr val="92D050"/>
                </a:solidFill>
              </a:rPr>
              <a:t>)</a:t>
            </a:r>
            <a:endParaRPr lang="en-US" altLang="en-US" sz="2400" b="1">
              <a:solidFill>
                <a:srgbClr val="92D050"/>
              </a:solidFill>
            </a:endParaRPr>
          </a:p>
        </p:txBody>
      </p:sp>
      <p:sp>
        <p:nvSpPr>
          <p:cNvPr id="3" name="Oval 2"/>
          <p:cNvSpPr/>
          <p:nvPr/>
        </p:nvSpPr>
        <p:spPr>
          <a:xfrm>
            <a:off x="4248150" y="4343401"/>
            <a:ext cx="1609725" cy="6572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6928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z="4000"/>
              <a:t>From Aldor et </a:t>
            </a:r>
            <a:r>
              <a:rPr lang="en-US" altLang="en-US" sz="4000" smtClean="0"/>
              <a:t>al</a:t>
            </a:r>
            <a:r>
              <a:rPr lang="en-US" altLang="en-US" sz="4000"/>
              <a:t/>
            </a:r>
            <a:br>
              <a:rPr lang="en-US" altLang="en-US" sz="4000"/>
            </a:br>
            <a:r>
              <a:rPr lang="en-US" altLang="en-US" sz="3200" i="1"/>
              <a:t>Applied &amp; Environmental Microbiology</a:t>
            </a:r>
            <a:endParaRPr lang="en-US" altLang="en-US" sz="3200"/>
          </a:p>
        </p:txBody>
      </p:sp>
      <p:sp>
        <p:nvSpPr>
          <p:cNvPr id="35843" name="Rectangle 3"/>
          <p:cNvSpPr>
            <a:spLocks noGrp="1" noChangeArrowheads="1"/>
          </p:cNvSpPr>
          <p:nvPr>
            <p:ph type="body" idx="1"/>
          </p:nvPr>
        </p:nvSpPr>
        <p:spPr>
          <a:xfrm>
            <a:off x="1981200" y="1600200"/>
            <a:ext cx="8229600" cy="4876800"/>
          </a:xfrm>
        </p:spPr>
        <p:txBody>
          <a:bodyPr/>
          <a:lstStyle/>
          <a:p>
            <a:pPr eaLnBrk="1" hangingPunct="1">
              <a:lnSpc>
                <a:spcPct val="80000"/>
              </a:lnSpc>
            </a:pPr>
            <a:r>
              <a:rPr lang="en-US" altLang="en-US" dirty="0"/>
              <a:t>When PHBV was produced industrially, glucose and propionate were supplied to a fed-batch fermentation of </a:t>
            </a:r>
            <a:r>
              <a:rPr lang="en-US" altLang="en-US" i="1" dirty="0" err="1"/>
              <a:t>Ralstonia</a:t>
            </a:r>
            <a:r>
              <a:rPr lang="en-US" altLang="en-US" i="1" dirty="0"/>
              <a:t> </a:t>
            </a:r>
            <a:r>
              <a:rPr lang="en-US" altLang="en-US" i="1" dirty="0" err="1"/>
              <a:t>eutropha</a:t>
            </a:r>
            <a:r>
              <a:rPr lang="en-US" altLang="en-US" dirty="0"/>
              <a:t>, a natural PHA accumulator. Adjusting the ratio of these carbon sources in the feed controlled the copolymer composition.</a:t>
            </a:r>
          </a:p>
          <a:p>
            <a:pPr eaLnBrk="1" hangingPunct="1">
              <a:lnSpc>
                <a:spcPct val="80000"/>
              </a:lnSpc>
            </a:pPr>
            <a:r>
              <a:rPr lang="en-US" altLang="en-US" smtClean="0"/>
              <a:t>A </a:t>
            </a:r>
            <a:r>
              <a:rPr lang="en-US" altLang="en-US" dirty="0"/>
              <a:t>major factor in the prohibitively high price of </a:t>
            </a:r>
            <a:r>
              <a:rPr lang="en-US" altLang="en-US" dirty="0" smtClean="0"/>
              <a:t>“</a:t>
            </a:r>
            <a:r>
              <a:rPr lang="en-US" altLang="en-US" dirty="0" err="1" smtClean="0"/>
              <a:t>Biopol</a:t>
            </a:r>
            <a:r>
              <a:rPr lang="en-US" altLang="en-US" dirty="0" smtClean="0"/>
              <a:t>” </a:t>
            </a:r>
            <a:r>
              <a:rPr lang="en-US" altLang="en-US" dirty="0"/>
              <a:t>was that propionate, which was activated to form the </a:t>
            </a:r>
            <a:r>
              <a:rPr lang="en-US" altLang="en-US" dirty="0" err="1"/>
              <a:t>propionyl</a:t>
            </a:r>
            <a:r>
              <a:rPr lang="en-US" altLang="en-US" dirty="0"/>
              <a:t>-CoA precursor of HV, is expensive to produce industrially </a:t>
            </a:r>
          </a:p>
          <a:p>
            <a:pPr eaLnBrk="1" hangingPunct="1">
              <a:lnSpc>
                <a:spcPct val="80000"/>
              </a:lnSpc>
            </a:pPr>
            <a:r>
              <a:rPr lang="en-US" altLang="en-US" b="1" u="sng" smtClean="0"/>
              <a:t>A </a:t>
            </a:r>
            <a:r>
              <a:rPr lang="en-US" altLang="en-US" b="1" u="sng" dirty="0"/>
              <a:t>more economical alternative is to induce the cells to produce </a:t>
            </a:r>
            <a:r>
              <a:rPr lang="en-US" altLang="en-US" b="1" u="sng" dirty="0" err="1"/>
              <a:t>propionyl</a:t>
            </a:r>
            <a:r>
              <a:rPr lang="en-US" altLang="en-US" b="1" u="sng" dirty="0"/>
              <a:t>-CoA from common cellular intermediates</a:t>
            </a:r>
          </a:p>
          <a:p>
            <a:pPr eaLnBrk="1" hangingPunct="1">
              <a:lnSpc>
                <a:spcPct val="80000"/>
              </a:lnSpc>
            </a:pPr>
            <a:endParaRPr lang="en-US" altLang="en-US" dirty="0"/>
          </a:p>
        </p:txBody>
      </p:sp>
    </p:spTree>
    <p:extLst>
      <p:ext uri="{BB962C8B-B14F-4D97-AF65-F5344CB8AC3E}">
        <p14:creationId xmlns:p14="http://schemas.microsoft.com/office/powerpoint/2010/main" val="81290326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524000" y="838200"/>
            <a:ext cx="9144000" cy="1143000"/>
          </a:xfrm>
        </p:spPr>
        <p:txBody>
          <a:bodyPr>
            <a:normAutofit fontScale="90000"/>
          </a:bodyPr>
          <a:lstStyle/>
          <a:p>
            <a:pPr eaLnBrk="1" hangingPunct="1"/>
            <a:r>
              <a:rPr lang="en-US" altLang="en-US" sz="3200"/>
              <a:t>Strategy: “metabolic engineering”</a:t>
            </a:r>
            <a:br>
              <a:rPr lang="en-US" altLang="en-US" sz="3200"/>
            </a:br>
            <a:r>
              <a:rPr lang="en-US" altLang="en-US" sz="3200"/>
              <a:t/>
            </a:r>
            <a:br>
              <a:rPr lang="en-US" altLang="en-US" sz="3200"/>
            </a:br>
            <a:r>
              <a:rPr lang="en-US" altLang="en-US" sz="3200"/>
              <a:t>Via </a:t>
            </a:r>
            <a:r>
              <a:rPr lang="en-US" altLang="en-US" sz="3200" u="sng"/>
              <a:t>transformation</a:t>
            </a:r>
            <a:r>
              <a:rPr lang="en-US" altLang="en-US" sz="3200"/>
              <a:t>, insert plasmids (that code for needed enzymes) into a “host” such as </a:t>
            </a:r>
            <a:r>
              <a:rPr lang="en-US" altLang="en-US" sz="3200" i="1"/>
              <a:t>Salmonella enterica</a:t>
            </a:r>
            <a:r>
              <a:rPr lang="en-US" altLang="en-US" sz="3200"/>
              <a:t>.  </a:t>
            </a:r>
          </a:p>
        </p:txBody>
      </p:sp>
      <p:sp>
        <p:nvSpPr>
          <p:cNvPr id="36867" name="Rectangle 3"/>
          <p:cNvSpPr>
            <a:spLocks noGrp="1" noChangeArrowheads="1"/>
          </p:cNvSpPr>
          <p:nvPr>
            <p:ph type="body" idx="1"/>
          </p:nvPr>
        </p:nvSpPr>
        <p:spPr>
          <a:xfrm>
            <a:off x="300182" y="2484582"/>
            <a:ext cx="8229600" cy="4525963"/>
          </a:xfrm>
        </p:spPr>
        <p:txBody>
          <a:bodyPr/>
          <a:lstStyle/>
          <a:p>
            <a:pPr eaLnBrk="1" hangingPunct="1"/>
            <a:r>
              <a:rPr lang="en-US" altLang="en-US" dirty="0"/>
              <a:t>Two plasmids transformed into </a:t>
            </a:r>
            <a:r>
              <a:rPr lang="en-US" altLang="en-US" i="1" dirty="0"/>
              <a:t>Salmonella</a:t>
            </a:r>
            <a:r>
              <a:rPr lang="en-US" altLang="en-US" dirty="0"/>
              <a:t>:</a:t>
            </a:r>
          </a:p>
          <a:p>
            <a:pPr lvl="1" eaLnBrk="1" hangingPunct="1"/>
            <a:r>
              <a:rPr lang="en-US" altLang="en-US" dirty="0"/>
              <a:t>One (</a:t>
            </a:r>
            <a:r>
              <a:rPr lang="en-US" altLang="en-US" dirty="0" err="1"/>
              <a:t>pMMB-pha</a:t>
            </a:r>
            <a:r>
              <a:rPr lang="en-US" altLang="en-US" dirty="0"/>
              <a:t>) contains:</a:t>
            </a:r>
          </a:p>
          <a:p>
            <a:pPr lvl="2" eaLnBrk="1" hangingPunct="1"/>
            <a:r>
              <a:rPr lang="en-US" altLang="en-US" dirty="0"/>
              <a:t>Antibiotic resistance gene (for selection)</a:t>
            </a:r>
          </a:p>
          <a:p>
            <a:pPr lvl="2" eaLnBrk="1" hangingPunct="1"/>
            <a:r>
              <a:rPr lang="en-US" altLang="en-US" dirty="0"/>
              <a:t>Genes for enzymes in </a:t>
            </a:r>
            <a:r>
              <a:rPr lang="en-US" altLang="en-US" dirty="0" err="1"/>
              <a:t>polyhydroxyalkanoate</a:t>
            </a:r>
            <a:r>
              <a:rPr lang="en-US" altLang="en-US" dirty="0"/>
              <a:t> synthesis pathway (</a:t>
            </a:r>
            <a:r>
              <a:rPr lang="en-US" altLang="en-US" b="1" i="1" err="1"/>
              <a:t>phaBCA</a:t>
            </a:r>
            <a:r>
              <a:rPr lang="en-US" altLang="en-US" b="1" i="1"/>
              <a:t> </a:t>
            </a:r>
            <a:r>
              <a:rPr lang="en-US" altLang="en-US" b="1" i="1" smtClean="0"/>
              <a:t>genes </a:t>
            </a:r>
            <a:r>
              <a:rPr lang="en-US" altLang="en-US" b="1" smtClean="0"/>
              <a:t>operon</a:t>
            </a:r>
            <a:r>
              <a:rPr lang="en-US" altLang="en-US" dirty="0"/>
              <a:t>) from an </a:t>
            </a:r>
            <a:r>
              <a:rPr lang="en-US" altLang="en-US" i="1" dirty="0" err="1"/>
              <a:t>Acinetobacter</a:t>
            </a:r>
            <a:r>
              <a:rPr lang="en-US" altLang="en-US" dirty="0"/>
              <a:t> strain</a:t>
            </a:r>
          </a:p>
          <a:p>
            <a:pPr lvl="1" eaLnBrk="1" hangingPunct="1"/>
            <a:r>
              <a:rPr lang="en-US" altLang="en-US" dirty="0"/>
              <a:t>The other (</a:t>
            </a:r>
            <a:r>
              <a:rPr lang="en-US" altLang="en-US" dirty="0" err="1"/>
              <a:t>pBAD-Cro</a:t>
            </a:r>
            <a:r>
              <a:rPr lang="en-US" altLang="en-US" dirty="0"/>
              <a:t>) contains:</a:t>
            </a:r>
          </a:p>
          <a:p>
            <a:pPr lvl="2" eaLnBrk="1" hangingPunct="1"/>
            <a:r>
              <a:rPr lang="en-US" altLang="en-US" dirty="0"/>
              <a:t>A different antibiotic resistance gene (for selection)</a:t>
            </a:r>
          </a:p>
          <a:p>
            <a:pPr lvl="2" eaLnBrk="1" hangingPunct="1"/>
            <a:r>
              <a:rPr lang="en-US" altLang="en-US" b="1" dirty="0"/>
              <a:t>Genes for enzymes to convert </a:t>
            </a:r>
            <a:r>
              <a:rPr lang="en-US" altLang="en-US" b="1" dirty="0" err="1"/>
              <a:t>succinyl</a:t>
            </a:r>
            <a:r>
              <a:rPr lang="en-US" altLang="en-US" b="1" dirty="0"/>
              <a:t>-CoA into </a:t>
            </a:r>
            <a:r>
              <a:rPr lang="en-US" altLang="en-US" b="1" dirty="0" err="1"/>
              <a:t>propionylC</a:t>
            </a:r>
            <a:r>
              <a:rPr lang="en-US" altLang="en-US" dirty="0" err="1"/>
              <a:t>oA</a:t>
            </a:r>
            <a:r>
              <a:rPr lang="en-US" altLang="en-US" dirty="0"/>
              <a:t> (</a:t>
            </a:r>
            <a:r>
              <a:rPr lang="en-US" altLang="en-US" dirty="0" err="1"/>
              <a:t>HydroxyValerate</a:t>
            </a:r>
            <a:r>
              <a:rPr lang="en-US" altLang="en-US" dirty="0"/>
              <a:t> </a:t>
            </a:r>
            <a:r>
              <a:rPr lang="en-US" altLang="en-US"/>
              <a:t>precursor</a:t>
            </a:r>
            <a:r>
              <a:rPr lang="en-US" altLang="en-US" smtClean="0"/>
              <a:t>) </a:t>
            </a:r>
            <a:r>
              <a:rPr lang="en-US" altLang="en-US" b="1" smtClean="0"/>
              <a:t>(enzymes 1-2)</a:t>
            </a:r>
            <a:endParaRPr lang="en-US" altLang="en-US" b="1" dirty="0"/>
          </a:p>
          <a:p>
            <a:pPr lvl="2" eaLnBrk="1" hangingPunct="1"/>
            <a:r>
              <a:rPr lang="en-US" altLang="en-US" dirty="0"/>
              <a:t>These genes are in an </a:t>
            </a:r>
            <a:r>
              <a:rPr lang="en-US" altLang="en-US" dirty="0" smtClean="0"/>
              <a:t>inducible </a:t>
            </a:r>
            <a:r>
              <a:rPr lang="en-US" altLang="en-US" dirty="0"/>
              <a:t>operon on the plasmid (induced by arabinose or </a:t>
            </a:r>
            <a:r>
              <a:rPr lang="en-US" altLang="en-US" dirty="0" smtClean="0"/>
              <a:t>cyanocobalamin (Vitamin B12))</a:t>
            </a:r>
            <a:endParaRPr lang="en-US" altLang="en-US" dirty="0"/>
          </a:p>
        </p:txBody>
      </p:sp>
      <p:pic>
        <p:nvPicPr>
          <p:cNvPr id="2050" name="Picture 2" descr="Arabinse in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836" y="3214876"/>
            <a:ext cx="3861089" cy="19934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31120" y="5082186"/>
            <a:ext cx="1811260" cy="646331"/>
          </a:xfrm>
          <a:prstGeom prst="rect">
            <a:avLst/>
          </a:prstGeom>
          <a:noFill/>
        </p:spPr>
        <p:txBody>
          <a:bodyPr wrap="square" rtlCol="0">
            <a:spAutoFit/>
          </a:bodyPr>
          <a:lstStyle/>
          <a:p>
            <a:r>
              <a:rPr lang="en-US" smtClean="0"/>
              <a:t>No valerate , pure PHB made</a:t>
            </a:r>
            <a:endParaRPr lang="en-US"/>
          </a:p>
        </p:txBody>
      </p:sp>
      <p:sp>
        <p:nvSpPr>
          <p:cNvPr id="6" name="TextBox 5"/>
          <p:cNvSpPr txBox="1"/>
          <p:nvPr/>
        </p:nvSpPr>
        <p:spPr>
          <a:xfrm>
            <a:off x="10161664" y="5186095"/>
            <a:ext cx="2323702" cy="923330"/>
          </a:xfrm>
          <a:prstGeom prst="rect">
            <a:avLst/>
          </a:prstGeom>
          <a:noFill/>
        </p:spPr>
        <p:txBody>
          <a:bodyPr wrap="square" rtlCol="0">
            <a:spAutoFit/>
          </a:bodyPr>
          <a:lstStyle/>
          <a:p>
            <a:r>
              <a:rPr lang="en-US" smtClean="0"/>
              <a:t>Valerate produced, coPHBV  polymer made</a:t>
            </a:r>
            <a:endParaRPr lang="en-US"/>
          </a:p>
        </p:txBody>
      </p:sp>
    </p:spTree>
    <p:extLst>
      <p:ext uri="{BB962C8B-B14F-4D97-AF65-F5344CB8AC3E}">
        <p14:creationId xmlns:p14="http://schemas.microsoft.com/office/powerpoint/2010/main" val="161361107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96559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subTitle" idx="1"/>
          </p:nvPr>
        </p:nvSpPr>
        <p:spPr/>
        <p:txBody>
          <a:bodyPr/>
          <a:lstStyle/>
          <a:p>
            <a:pPr eaLnBrk="1" hangingPunct="1"/>
            <a:endParaRPr lang="en-US" altLang="en-US" smtClean="0"/>
          </a:p>
        </p:txBody>
      </p:sp>
      <p:sp>
        <p:nvSpPr>
          <p:cNvPr id="34819" name="Rectangle 3"/>
          <p:cNvSpPr>
            <a:spLocks noChangeArrowheads="1"/>
          </p:cNvSpPr>
          <p:nvPr/>
        </p:nvSpPr>
        <p:spPr bwMode="auto">
          <a:xfrm>
            <a:off x="1333500" y="322322"/>
            <a:ext cx="891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b="1" smtClean="0"/>
              <a:t>ENZYMES</a:t>
            </a:r>
            <a:r>
              <a:rPr lang="en-US" altLang="en-US" sz="1600" b="1"/>
              <a:t>:</a:t>
            </a:r>
            <a:r>
              <a:rPr lang="en-US" altLang="en-US" sz="1600"/>
              <a:t> </a:t>
            </a:r>
            <a:r>
              <a:rPr lang="en-US" altLang="en-US" sz="1600" b="1"/>
              <a:t>1, Sbm;  2, methylmalonyl-CoA decarboxylase (YgfG);   3, 3-ketothiolase (PhaA);   4, acetoacetyl-CoA reductase (PhaB);   5, PHA synthase (PhaC);</a:t>
            </a:r>
            <a:r>
              <a:rPr lang="en-US" altLang="en-US" sz="1600"/>
              <a:t> </a:t>
            </a:r>
          </a:p>
          <a:p>
            <a:pPr eaLnBrk="1" hangingPunct="1"/>
            <a:r>
              <a:rPr lang="en-US" altLang="en-US" sz="1600"/>
              <a:t>PEP, phosphoenolpyruvate.</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l="49014" t="14285" r="31607" b="14285"/>
          <a:stretch>
            <a:fillRect/>
          </a:stretch>
        </p:blipFill>
        <p:spPr bwMode="auto">
          <a:xfrm>
            <a:off x="7315200" y="1828800"/>
            <a:ext cx="1295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 5"/>
          <p:cNvGrpSpPr>
            <a:grpSpLocks/>
          </p:cNvGrpSpPr>
          <p:nvPr/>
        </p:nvGrpSpPr>
        <p:grpSpPr bwMode="auto">
          <a:xfrm>
            <a:off x="114299" y="1239838"/>
            <a:ext cx="9796464" cy="5618163"/>
            <a:chOff x="-888" y="781"/>
            <a:chExt cx="6171" cy="3539"/>
          </a:xfrm>
        </p:grpSpPr>
        <p:grpSp>
          <p:nvGrpSpPr>
            <p:cNvPr id="34827" name="Group 6"/>
            <p:cNvGrpSpPr>
              <a:grpSpLocks/>
            </p:cNvGrpSpPr>
            <p:nvPr/>
          </p:nvGrpSpPr>
          <p:grpSpPr bwMode="auto">
            <a:xfrm>
              <a:off x="1632" y="1152"/>
              <a:ext cx="3651" cy="3168"/>
              <a:chOff x="1632" y="1152"/>
              <a:chExt cx="3651" cy="3168"/>
            </a:xfrm>
          </p:grpSpPr>
          <p:pic>
            <p:nvPicPr>
              <p:cNvPr id="34831" name="Picture 7"/>
              <p:cNvPicPr>
                <a:picLocks noChangeAspect="1" noChangeArrowheads="1"/>
              </p:cNvPicPr>
              <p:nvPr/>
            </p:nvPicPr>
            <p:blipFill>
              <a:blip r:embed="rId4">
                <a:extLst>
                  <a:ext uri="{28A0092B-C50C-407E-A947-70E740481C1C}">
                    <a14:useLocalDpi xmlns:a14="http://schemas.microsoft.com/office/drawing/2010/main" val="0"/>
                  </a:ext>
                </a:extLst>
              </a:blip>
              <a:srcRect t="14285" r="49846"/>
              <a:stretch>
                <a:fillRect/>
              </a:stretch>
            </p:blipFill>
            <p:spPr bwMode="auto">
              <a:xfrm>
                <a:off x="1632" y="1152"/>
                <a:ext cx="2112" cy="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2" name="Text Box 8"/>
              <p:cNvSpPr txBox="1">
                <a:spLocks noChangeArrowheads="1"/>
              </p:cNvSpPr>
              <p:nvPr/>
            </p:nvSpPr>
            <p:spPr bwMode="auto">
              <a:xfrm>
                <a:off x="4204" y="4089"/>
                <a:ext cx="107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err="1"/>
                  <a:t>Aldor</a:t>
                </a:r>
                <a:r>
                  <a:rPr lang="en-US" altLang="en-US" sz="1200" dirty="0"/>
                  <a:t> et al., 2002 AEM</a:t>
                </a:r>
              </a:p>
            </p:txBody>
          </p:sp>
        </p:grpSp>
        <p:sp>
          <p:nvSpPr>
            <p:cNvPr id="34828" name="AutoShape 9"/>
            <p:cNvSpPr>
              <a:spLocks/>
            </p:cNvSpPr>
            <p:nvPr/>
          </p:nvSpPr>
          <p:spPr bwMode="auto">
            <a:xfrm>
              <a:off x="1200" y="2695"/>
              <a:ext cx="1666" cy="1468"/>
            </a:xfrm>
            <a:prstGeom prst="leftBrace">
              <a:avLst>
                <a:gd name="adj1" fmla="val 34444"/>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9" name="Text Box 10"/>
            <p:cNvSpPr txBox="1">
              <a:spLocks noChangeArrowheads="1"/>
            </p:cNvSpPr>
            <p:nvPr/>
          </p:nvSpPr>
          <p:spPr bwMode="auto">
            <a:xfrm>
              <a:off x="-888" y="2695"/>
              <a:ext cx="244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smtClean="0">
                  <a:solidFill>
                    <a:srgbClr val="FF0000"/>
                  </a:solidFill>
                </a:rPr>
                <a:t>Pathways to produce propionyl-Coa (Enzymatic </a:t>
              </a:r>
              <a:r>
                <a:rPr lang="en-US" altLang="en-US" sz="2400" b="1">
                  <a:solidFill>
                    <a:srgbClr val="FF0000"/>
                  </a:solidFill>
                </a:rPr>
                <a:t>reactions </a:t>
              </a:r>
              <a:r>
                <a:rPr lang="en-US" altLang="en-US" sz="2400" b="1" smtClean="0">
                  <a:solidFill>
                    <a:srgbClr val="FF0000"/>
                  </a:solidFill>
                </a:rPr>
                <a:t>1-2)</a:t>
              </a:r>
              <a:endParaRPr lang="en-US" altLang="en-US" sz="2400" b="1">
                <a:solidFill>
                  <a:srgbClr val="FF0000"/>
                </a:solidFill>
              </a:endParaRPr>
            </a:p>
          </p:txBody>
        </p:sp>
        <p:sp>
          <p:nvSpPr>
            <p:cNvPr id="34830" name="Text Box 11"/>
            <p:cNvSpPr txBox="1">
              <a:spLocks noChangeArrowheads="1"/>
            </p:cNvSpPr>
            <p:nvPr/>
          </p:nvSpPr>
          <p:spPr bwMode="auto">
            <a:xfrm>
              <a:off x="-867" y="781"/>
              <a:ext cx="2352"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00FF"/>
                  </a:solidFill>
                </a:rPr>
                <a:t>Engineering challenge: control ratio of HV/HB </a:t>
              </a:r>
              <a:r>
                <a:rPr lang="en-US" altLang="en-US" sz="2400" b="1">
                  <a:solidFill>
                    <a:srgbClr val="0000FF"/>
                  </a:solidFill>
                </a:rPr>
                <a:t>in </a:t>
              </a:r>
              <a:r>
                <a:rPr lang="en-US" altLang="en-US" sz="2400" b="1" smtClean="0">
                  <a:solidFill>
                    <a:srgbClr val="0000FF"/>
                  </a:solidFill>
                </a:rPr>
                <a:t>polymer</a:t>
              </a:r>
              <a:endParaRPr lang="en-US" altLang="en-US" sz="2400" b="1" dirty="0">
                <a:solidFill>
                  <a:srgbClr val="0000FF"/>
                </a:solidFill>
              </a:endParaRPr>
            </a:p>
          </p:txBody>
        </p:sp>
      </p:grpSp>
      <p:sp>
        <p:nvSpPr>
          <p:cNvPr id="34822" name="Line 12"/>
          <p:cNvSpPr>
            <a:spLocks noChangeShapeType="1"/>
          </p:cNvSpPr>
          <p:nvPr/>
        </p:nvSpPr>
        <p:spPr bwMode="auto">
          <a:xfrm flipV="1">
            <a:off x="3429000" y="1600200"/>
            <a:ext cx="1219200" cy="76200"/>
          </a:xfrm>
          <a:prstGeom prst="line">
            <a:avLst/>
          </a:prstGeom>
          <a:noFill/>
          <a:ln w="635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3" name="Oval 13"/>
          <p:cNvSpPr>
            <a:spLocks noChangeArrowheads="1"/>
          </p:cNvSpPr>
          <p:nvPr/>
        </p:nvSpPr>
        <p:spPr bwMode="auto">
          <a:xfrm>
            <a:off x="4572000" y="1219200"/>
            <a:ext cx="2438400" cy="1447800"/>
          </a:xfrm>
          <a:prstGeom prst="ellipse">
            <a:avLst/>
          </a:prstGeom>
          <a:noFill/>
          <a:ln w="635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4824" name="Group 14"/>
          <p:cNvGrpSpPr>
            <a:grpSpLocks/>
          </p:cNvGrpSpPr>
          <p:nvPr/>
        </p:nvGrpSpPr>
        <p:grpSpPr bwMode="auto">
          <a:xfrm>
            <a:off x="6848475" y="1752600"/>
            <a:ext cx="3003550" cy="3505200"/>
            <a:chOff x="3354" y="1104"/>
            <a:chExt cx="1892" cy="2208"/>
          </a:xfrm>
        </p:grpSpPr>
        <p:sp>
          <p:nvSpPr>
            <p:cNvPr id="34825" name="Text Box 15"/>
            <p:cNvSpPr txBox="1">
              <a:spLocks noChangeArrowheads="1"/>
            </p:cNvSpPr>
            <p:nvPr/>
          </p:nvSpPr>
          <p:spPr bwMode="auto">
            <a:xfrm>
              <a:off x="3354" y="3024"/>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6600CC"/>
                  </a:solidFill>
                </a:rPr>
                <a:t>TCA</a:t>
              </a:r>
            </a:p>
          </p:txBody>
        </p:sp>
        <p:sp>
          <p:nvSpPr>
            <p:cNvPr id="34826" name="Text Box 16"/>
            <p:cNvSpPr txBox="1">
              <a:spLocks noChangeArrowheads="1"/>
            </p:cNvSpPr>
            <p:nvPr/>
          </p:nvSpPr>
          <p:spPr bwMode="auto">
            <a:xfrm>
              <a:off x="4170" y="1104"/>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smtClean="0">
                  <a:solidFill>
                    <a:srgbClr val="6600CC"/>
                  </a:solidFill>
                </a:rPr>
                <a:t>Glycolysis</a:t>
              </a:r>
              <a:endParaRPr lang="en-US" altLang="en-US" sz="2400" b="1">
                <a:solidFill>
                  <a:srgbClr val="6600CC"/>
                </a:solidFill>
              </a:endParaRPr>
            </a:p>
          </p:txBody>
        </p:sp>
      </p:grpSp>
      <p:grpSp>
        <p:nvGrpSpPr>
          <p:cNvPr id="2" name="Group 1"/>
          <p:cNvGrpSpPr/>
          <p:nvPr/>
        </p:nvGrpSpPr>
        <p:grpSpPr>
          <a:xfrm>
            <a:off x="219075" y="2209800"/>
            <a:ext cx="5229226" cy="1811517"/>
            <a:chOff x="219075" y="2209800"/>
            <a:chExt cx="5229226" cy="1811517"/>
          </a:xfrm>
        </p:grpSpPr>
        <p:sp>
          <p:nvSpPr>
            <p:cNvPr id="18" name="AutoShape 9"/>
            <p:cNvSpPr>
              <a:spLocks/>
            </p:cNvSpPr>
            <p:nvPr/>
          </p:nvSpPr>
          <p:spPr bwMode="auto">
            <a:xfrm>
              <a:off x="3667125" y="2209800"/>
              <a:ext cx="1781176" cy="1811339"/>
            </a:xfrm>
            <a:prstGeom prst="leftBrace">
              <a:avLst>
                <a:gd name="adj1" fmla="val 34444"/>
                <a:gd name="adj2" fmla="val 50000"/>
              </a:avLst>
            </a:prstGeom>
            <a:noFill/>
            <a:ln w="38100">
              <a:solidFill>
                <a:srgbClr val="92D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92D050"/>
                </a:solidFill>
              </a:endParaRPr>
            </a:p>
          </p:txBody>
        </p:sp>
        <p:sp>
          <p:nvSpPr>
            <p:cNvPr id="19" name="Text Box 10"/>
            <p:cNvSpPr txBox="1">
              <a:spLocks noChangeArrowheads="1"/>
            </p:cNvSpPr>
            <p:nvPr/>
          </p:nvSpPr>
          <p:spPr bwMode="auto">
            <a:xfrm>
              <a:off x="219075" y="2820988"/>
              <a:ext cx="3819525" cy="12003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b="1">
                  <a:solidFill>
                    <a:srgbClr val="92D050"/>
                  </a:solidFill>
                </a:rPr>
                <a:t>PhaC, A &amp; </a:t>
              </a:r>
              <a:r>
                <a:rPr lang="en-US" sz="2400" b="1">
                  <a:solidFill>
                    <a:srgbClr val="92D050"/>
                  </a:solidFill>
                </a:rPr>
                <a:t>B </a:t>
              </a:r>
              <a:r>
                <a:rPr lang="en-US" sz="2400" b="1" smtClean="0">
                  <a:solidFill>
                    <a:srgbClr val="92D050"/>
                  </a:solidFill>
                </a:rPr>
                <a:t>genes make the polymer</a:t>
              </a:r>
              <a:endParaRPr lang="en-US" sz="2400" b="1">
                <a:solidFill>
                  <a:srgbClr val="92D050"/>
                </a:solidFill>
              </a:endParaRPr>
            </a:p>
            <a:p>
              <a:pPr eaLnBrk="1" hangingPunct="1"/>
              <a:r>
                <a:rPr lang="en-US" altLang="en-US" sz="2400" b="1" smtClean="0">
                  <a:solidFill>
                    <a:srgbClr val="92D050"/>
                  </a:solidFill>
                </a:rPr>
                <a:t>(</a:t>
              </a:r>
              <a:r>
                <a:rPr lang="en-US" altLang="en-US" sz="2000" b="1" smtClean="0">
                  <a:solidFill>
                    <a:srgbClr val="92D050"/>
                  </a:solidFill>
                </a:rPr>
                <a:t>Enzymatic </a:t>
              </a:r>
              <a:r>
                <a:rPr lang="en-US" altLang="en-US" sz="2000" b="1">
                  <a:solidFill>
                    <a:srgbClr val="92D050"/>
                  </a:solidFill>
                </a:rPr>
                <a:t>reactions </a:t>
              </a:r>
              <a:r>
                <a:rPr lang="en-US" altLang="en-US" sz="2000" b="1" smtClean="0">
                  <a:solidFill>
                    <a:srgbClr val="92D050"/>
                  </a:solidFill>
                </a:rPr>
                <a:t>3,4,5</a:t>
              </a:r>
              <a:r>
                <a:rPr lang="en-US" altLang="en-US" sz="2400" b="1" smtClean="0">
                  <a:solidFill>
                    <a:srgbClr val="92D050"/>
                  </a:solidFill>
                </a:rPr>
                <a:t>)</a:t>
              </a:r>
              <a:endParaRPr lang="en-US" altLang="en-US" sz="2400" b="1">
                <a:solidFill>
                  <a:srgbClr val="92D050"/>
                </a:solidFill>
              </a:endParaRPr>
            </a:p>
          </p:txBody>
        </p:sp>
      </p:grpSp>
      <p:sp>
        <p:nvSpPr>
          <p:cNvPr id="3" name="Oval 2"/>
          <p:cNvSpPr/>
          <p:nvPr/>
        </p:nvSpPr>
        <p:spPr>
          <a:xfrm>
            <a:off x="4248150" y="4343401"/>
            <a:ext cx="1609725" cy="6572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0075" y="3205161"/>
            <a:ext cx="11107400" cy="1015663"/>
          </a:xfrm>
          <a:prstGeom prst="rect">
            <a:avLst/>
          </a:prstGeom>
          <a:solidFill>
            <a:schemeClr val="accent2">
              <a:lumMod val="75000"/>
            </a:schemeClr>
          </a:solidFill>
        </p:spPr>
        <p:txBody>
          <a:bodyPr wrap="none" rtlCol="0">
            <a:spAutoFit/>
          </a:bodyPr>
          <a:lstStyle/>
          <a:p>
            <a:r>
              <a:rPr lang="en-US" sz="6000" smtClean="0"/>
              <a:t>= “TUNE”-ABLE PHA characteristics</a:t>
            </a:r>
            <a:endParaRPr lang="en-US" sz="6000"/>
          </a:p>
        </p:txBody>
      </p:sp>
    </p:spTree>
    <p:extLst>
      <p:ext uri="{BB962C8B-B14F-4D97-AF65-F5344CB8AC3E}">
        <p14:creationId xmlns:p14="http://schemas.microsoft.com/office/powerpoint/2010/main" val="14460550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39024"/>
          <a:stretch>
            <a:fillRect/>
          </a:stretch>
        </p:blipFill>
        <p:spPr>
          <a:xfrm>
            <a:off x="2971800" y="1219201"/>
            <a:ext cx="5867400" cy="5076825"/>
          </a:xfrm>
          <a:noFill/>
        </p:spPr>
      </p:pic>
      <p:sp>
        <p:nvSpPr>
          <p:cNvPr id="37891" name="Rectangle 4"/>
          <p:cNvSpPr>
            <a:spLocks noGrp="1" noChangeArrowheads="1"/>
          </p:cNvSpPr>
          <p:nvPr>
            <p:ph type="title"/>
          </p:nvPr>
        </p:nvSpPr>
        <p:spPr>
          <a:xfrm>
            <a:off x="2438400" y="0"/>
            <a:ext cx="8229600" cy="1143000"/>
          </a:xfrm>
        </p:spPr>
        <p:txBody>
          <a:bodyPr/>
          <a:lstStyle/>
          <a:p>
            <a:pPr eaLnBrk="1" hangingPunct="1"/>
            <a:r>
              <a:rPr lang="en-US" altLang="en-US" smtClean="0"/>
              <a:t>Results:</a:t>
            </a:r>
          </a:p>
        </p:txBody>
      </p:sp>
    </p:spTree>
    <p:extLst>
      <p:ext uri="{BB962C8B-B14F-4D97-AF65-F5344CB8AC3E}">
        <p14:creationId xmlns:p14="http://schemas.microsoft.com/office/powerpoint/2010/main" val="39628738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z="4000"/>
              <a:t>Zooming in and comparing across genomes (At IMG website)</a:t>
            </a:r>
          </a:p>
        </p:txBody>
      </p:sp>
      <p:pic>
        <p:nvPicPr>
          <p:cNvPr id="122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6837" r="20370" b="14136"/>
          <a:stretch>
            <a:fillRect/>
          </a:stretch>
        </p:blipFill>
        <p:spPr>
          <a:xfrm>
            <a:off x="1524000" y="1524000"/>
            <a:ext cx="9144000" cy="4649788"/>
          </a:xfrm>
        </p:spPr>
      </p:pic>
    </p:spTree>
    <p:extLst>
      <p:ext uri="{BB962C8B-B14F-4D97-AF65-F5344CB8AC3E}">
        <p14:creationId xmlns:p14="http://schemas.microsoft.com/office/powerpoint/2010/main" val="35332192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0"/>
            <a:ext cx="8229600" cy="1143000"/>
          </a:xfrm>
        </p:spPr>
        <p:txBody>
          <a:bodyPr/>
          <a:lstStyle/>
          <a:p>
            <a:pPr eaLnBrk="1" hangingPunct="1"/>
            <a:r>
              <a:rPr lang="en-US" altLang="en-US" sz="3200"/>
              <a:t>Biosynthesis of commodity chemicals</a:t>
            </a:r>
          </a:p>
        </p:txBody>
      </p:sp>
      <p:sp>
        <p:nvSpPr>
          <p:cNvPr id="5123" name="Rectangle 3"/>
          <p:cNvSpPr>
            <a:spLocks noGrp="1" noChangeArrowheads="1"/>
          </p:cNvSpPr>
          <p:nvPr>
            <p:ph type="body" idx="1"/>
          </p:nvPr>
        </p:nvSpPr>
        <p:spPr>
          <a:xfrm>
            <a:off x="1905000" y="838200"/>
            <a:ext cx="8229600" cy="1676400"/>
          </a:xfrm>
        </p:spPr>
        <p:txBody>
          <a:bodyPr/>
          <a:lstStyle/>
          <a:p>
            <a:pPr eaLnBrk="1" hangingPunct="1"/>
            <a:r>
              <a:rPr lang="en-US" altLang="en-US" sz="2400"/>
              <a:t>Use of biodegradation pathway enzymes to produce specific high value chemicals</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b="64825"/>
          <a:stretch>
            <a:fillRect/>
          </a:stretch>
        </p:blipFill>
        <p:spPr bwMode="auto">
          <a:xfrm>
            <a:off x="2057401" y="1752601"/>
            <a:ext cx="792321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4098925"/>
            <a:ext cx="81153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t="82321"/>
          <a:stretch>
            <a:fillRect/>
          </a:stretch>
        </p:blipFill>
        <p:spPr bwMode="auto">
          <a:xfrm>
            <a:off x="2057401" y="5943600"/>
            <a:ext cx="73136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p:cNvSpPr txBox="1">
            <a:spLocks noChangeArrowheads="1"/>
          </p:cNvSpPr>
          <p:nvPr/>
        </p:nvSpPr>
        <p:spPr bwMode="auto">
          <a:xfrm rot="-5400000">
            <a:off x="9889332" y="5447507"/>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Diaz, 2008</a:t>
            </a:r>
          </a:p>
        </p:txBody>
      </p:sp>
    </p:spTree>
    <p:extLst>
      <p:ext uri="{BB962C8B-B14F-4D97-AF65-F5344CB8AC3E}">
        <p14:creationId xmlns:p14="http://schemas.microsoft.com/office/powerpoint/2010/main" val="117187404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620713"/>
            <a:ext cx="9218613"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23199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erilly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341313"/>
            <a:ext cx="77851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1738313" y="6491288"/>
            <a:ext cx="606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http://www.enzyme-database.org/reaction/terp/perillyl.html</a:t>
            </a:r>
          </a:p>
        </p:txBody>
      </p:sp>
      <p:sp>
        <p:nvSpPr>
          <p:cNvPr id="7172" name="Oval 4"/>
          <p:cNvSpPr>
            <a:spLocks noChangeArrowheads="1"/>
          </p:cNvSpPr>
          <p:nvPr/>
        </p:nvSpPr>
        <p:spPr bwMode="auto">
          <a:xfrm>
            <a:off x="8077200" y="3657600"/>
            <a:ext cx="1981200" cy="24384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173" name="Text Box 5"/>
          <p:cNvSpPr txBox="1">
            <a:spLocks noChangeArrowheads="1"/>
          </p:cNvSpPr>
          <p:nvPr/>
        </p:nvSpPr>
        <p:spPr bwMode="auto">
          <a:xfrm>
            <a:off x="8213725" y="6132513"/>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Anticancer drug</a:t>
            </a:r>
          </a:p>
        </p:txBody>
      </p:sp>
    </p:spTree>
    <p:extLst>
      <p:ext uri="{BB962C8B-B14F-4D97-AF65-F5344CB8AC3E}">
        <p14:creationId xmlns:p14="http://schemas.microsoft.com/office/powerpoint/2010/main" val="7008902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5"/>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124201" y="152400"/>
            <a:ext cx="5813425" cy="5621338"/>
          </a:xfrm>
          <a:noFill/>
        </p:spPr>
      </p:pic>
      <p:sp>
        <p:nvSpPr>
          <p:cNvPr id="8195" name="Text Box 6"/>
          <p:cNvSpPr txBox="1">
            <a:spLocks noChangeArrowheads="1"/>
          </p:cNvSpPr>
          <p:nvPr/>
        </p:nvSpPr>
        <p:spPr bwMode="auto">
          <a:xfrm>
            <a:off x="1736725" y="6361113"/>
            <a:ext cx="470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Shoemaker 2003, Science, March 13 p 1694</a:t>
            </a:r>
          </a:p>
        </p:txBody>
      </p:sp>
    </p:spTree>
    <p:extLst>
      <p:ext uri="{BB962C8B-B14F-4D97-AF65-F5344CB8AC3E}">
        <p14:creationId xmlns:p14="http://schemas.microsoft.com/office/powerpoint/2010/main" val="39800193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normAutofit/>
          </a:bodyPr>
          <a:lstStyle/>
          <a:p>
            <a:pPr eaLnBrk="1" hangingPunct="1"/>
            <a:r>
              <a:rPr lang="en-US" altLang="en-US" dirty="0"/>
              <a:t>Learning Objectives for </a:t>
            </a:r>
            <a:r>
              <a:rPr lang="en-US" altLang="en-US" dirty="0" err="1"/>
              <a:t>Bioproducts</a:t>
            </a:r>
            <a:endParaRPr lang="en-US" altLang="en-US" dirty="0"/>
          </a:p>
        </p:txBody>
      </p:sp>
      <p:sp>
        <p:nvSpPr>
          <p:cNvPr id="2" name="Text Placeholder 1"/>
          <p:cNvSpPr>
            <a:spLocks noGrp="1" noChangeArrowheads="1"/>
          </p:cNvSpPr>
          <p:nvPr>
            <p:ph type="body" idx="1"/>
          </p:nvPr>
        </p:nvSpPr>
        <p:spPr bwMode="auto">
          <a:xfrm>
            <a:off x="133927" y="1654838"/>
            <a:ext cx="12058073" cy="4601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Recognize the challenges to </a:t>
            </a: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biocatalysis</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for production of bioenergy and </a:t>
            </a: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biochemicals</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of interest </a:t>
            </a:r>
            <a:endParaRPr kumimoji="0" lang="en-US" altLang="en-US" b="0" i="0" u="none" strike="noStrike" cap="none" normalizeH="0" baseline="0" dirty="0" smtClean="0">
              <a:ln>
                <a:noFill/>
              </a:ln>
              <a:solidFill>
                <a:schemeClr val="tx1"/>
              </a:solidFill>
              <a:effectLst/>
            </a:endParaRPr>
          </a:p>
          <a:p>
            <a:pPr marL="1028700" lvl="2" indent="-628650">
              <a:spcBef>
                <a:spcPct val="0"/>
              </a:spcBef>
            </a:pP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IDing</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of orgs/genes capable of specific biosynthetic capabilities</a:t>
            </a:r>
          </a:p>
          <a:p>
            <a:pPr marL="1028700" lvl="2" indent="-628650">
              <a:spcBef>
                <a:spcPct val="0"/>
              </a:spcBef>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maximizing yields and minimizing side reactions</a:t>
            </a:r>
          </a:p>
          <a:p>
            <a:pPr marL="1028700" lvl="2" indent="-628650">
              <a:spcBef>
                <a:spcPct val="0"/>
              </a:spcBef>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product recovery and purification</a:t>
            </a: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Discuss the pros, cons and challenges to microbial bioenergy processes and products that are being explored for biofuels (methane, MFCs, ethanol, butanol, H2, biodiesel)</a:t>
            </a: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Discuss the challenges of lignocellulosic ethanol </a:t>
            </a:r>
            <a:r>
              <a:rPr kumimoji="0" lang="en-US" altLang="en-US" b="0" i="0" u="none" strike="noStrike" cap="none" normalizeH="0" baseline="0" dirty="0" smtClean="0">
                <a:ln>
                  <a:noFill/>
                </a:ln>
                <a:solidFill>
                  <a:srgbClr val="888888"/>
                </a:solidFill>
                <a:effectLst/>
                <a:latin typeface="Arial" panose="020B0604020202020204" pitchFamily="34" charset="0"/>
                <a:cs typeface="Arial" panose="020B0604020202020204" pitchFamily="34" charset="0"/>
              </a:rPr>
              <a:t/>
            </a:r>
            <a:br>
              <a:rPr kumimoji="0" lang="en-US" altLang="en-US" b="0" i="0" u="none" strike="noStrike" cap="none" normalizeH="0" baseline="0" dirty="0" smtClean="0">
                <a:ln>
                  <a:noFill/>
                </a:ln>
                <a:solidFill>
                  <a:srgbClr val="888888"/>
                </a:solidFill>
                <a:effectLst/>
                <a:latin typeface="Arial" panose="020B0604020202020204" pitchFamily="34" charset="0"/>
                <a:cs typeface="Arial" panose="020B0604020202020204" pitchFamily="34" charset="0"/>
              </a:rPr>
            </a:b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07279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txBody>
          <a:bodyPr/>
          <a:lstStyle/>
          <a:p>
            <a:endParaRPr lang="en-US"/>
          </a:p>
        </p:txBody>
      </p:sp>
    </p:spTree>
    <p:extLst>
      <p:ext uri="{BB962C8B-B14F-4D97-AF65-F5344CB8AC3E}">
        <p14:creationId xmlns:p14="http://schemas.microsoft.com/office/powerpoint/2010/main" val="33368571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sz="4800"/>
              <a:t>Systems Biology</a:t>
            </a:r>
            <a:br>
              <a:rPr lang="en-US" altLang="en-US" sz="4800"/>
            </a:br>
            <a:r>
              <a:rPr lang="en-US" altLang="en-US" sz="3600"/>
              <a:t>Learning Objectives</a:t>
            </a:r>
          </a:p>
        </p:txBody>
      </p:sp>
      <p:sp>
        <p:nvSpPr>
          <p:cNvPr id="2052" name="Rectangle 4"/>
          <p:cNvSpPr>
            <a:spLocks noGrp="1" noChangeArrowheads="1"/>
          </p:cNvSpPr>
          <p:nvPr>
            <p:ph type="body" idx="1"/>
          </p:nvPr>
        </p:nvSpPr>
        <p:spPr/>
        <p:txBody>
          <a:bodyPr/>
          <a:lstStyle/>
          <a:p>
            <a:pPr>
              <a:lnSpc>
                <a:spcPct val="80000"/>
              </a:lnSpc>
            </a:pPr>
            <a:r>
              <a:rPr lang="en-US" altLang="en-US" sz="2400"/>
              <a:t>Define systems biology</a:t>
            </a:r>
          </a:p>
          <a:p>
            <a:pPr>
              <a:lnSpc>
                <a:spcPct val="80000"/>
              </a:lnSpc>
            </a:pPr>
            <a:r>
              <a:rPr lang="en-US" altLang="en-US" sz="2400"/>
              <a:t>Describe top-down versus bottom-up approaches for describing a biological</a:t>
            </a:r>
          </a:p>
          <a:p>
            <a:pPr>
              <a:lnSpc>
                <a:spcPct val="80000"/>
              </a:lnSpc>
            </a:pPr>
            <a:r>
              <a:rPr lang="en-US" altLang="en-US" sz="2400"/>
              <a:t>system</a:t>
            </a:r>
          </a:p>
          <a:p>
            <a:pPr>
              <a:lnSpc>
                <a:spcPct val="80000"/>
              </a:lnSpc>
            </a:pPr>
            <a:r>
              <a:rPr lang="en-US" altLang="en-US" sz="2400"/>
              <a:t>Explain the general framework of the systems biology approach ­ including the interplay of “wet” experiments and “dry” experiments</a:t>
            </a:r>
          </a:p>
          <a:p>
            <a:pPr>
              <a:lnSpc>
                <a:spcPct val="80000"/>
              </a:lnSpc>
            </a:pPr>
            <a:r>
              <a:rPr lang="en-US" altLang="en-US" sz="2400"/>
              <a:t>Explain how proteomics and metabolomics are cornerstones of systems biology.</a:t>
            </a:r>
          </a:p>
          <a:p>
            <a:pPr>
              <a:lnSpc>
                <a:spcPct val="80000"/>
              </a:lnSpc>
            </a:pPr>
            <a:r>
              <a:rPr lang="en-US" altLang="en-US" sz="2400"/>
              <a:t>List three general applications of systems biology.</a:t>
            </a:r>
          </a:p>
          <a:p>
            <a:pPr>
              <a:lnSpc>
                <a:spcPct val="80000"/>
              </a:lnSpc>
            </a:pPr>
            <a:r>
              <a:rPr lang="en-US" altLang="en-US" sz="2400"/>
              <a:t>Explain the general difference between deterministic (mechanistic) models such as flux-balance models and probabilistic models</a:t>
            </a:r>
          </a:p>
        </p:txBody>
      </p:sp>
    </p:spTree>
    <p:extLst>
      <p:ext uri="{BB962C8B-B14F-4D97-AF65-F5344CB8AC3E}">
        <p14:creationId xmlns:p14="http://schemas.microsoft.com/office/powerpoint/2010/main" val="42295125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a:xfrm>
            <a:off x="314325" y="76200"/>
            <a:ext cx="11772900" cy="1143000"/>
          </a:xfrm>
        </p:spPr>
        <p:txBody>
          <a:bodyPr>
            <a:normAutofit fontScale="90000"/>
          </a:bodyPr>
          <a:lstStyle/>
          <a:p>
            <a:r>
              <a:rPr lang="en-US" b="1" smtClean="0"/>
              <a:t>Systems </a:t>
            </a:r>
            <a:r>
              <a:rPr lang="en-US" b="1"/>
              <a:t>biology</a:t>
            </a:r>
            <a:r>
              <a:rPr lang="en-US"/>
              <a:t> is the </a:t>
            </a:r>
            <a:r>
              <a:rPr lang="en-US">
                <a:hlinkClick r:id="rId3" tooltip="Computational modeling"/>
              </a:rPr>
              <a:t>computational</a:t>
            </a:r>
            <a:r>
              <a:rPr lang="en-US"/>
              <a:t> and </a:t>
            </a:r>
            <a:r>
              <a:rPr lang="en-US">
                <a:hlinkClick r:id="rId4" tooltip="Mathematical"/>
              </a:rPr>
              <a:t>mathematical</a:t>
            </a:r>
            <a:r>
              <a:rPr lang="en-US"/>
              <a:t> modeling of complex </a:t>
            </a:r>
            <a:r>
              <a:rPr lang="en-US">
                <a:hlinkClick r:id="rId5" tooltip="Biological system"/>
              </a:rPr>
              <a:t>biological systems</a:t>
            </a:r>
            <a:r>
              <a:rPr lang="en-US"/>
              <a:t>. </a:t>
            </a:r>
            <a:endParaRPr lang="en-US" altLang="en-US"/>
          </a:p>
        </p:txBody>
      </p:sp>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r="9470"/>
          <a:stretch>
            <a:fillRect/>
          </a:stretch>
        </p:blipFill>
        <p:spPr bwMode="auto">
          <a:xfrm>
            <a:off x="5759837" y="1141119"/>
            <a:ext cx="6172200" cy="584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2" name="Text Box 6"/>
          <p:cNvSpPr txBox="1">
            <a:spLocks noChangeArrowheads="1"/>
          </p:cNvSpPr>
          <p:nvPr/>
        </p:nvSpPr>
        <p:spPr bwMode="auto">
          <a:xfrm>
            <a:off x="1524001" y="6515100"/>
            <a:ext cx="33698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Kitano, Science, 2001; </a:t>
            </a:r>
            <a:r>
              <a:rPr lang="en-US" altLang="en-US" sz="1600" b="1" i="1"/>
              <a:t>295:</a:t>
            </a:r>
            <a:r>
              <a:rPr lang="en-US" altLang="en-US" sz="1600"/>
              <a:t> 1662</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60" y="1902827"/>
            <a:ext cx="5101777" cy="4097923"/>
          </a:xfrm>
          <a:prstGeom prst="rect">
            <a:avLst/>
          </a:prstGeom>
        </p:spPr>
      </p:pic>
    </p:spTree>
    <p:extLst>
      <p:ext uri="{BB962C8B-B14F-4D97-AF65-F5344CB8AC3E}">
        <p14:creationId xmlns:p14="http://schemas.microsoft.com/office/powerpoint/2010/main" val="358846466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76200"/>
            <a:ext cx="8229600" cy="1143000"/>
          </a:xfrm>
        </p:spPr>
        <p:txBody>
          <a:bodyPr/>
          <a:lstStyle/>
          <a:p>
            <a:r>
              <a:rPr lang="en-US" altLang="en-US"/>
              <a:t>The Systems Biology framework</a:t>
            </a:r>
          </a:p>
        </p:txBody>
      </p:sp>
      <p:sp>
        <p:nvSpPr>
          <p:cNvPr id="14340" name="Text Box 4"/>
          <p:cNvSpPr txBox="1">
            <a:spLocks noChangeArrowheads="1"/>
          </p:cNvSpPr>
          <p:nvPr/>
        </p:nvSpPr>
        <p:spPr bwMode="auto">
          <a:xfrm>
            <a:off x="1524001" y="6515100"/>
            <a:ext cx="5311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Wang et al., 2006, Applied Microbio Biotechnol; </a:t>
            </a:r>
            <a:r>
              <a:rPr lang="en-US" altLang="en-US" sz="1600" b="1" i="1"/>
              <a:t>70:</a:t>
            </a:r>
            <a:r>
              <a:rPr lang="en-US" altLang="en-US" sz="1600"/>
              <a:t> 151</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2043"/>
            <a:ext cx="7008813"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730" y="1024731"/>
            <a:ext cx="5245270" cy="5353050"/>
          </a:xfrm>
          <a:prstGeom prst="rect">
            <a:avLst/>
          </a:prstGeom>
          <a:ln w="57150">
            <a:solidFill>
              <a:schemeClr val="tx1"/>
            </a:solidFill>
          </a:ln>
        </p:spPr>
      </p:pic>
    </p:spTree>
    <p:extLst>
      <p:ext uri="{BB962C8B-B14F-4D97-AF65-F5344CB8AC3E}">
        <p14:creationId xmlns:p14="http://schemas.microsoft.com/office/powerpoint/2010/main" val="335581242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altLang="en-US" sz="4000"/>
              <a:t>Flux-balance analysis: prediction of fluxes through known metabolic pathways</a:t>
            </a:r>
          </a:p>
        </p:txBody>
      </p:sp>
      <p:pic>
        <p:nvPicPr>
          <p:cNvPr id="2151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332038"/>
            <a:ext cx="8229600" cy="4525962"/>
          </a:xfrm>
        </p:spPr>
      </p:pic>
      <p:sp>
        <p:nvSpPr>
          <p:cNvPr id="21511" name="Rectangle 7"/>
          <p:cNvSpPr>
            <a:spLocks noChangeArrowheads="1"/>
          </p:cNvSpPr>
          <p:nvPr/>
        </p:nvSpPr>
        <p:spPr bwMode="auto">
          <a:xfrm>
            <a:off x="2743200" y="6491288"/>
            <a:ext cx="5200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http://bio.freelogy.org/w/images/0/0d/Slide13.JPG</a:t>
            </a:r>
          </a:p>
        </p:txBody>
      </p:sp>
    </p:spTree>
    <p:extLst>
      <p:ext uri="{BB962C8B-B14F-4D97-AF65-F5344CB8AC3E}">
        <p14:creationId xmlns:p14="http://schemas.microsoft.com/office/powerpoint/2010/main" val="618813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849439" y="215901"/>
            <a:ext cx="84931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9pPr>
          </a:lstStyle>
          <a:p>
            <a:pPr algn="ctr" eaLnBrk="1" hangingPunct="1"/>
            <a:r>
              <a:rPr lang="en-GB" altLang="en-US" b="1">
                <a:solidFill>
                  <a:srgbClr val="000000"/>
                </a:solidFill>
                <a:ea typeface="msgothic"/>
                <a:cs typeface="msgothic"/>
              </a:rPr>
              <a:t>The mercury geochemical cycle.Mercury is methylated in anoxic environments by microorganisms, one of which is illustrated in the inset. </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539" y="5943601"/>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863" y="979489"/>
            <a:ext cx="5503862"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Text Box 4"/>
          <p:cNvSpPr txBox="1">
            <a:spLocks noChangeArrowheads="1"/>
          </p:cNvSpPr>
          <p:nvPr/>
        </p:nvSpPr>
        <p:spPr bwMode="auto">
          <a:xfrm>
            <a:off x="3344864" y="5972176"/>
            <a:ext cx="3919537"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9pPr>
          </a:lstStyle>
          <a:p>
            <a:pPr eaLnBrk="1" hangingPunct="1"/>
            <a:r>
              <a:rPr lang="en-GB" altLang="en-US" sz="1100" b="1">
                <a:solidFill>
                  <a:srgbClr val="000000"/>
                </a:solidFill>
                <a:ea typeface="msgothic"/>
                <a:cs typeface="msgothic"/>
              </a:rPr>
              <a:t>A J Poulain, and T Barkay Science 2013;339:1280-1281</a:t>
            </a:r>
          </a:p>
        </p:txBody>
      </p:sp>
      <p:sp>
        <p:nvSpPr>
          <p:cNvPr id="16390" name="Text Box 5"/>
          <p:cNvSpPr txBox="1">
            <a:spLocks noChangeArrowheads="1"/>
          </p:cNvSpPr>
          <p:nvPr/>
        </p:nvSpPr>
        <p:spPr bwMode="auto">
          <a:xfrm>
            <a:off x="1622426" y="6613526"/>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eaLnBrk="1" hangingPunct="1"/>
            <a:r>
              <a:rPr lang="en-GB" altLang="en-US" sz="900">
                <a:solidFill>
                  <a:srgbClr val="000000"/>
                </a:solidFill>
                <a:ea typeface="msgothic"/>
                <a:cs typeface="msgothic"/>
              </a:rPr>
              <a:t>Published by AAAS</a:t>
            </a:r>
          </a:p>
        </p:txBody>
      </p:sp>
    </p:spTree>
    <p:extLst>
      <p:ext uri="{BB962C8B-B14F-4D97-AF65-F5344CB8AC3E}">
        <p14:creationId xmlns:p14="http://schemas.microsoft.com/office/powerpoint/2010/main" val="35077744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8"/>
          <p:cNvSpPr>
            <a:spLocks noGrp="1" noChangeArrowheads="1"/>
          </p:cNvSpPr>
          <p:nvPr>
            <p:ph type="title"/>
          </p:nvPr>
        </p:nvSpPr>
        <p:spPr>
          <a:xfrm>
            <a:off x="1524000" y="533400"/>
            <a:ext cx="3429000" cy="1143000"/>
          </a:xfrm>
        </p:spPr>
        <p:txBody>
          <a:bodyPr>
            <a:normAutofit fontScale="90000"/>
          </a:bodyPr>
          <a:lstStyle/>
          <a:p>
            <a:r>
              <a:rPr lang="en-US" altLang="en-US" sz="4000"/>
              <a:t>Top-down versus bottom-up approaches</a:t>
            </a:r>
          </a:p>
        </p:txBody>
      </p:sp>
      <p:pic>
        <p:nvPicPr>
          <p:cNvPr id="51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064" y="0"/>
            <a:ext cx="45799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30" name="Rectangle 10"/>
          <p:cNvSpPr>
            <a:spLocks noChangeArrowheads="1"/>
          </p:cNvSpPr>
          <p:nvPr/>
        </p:nvSpPr>
        <p:spPr bwMode="auto">
          <a:xfrm>
            <a:off x="1828800" y="2667000"/>
            <a:ext cx="3733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a:t>From Bruggeman &amp; Westerhoff 2007, Trends Microbio</a:t>
            </a:r>
          </a:p>
          <a:p>
            <a:endParaRPr lang="en-US" altLang="en-US"/>
          </a:p>
          <a:p>
            <a:r>
              <a:rPr lang="en-US" altLang="en-US"/>
              <a:t>Contemporary bottom-up systems biology often considers kinetic models whereas top-down systems biology predominantly typically focuses on regulatory models to analyze data. Molecular species such as enzymes, transcription factors or metabolites are shown as colored shapes. Reactions are displayed as full arrows. Dashed arrows depict regulatory influences (e.g. inhibitory allosteric feedback interactions). </a:t>
            </a:r>
          </a:p>
        </p:txBody>
      </p:sp>
    </p:spTree>
    <p:extLst>
      <p:ext uri="{BB962C8B-B14F-4D97-AF65-F5344CB8AC3E}">
        <p14:creationId xmlns:p14="http://schemas.microsoft.com/office/powerpoint/2010/main" val="8880618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3">
            <a:extLst>
              <a:ext uri="{28A0092B-C50C-407E-A947-70E740481C1C}">
                <a14:useLocalDpi xmlns:a14="http://schemas.microsoft.com/office/drawing/2010/main" val="0"/>
              </a:ext>
            </a:extLst>
          </a:blip>
          <a:stretch>
            <a:fillRect/>
          </a:stretch>
        </p:blipFill>
        <p:spPr>
          <a:xfrm>
            <a:off x="248836" y="762001"/>
            <a:ext cx="7685490" cy="3170738"/>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8525" y="3376612"/>
            <a:ext cx="4419600" cy="2981325"/>
          </a:xfrm>
          <a:prstGeom prst="rect">
            <a:avLst/>
          </a:prstGeom>
        </p:spPr>
      </p:pic>
      <p:sp>
        <p:nvSpPr>
          <p:cNvPr id="5" name="Rectangle 4"/>
          <p:cNvSpPr/>
          <p:nvPr/>
        </p:nvSpPr>
        <p:spPr>
          <a:xfrm>
            <a:off x="4537583" y="6511393"/>
            <a:ext cx="6145785" cy="369332"/>
          </a:xfrm>
          <a:prstGeom prst="rect">
            <a:avLst/>
          </a:prstGeom>
        </p:spPr>
        <p:txBody>
          <a:bodyPr wrap="none">
            <a:spAutoFit/>
          </a:bodyPr>
          <a:lstStyle/>
          <a:p>
            <a:r>
              <a:rPr lang="en-US"/>
              <a:t>http://www.systemsbiology.info.tr/research/bda_research.html</a:t>
            </a:r>
          </a:p>
        </p:txBody>
      </p:sp>
      <p:sp>
        <p:nvSpPr>
          <p:cNvPr id="6" name="Rectangle 5"/>
          <p:cNvSpPr/>
          <p:nvPr/>
        </p:nvSpPr>
        <p:spPr>
          <a:xfrm>
            <a:off x="223944" y="3829735"/>
            <a:ext cx="6096000" cy="307777"/>
          </a:xfrm>
          <a:prstGeom prst="rect">
            <a:avLst/>
          </a:prstGeom>
        </p:spPr>
        <p:txBody>
          <a:bodyPr>
            <a:spAutoFit/>
          </a:bodyPr>
          <a:lstStyle/>
          <a:p>
            <a:r>
              <a:rPr lang="en-US" sz="1400"/>
              <a:t>https://doi-org.proxy.library.cornell.edu/10.1016/j.tibtech.2008.07.008</a:t>
            </a:r>
          </a:p>
        </p:txBody>
      </p:sp>
    </p:spTree>
    <p:extLst>
      <p:ext uri="{BB962C8B-B14F-4D97-AF65-F5344CB8AC3E}">
        <p14:creationId xmlns:p14="http://schemas.microsoft.com/office/powerpoint/2010/main" val="254220227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49450" y="0"/>
            <a:ext cx="8413750" cy="1143000"/>
          </a:xfrm>
        </p:spPr>
        <p:txBody>
          <a:bodyPr/>
          <a:lstStyle/>
          <a:p>
            <a:r>
              <a:rPr lang="en-US" altLang="en-US" sz="3200"/>
              <a:t>Electron Transport Chain Genes as Possible </a:t>
            </a:r>
            <a:r>
              <a:rPr lang="en-US" altLang="en-US" sz="3200" i="1"/>
              <a:t>Dehalococcoides</a:t>
            </a:r>
            <a:r>
              <a:rPr lang="en-US" altLang="en-US" sz="3200"/>
              <a:t> Bioremediation Biomarkers</a:t>
            </a:r>
          </a:p>
        </p:txBody>
      </p:sp>
      <p:pic>
        <p:nvPicPr>
          <p:cNvPr id="64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47617"/>
          <a:stretch>
            <a:fillRect/>
          </a:stretch>
        </p:blipFill>
        <p:spPr bwMode="auto">
          <a:xfrm>
            <a:off x="1524000" y="1309689"/>
            <a:ext cx="8915400" cy="40274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516" name="Rectangle 4"/>
          <p:cNvSpPr>
            <a:spLocks noChangeArrowheads="1"/>
          </p:cNvSpPr>
          <p:nvPr/>
        </p:nvSpPr>
        <p:spPr bwMode="auto">
          <a:xfrm>
            <a:off x="9232901" y="4927600"/>
            <a:ext cx="4619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200" b="1">
                <a:solidFill>
                  <a:srgbClr val="000000"/>
                </a:solidFill>
              </a:rPr>
              <a:t>Vhu</a:t>
            </a:r>
            <a:endParaRPr lang="en-US" altLang="en-US" sz="1400">
              <a:solidFill>
                <a:srgbClr val="000000"/>
              </a:solidFill>
            </a:endParaRPr>
          </a:p>
        </p:txBody>
      </p:sp>
      <p:sp>
        <p:nvSpPr>
          <p:cNvPr id="64517" name="Text Box 5"/>
          <p:cNvSpPr txBox="1">
            <a:spLocks noChangeArrowheads="1"/>
          </p:cNvSpPr>
          <p:nvPr/>
        </p:nvSpPr>
        <p:spPr bwMode="auto">
          <a:xfrm>
            <a:off x="1524000" y="5057775"/>
            <a:ext cx="3282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rPr>
              <a:t>(from Seshadri et al., </a:t>
            </a:r>
            <a:r>
              <a:rPr lang="en-US" altLang="en-US" sz="1600" b="1" i="1">
                <a:solidFill>
                  <a:srgbClr val="000000"/>
                </a:solidFill>
              </a:rPr>
              <a:t>Science</a:t>
            </a:r>
            <a:r>
              <a:rPr lang="en-US" altLang="en-US" sz="1600" b="1">
                <a:solidFill>
                  <a:srgbClr val="000000"/>
                </a:solidFill>
              </a:rPr>
              <a:t>, 2005)</a:t>
            </a:r>
          </a:p>
        </p:txBody>
      </p:sp>
      <p:sp>
        <p:nvSpPr>
          <p:cNvPr id="198662" name="Text Box 6"/>
          <p:cNvSpPr txBox="1">
            <a:spLocks noChangeArrowheads="1"/>
          </p:cNvSpPr>
          <p:nvPr/>
        </p:nvSpPr>
        <p:spPr bwMode="auto">
          <a:xfrm>
            <a:off x="7078663" y="5307014"/>
            <a:ext cx="2805112" cy="4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representative RDase</a:t>
            </a:r>
          </a:p>
        </p:txBody>
      </p:sp>
      <p:sp>
        <p:nvSpPr>
          <p:cNvPr id="64519" name="Rectangle 7" descr="5%"/>
          <p:cNvSpPr>
            <a:spLocks noChangeArrowheads="1"/>
          </p:cNvSpPr>
          <p:nvPr/>
        </p:nvSpPr>
        <p:spPr bwMode="auto">
          <a:xfrm>
            <a:off x="7270751" y="3981451"/>
            <a:ext cx="207963" cy="1382713"/>
          </a:xfrm>
          <a:prstGeom prst="rect">
            <a:avLst/>
          </a:prstGeom>
          <a:pattFill prst="pct5">
            <a:fgClr>
              <a:srgbClr val="6699FF"/>
            </a:fgClr>
            <a:bgClr>
              <a:srgbClr val="CCEC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nvGrpSpPr>
          <p:cNvPr id="2" name="Group 8"/>
          <p:cNvGrpSpPr>
            <a:grpSpLocks/>
          </p:cNvGrpSpPr>
          <p:nvPr/>
        </p:nvGrpSpPr>
        <p:grpSpPr bwMode="auto">
          <a:xfrm>
            <a:off x="3622675" y="4127501"/>
            <a:ext cx="5208588" cy="2189163"/>
            <a:chOff x="1322" y="2600"/>
            <a:chExt cx="3281" cy="1379"/>
          </a:xfrm>
        </p:grpSpPr>
        <p:grpSp>
          <p:nvGrpSpPr>
            <p:cNvPr id="64522" name="Group 9"/>
            <p:cNvGrpSpPr>
              <a:grpSpLocks/>
            </p:cNvGrpSpPr>
            <p:nvPr/>
          </p:nvGrpSpPr>
          <p:grpSpPr bwMode="auto">
            <a:xfrm>
              <a:off x="2203" y="2600"/>
              <a:ext cx="2400" cy="1139"/>
              <a:chOff x="2203" y="2600"/>
              <a:chExt cx="2400" cy="1139"/>
            </a:xfrm>
          </p:grpSpPr>
          <p:sp>
            <p:nvSpPr>
              <p:cNvPr id="64524" name="Line 10"/>
              <p:cNvSpPr>
                <a:spLocks noChangeShapeType="1"/>
              </p:cNvSpPr>
              <p:nvPr/>
            </p:nvSpPr>
            <p:spPr bwMode="auto">
              <a:xfrm flipV="1">
                <a:off x="2203" y="3163"/>
                <a:ext cx="64" cy="512"/>
              </a:xfrm>
              <a:prstGeom prst="line">
                <a:avLst/>
              </a:prstGeom>
              <a:noFill/>
              <a:ln w="9525">
                <a:solidFill>
                  <a:srgbClr val="00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5" name="Line 11"/>
              <p:cNvSpPr>
                <a:spLocks noChangeShapeType="1"/>
              </p:cNvSpPr>
              <p:nvPr/>
            </p:nvSpPr>
            <p:spPr bwMode="auto">
              <a:xfrm flipV="1">
                <a:off x="2217" y="3113"/>
                <a:ext cx="420" cy="603"/>
              </a:xfrm>
              <a:prstGeom prst="line">
                <a:avLst/>
              </a:prstGeom>
              <a:noFill/>
              <a:ln w="9525">
                <a:solidFill>
                  <a:srgbClr val="00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6" name="Line 12"/>
              <p:cNvSpPr>
                <a:spLocks noChangeShapeType="1"/>
              </p:cNvSpPr>
              <p:nvPr/>
            </p:nvSpPr>
            <p:spPr bwMode="auto">
              <a:xfrm flipV="1">
                <a:off x="2221" y="3127"/>
                <a:ext cx="842" cy="594"/>
              </a:xfrm>
              <a:prstGeom prst="line">
                <a:avLst/>
              </a:prstGeom>
              <a:noFill/>
              <a:ln w="9525">
                <a:solidFill>
                  <a:srgbClr val="00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7" name="Line 13"/>
              <p:cNvSpPr>
                <a:spLocks noChangeShapeType="1"/>
              </p:cNvSpPr>
              <p:nvPr/>
            </p:nvSpPr>
            <p:spPr bwMode="auto">
              <a:xfrm flipV="1">
                <a:off x="2217" y="2600"/>
                <a:ext cx="2386" cy="1134"/>
              </a:xfrm>
              <a:prstGeom prst="line">
                <a:avLst/>
              </a:prstGeom>
              <a:noFill/>
              <a:ln w="9525">
                <a:solidFill>
                  <a:srgbClr val="00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8" name="Line 14"/>
              <p:cNvSpPr>
                <a:spLocks noChangeShapeType="1"/>
              </p:cNvSpPr>
              <p:nvPr/>
            </p:nvSpPr>
            <p:spPr bwMode="auto">
              <a:xfrm flipV="1">
                <a:off x="2258" y="3245"/>
                <a:ext cx="2222" cy="494"/>
              </a:xfrm>
              <a:prstGeom prst="line">
                <a:avLst/>
              </a:prstGeom>
              <a:noFill/>
              <a:ln w="9525">
                <a:solidFill>
                  <a:srgbClr val="0099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64523" name="Text Box 15"/>
            <p:cNvSpPr txBox="1">
              <a:spLocks noChangeArrowheads="1"/>
            </p:cNvSpPr>
            <p:nvPr/>
          </p:nvSpPr>
          <p:spPr bwMode="auto">
            <a:xfrm>
              <a:off x="1322" y="3691"/>
              <a:ext cx="19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0099FF"/>
                  </a:solidFill>
                </a:rPr>
                <a:t>Predicted Hydrogenases</a:t>
              </a:r>
            </a:p>
          </p:txBody>
        </p:sp>
      </p:grpSp>
      <p:sp>
        <p:nvSpPr>
          <p:cNvPr id="64521" name="Text Box 16"/>
          <p:cNvSpPr txBox="1">
            <a:spLocks noChangeArrowheads="1"/>
          </p:cNvSpPr>
          <p:nvPr/>
        </p:nvSpPr>
        <p:spPr bwMode="auto">
          <a:xfrm>
            <a:off x="2797175" y="43513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solidFill>
                  <a:srgbClr val="000000"/>
                </a:solidFill>
                <a:latin typeface="Arial" panose="020B0604020202020204" pitchFamily="34" charset="0"/>
              </a:rPr>
              <a:t>?</a:t>
            </a:r>
          </a:p>
        </p:txBody>
      </p:sp>
    </p:spTree>
    <p:extLst>
      <p:ext uri="{BB962C8B-B14F-4D97-AF65-F5344CB8AC3E}">
        <p14:creationId xmlns:p14="http://schemas.microsoft.com/office/powerpoint/2010/main" val="2105789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912" y="762000"/>
            <a:ext cx="7956176"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1. Diagram of the experimental and analytical procedures.</a:t>
            </a:r>
          </a:p>
        </p:txBody>
      </p:sp>
      <p:sp>
        <p:nvSpPr>
          <p:cNvPr id="4100" name="Text Box 4"/>
          <p:cNvSpPr txBox="1">
            <a:spLocks noChangeArrowheads="1"/>
          </p:cNvSpPr>
          <p:nvPr/>
        </p:nvSpPr>
        <p:spPr bwMode="auto">
          <a:xfrm>
            <a:off x="2050676" y="5748617"/>
            <a:ext cx="8101853" cy="7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Mansfeldt CB, Heavner GW, Rowe AR, Hayete B, Church BW, et al. (2016) Inferring Gene Networks for Strains of Dehalococcoides Highlights Conserved Relationships between Genes Encoding Core Catabolic and Cell-Wall Structural Proteins. PLOS ONE 11(11): e0166234. https://doi.org/10.1371/journal.pone.0166234</a:t>
            </a:r>
          </a:p>
          <a:p>
            <a:pPr eaLnBrk="1" hangingPunct="1"/>
            <a:r>
              <a:rPr lang="en-US" altLang="en-US" sz="1059">
                <a:hlinkClick r:id="rId3"/>
              </a:rPr>
              <a:t>http://journals.plos.org/plosone/article?id=10.1371/journal.pone.0166234</a:t>
            </a:r>
            <a:endParaRPr lang="en-US" altLang="en-US" sz="1059"/>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176" y="6342530"/>
            <a:ext cx="2140324"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7188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0853" y="762000"/>
            <a:ext cx="4370294"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3. REFS™ network summaries for the D2 (black) and KB-1® (grey) networks.</a:t>
            </a:r>
          </a:p>
        </p:txBody>
      </p:sp>
      <p:sp>
        <p:nvSpPr>
          <p:cNvPr id="4100" name="Text Box 4"/>
          <p:cNvSpPr txBox="1">
            <a:spLocks noChangeArrowheads="1"/>
          </p:cNvSpPr>
          <p:nvPr/>
        </p:nvSpPr>
        <p:spPr bwMode="auto">
          <a:xfrm>
            <a:off x="2050676" y="5748617"/>
            <a:ext cx="8101853" cy="7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Mansfeldt CB, Heavner GW, Rowe AR, Hayete B, Church BW, et al. (2016) Inferring Gene Networks for Strains of Dehalococcoides Highlights Conserved Relationships between Genes Encoding Core Catabolic and Cell-Wall Structural Proteins. PLOS ONE 11(11): e0166234. https://doi.org/10.1371/journal.pone.0166234</a:t>
            </a:r>
          </a:p>
          <a:p>
            <a:pPr eaLnBrk="1" hangingPunct="1"/>
            <a:r>
              <a:rPr lang="en-US" altLang="en-US" sz="1059">
                <a:hlinkClick r:id="rId3"/>
              </a:rPr>
              <a:t>http://journals.plos.org/plosone/article?id=10.1371/journal.pone.0166234</a:t>
            </a:r>
            <a:endParaRPr lang="en-US" altLang="en-US" sz="1059"/>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176" y="6342530"/>
            <a:ext cx="2140324"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4481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794" y="2308412"/>
            <a:ext cx="8404412" cy="1748118"/>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ChangeArrowheads="1"/>
          </p:cNvSpPr>
          <p:nvPr>
            <p:ph type="body" idx="4294967295"/>
          </p:nvPr>
        </p:nvSpPr>
        <p:spPr>
          <a:xfrm>
            <a:off x="1972235" y="246530"/>
            <a:ext cx="8258735" cy="287899"/>
          </a:xfrm>
          <a:noFill/>
          <a:ln/>
        </p:spPr>
        <p:txBody>
          <a:bodyPr>
            <a:spAutoFit/>
          </a:bodyPr>
          <a:lstStyle/>
          <a:p>
            <a:pPr marL="0" indent="0" algn="ctr">
              <a:spcBef>
                <a:spcPct val="0"/>
              </a:spcBef>
              <a:buNone/>
            </a:pPr>
            <a:r>
              <a:rPr lang="en-US" altLang="en-US" sz="1412" b="1">
                <a:solidFill>
                  <a:schemeClr val="tx2"/>
                </a:solidFill>
              </a:rPr>
              <a:t>Fig 5. REFS™ consensus network summary for the hup and fdh transcripts.</a:t>
            </a:r>
          </a:p>
        </p:txBody>
      </p:sp>
      <p:sp>
        <p:nvSpPr>
          <p:cNvPr id="4100" name="Text Box 4"/>
          <p:cNvSpPr txBox="1">
            <a:spLocks noChangeArrowheads="1"/>
          </p:cNvSpPr>
          <p:nvPr/>
        </p:nvSpPr>
        <p:spPr bwMode="auto">
          <a:xfrm>
            <a:off x="2050676" y="5748617"/>
            <a:ext cx="8101853" cy="74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1059"/>
              <a:t>Mansfeldt CB, Heavner GW, Rowe AR, Hayete B, Church BW, et al. (2016) Inferring Gene Networks for Strains of Dehalococcoides Highlights Conserved Relationships between Genes Encoding Core Catabolic and Cell-Wall Structural Proteins. PLOS ONE 11(11): e0166234. https://doi.org/10.1371/journal.pone.0166234</a:t>
            </a:r>
          </a:p>
          <a:p>
            <a:pPr eaLnBrk="1" hangingPunct="1"/>
            <a:r>
              <a:rPr lang="en-US" altLang="en-US" sz="1059">
                <a:hlinkClick r:id="rId3"/>
              </a:rPr>
              <a:t>http://journals.plos.org/plosone/article?id=10.1371/journal.pone.0166234</a:t>
            </a:r>
            <a:endParaRPr lang="en-US" altLang="en-US" sz="1059"/>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176" y="6342530"/>
            <a:ext cx="2140324" cy="4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32690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49450" y="0"/>
            <a:ext cx="8413750" cy="1143000"/>
          </a:xfrm>
        </p:spPr>
        <p:txBody>
          <a:bodyPr/>
          <a:lstStyle/>
          <a:p>
            <a:r>
              <a:rPr lang="en-US" altLang="en-US" sz="3200"/>
              <a:t>Electron Transport Chain Genes as Possible </a:t>
            </a:r>
            <a:r>
              <a:rPr lang="en-US" altLang="en-US" sz="3200" i="1"/>
              <a:t>Dehalococcoides</a:t>
            </a:r>
            <a:r>
              <a:rPr lang="en-US" altLang="en-US" sz="3200"/>
              <a:t> Bioremediation Biomarkers</a:t>
            </a:r>
          </a:p>
        </p:txBody>
      </p:sp>
      <p:pic>
        <p:nvPicPr>
          <p:cNvPr id="64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b="47617"/>
          <a:stretch>
            <a:fillRect/>
          </a:stretch>
        </p:blipFill>
        <p:spPr bwMode="auto">
          <a:xfrm>
            <a:off x="1524000" y="1309689"/>
            <a:ext cx="8915400" cy="402748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516" name="Rectangle 4"/>
          <p:cNvSpPr>
            <a:spLocks noChangeArrowheads="1"/>
          </p:cNvSpPr>
          <p:nvPr/>
        </p:nvSpPr>
        <p:spPr bwMode="auto">
          <a:xfrm>
            <a:off x="9232901" y="4927600"/>
            <a:ext cx="4619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200" b="1">
                <a:solidFill>
                  <a:srgbClr val="000000"/>
                </a:solidFill>
              </a:rPr>
              <a:t>Vhu</a:t>
            </a:r>
            <a:endParaRPr lang="en-US" altLang="en-US" sz="1400">
              <a:solidFill>
                <a:srgbClr val="000000"/>
              </a:solidFill>
            </a:endParaRPr>
          </a:p>
        </p:txBody>
      </p:sp>
      <p:sp>
        <p:nvSpPr>
          <p:cNvPr id="64517" name="Text Box 5"/>
          <p:cNvSpPr txBox="1">
            <a:spLocks noChangeArrowheads="1"/>
          </p:cNvSpPr>
          <p:nvPr/>
        </p:nvSpPr>
        <p:spPr bwMode="auto">
          <a:xfrm>
            <a:off x="1524000" y="5057775"/>
            <a:ext cx="3282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solidFill>
                  <a:srgbClr val="000000"/>
                </a:solidFill>
              </a:rPr>
              <a:t>(from Seshadri et al., </a:t>
            </a:r>
            <a:r>
              <a:rPr lang="en-US" altLang="en-US" sz="1600" b="1" i="1">
                <a:solidFill>
                  <a:srgbClr val="000000"/>
                </a:solidFill>
              </a:rPr>
              <a:t>Science</a:t>
            </a:r>
            <a:r>
              <a:rPr lang="en-US" altLang="en-US" sz="1600" b="1">
                <a:solidFill>
                  <a:srgbClr val="000000"/>
                </a:solidFill>
              </a:rPr>
              <a:t>, 2005)</a:t>
            </a:r>
          </a:p>
        </p:txBody>
      </p:sp>
      <p:sp>
        <p:nvSpPr>
          <p:cNvPr id="198662" name="Text Box 6"/>
          <p:cNvSpPr txBox="1">
            <a:spLocks noChangeArrowheads="1"/>
          </p:cNvSpPr>
          <p:nvPr/>
        </p:nvSpPr>
        <p:spPr bwMode="auto">
          <a:xfrm>
            <a:off x="7078663" y="5307014"/>
            <a:ext cx="2805112" cy="4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representative RDase</a:t>
            </a:r>
          </a:p>
        </p:txBody>
      </p:sp>
      <p:sp>
        <p:nvSpPr>
          <p:cNvPr id="64519" name="Rectangle 7" descr="5%"/>
          <p:cNvSpPr>
            <a:spLocks noChangeArrowheads="1"/>
          </p:cNvSpPr>
          <p:nvPr/>
        </p:nvSpPr>
        <p:spPr bwMode="auto">
          <a:xfrm>
            <a:off x="7270751" y="3981451"/>
            <a:ext cx="207963" cy="1382713"/>
          </a:xfrm>
          <a:prstGeom prst="rect">
            <a:avLst/>
          </a:prstGeom>
          <a:pattFill prst="pct5">
            <a:fgClr>
              <a:srgbClr val="6699FF"/>
            </a:fgClr>
            <a:bgClr>
              <a:srgbClr val="CCEC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64521" name="Text Box 16"/>
          <p:cNvSpPr txBox="1">
            <a:spLocks noChangeArrowheads="1"/>
          </p:cNvSpPr>
          <p:nvPr/>
        </p:nvSpPr>
        <p:spPr bwMode="auto">
          <a:xfrm>
            <a:off x="2797175" y="43513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defTabSz="457200">
              <a:spcBef>
                <a:spcPct val="20000"/>
              </a:spcBef>
              <a:buChar char="•"/>
              <a:defRPr sz="3200">
                <a:solidFill>
                  <a:schemeClr val="tx1"/>
                </a:solidFill>
                <a:latin typeface="Times New Roman" panose="02020603050405020304" pitchFamily="18" charset="0"/>
              </a:defRPr>
            </a:lvl1pPr>
            <a:lvl2pPr marL="742950" indent="-285750" defTabSz="457200">
              <a:spcBef>
                <a:spcPct val="20000"/>
              </a:spcBef>
              <a:buChar char="–"/>
              <a:defRPr sz="2800">
                <a:solidFill>
                  <a:schemeClr val="tx1"/>
                </a:solidFill>
                <a:latin typeface="Times New Roman" panose="02020603050405020304" pitchFamily="18" charset="0"/>
              </a:defRPr>
            </a:lvl2pPr>
            <a:lvl3pPr marL="1143000" indent="-228600" defTabSz="457200">
              <a:spcBef>
                <a:spcPct val="20000"/>
              </a:spcBef>
              <a:buChar char="•"/>
              <a:defRPr sz="2400">
                <a:solidFill>
                  <a:schemeClr val="tx1"/>
                </a:solidFill>
                <a:latin typeface="Times New Roman" panose="02020603050405020304" pitchFamily="18" charset="0"/>
              </a:defRPr>
            </a:lvl3pPr>
            <a:lvl4pPr marL="1600200" indent="-228600" defTabSz="457200">
              <a:spcBef>
                <a:spcPct val="20000"/>
              </a:spcBef>
              <a:buChar char="–"/>
              <a:defRPr sz="2000">
                <a:solidFill>
                  <a:schemeClr val="tx1"/>
                </a:solidFill>
                <a:latin typeface="Times New Roman" panose="02020603050405020304" pitchFamily="18" charset="0"/>
              </a:defRPr>
            </a:lvl4pPr>
            <a:lvl5pPr marL="2057400" indent="-228600" defTabSz="457200">
              <a:spcBef>
                <a:spcPct val="20000"/>
              </a:spcBef>
              <a:buChar char="»"/>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solidFill>
                  <a:srgbClr val="000000"/>
                </a:solidFill>
                <a:latin typeface="Arial" panose="020B0604020202020204" pitchFamily="34" charset="0"/>
              </a:rPr>
              <a:t>?</a:t>
            </a:r>
          </a:p>
        </p:txBody>
      </p:sp>
      <p:sp>
        <p:nvSpPr>
          <p:cNvPr id="3" name="Oval 2"/>
          <p:cNvSpPr/>
          <p:nvPr/>
        </p:nvSpPr>
        <p:spPr>
          <a:xfrm>
            <a:off x="2571750" y="3190875"/>
            <a:ext cx="847725" cy="15271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742363" y="3059908"/>
            <a:ext cx="847725" cy="1527175"/>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378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Summary</a:t>
            </a:r>
            <a:endParaRPr lang="en-US"/>
          </a:p>
        </p:txBody>
      </p:sp>
      <p:sp>
        <p:nvSpPr>
          <p:cNvPr id="2" name="Content Placeholder 1"/>
          <p:cNvSpPr>
            <a:spLocks noGrp="1"/>
          </p:cNvSpPr>
          <p:nvPr>
            <p:ph idx="1"/>
          </p:nvPr>
        </p:nvSpPr>
        <p:spPr/>
        <p:txBody>
          <a:bodyPr>
            <a:normAutofit fontScale="85000" lnSpcReduction="20000"/>
          </a:bodyPr>
          <a:lstStyle/>
          <a:p>
            <a:r>
              <a:rPr lang="en-US" smtClean="0"/>
              <a:t>The </a:t>
            </a:r>
            <a:r>
              <a:rPr lang="en-US"/>
              <a:t>resulting Cornell D2 and KB-1</a:t>
            </a:r>
            <a:r>
              <a:rPr lang="en-US" baseline="30000"/>
              <a:t>®</a:t>
            </a:r>
            <a:r>
              <a:rPr lang="en-US"/>
              <a:t> consensus networks maintained 1,105 nodes (genes or conditions) with 974 edges and 1,714 nodes with 1,455 edges, respectively</a:t>
            </a:r>
            <a:r>
              <a:rPr lang="en-US"/>
              <a:t>. </a:t>
            </a:r>
            <a:endParaRPr lang="en-US" smtClean="0"/>
          </a:p>
          <a:p>
            <a:r>
              <a:rPr lang="en-US" smtClean="0"/>
              <a:t>One </a:t>
            </a:r>
            <a:r>
              <a:rPr lang="en-US"/>
              <a:t>of the main highlighted relationships shared between these two cultures was a direct edge between the transcript encoding for the major reductive dehalogenase (</a:t>
            </a:r>
            <a:r>
              <a:rPr lang="en-US" i="1"/>
              <a:t>tceA</a:t>
            </a:r>
            <a:r>
              <a:rPr lang="en-US"/>
              <a:t> (D2) or </a:t>
            </a:r>
            <a:r>
              <a:rPr lang="en-US" i="1"/>
              <a:t>vcrA</a:t>
            </a:r>
            <a:r>
              <a:rPr lang="en-US"/>
              <a:t> (KB-1</a:t>
            </a:r>
            <a:r>
              <a:rPr lang="en-US" baseline="30000"/>
              <a:t>®</a:t>
            </a:r>
            <a:r>
              <a:rPr lang="en-US"/>
              <a:t>)) and the transcript for the putative S-layer cell wall protein (DET1407 (D2) or KB1_1396 (KB-1</a:t>
            </a:r>
            <a:r>
              <a:rPr lang="en-US" baseline="30000"/>
              <a:t>®</a:t>
            </a:r>
            <a:r>
              <a:rPr lang="en-US"/>
              <a:t>)). </a:t>
            </a:r>
            <a:endParaRPr lang="en-US" smtClean="0"/>
          </a:p>
          <a:p>
            <a:r>
              <a:rPr lang="en-US" smtClean="0"/>
              <a:t>Additionally</a:t>
            </a:r>
            <a:r>
              <a:rPr lang="en-US"/>
              <a:t>, transcripts for two key oxidoreductases (a [Ni Fe] hydrogenase, Hup, and a protein with similarity to a formate dehydrogenase, “Fdh”) were strongly linked, generalizing a strong relationship noted previously for </a:t>
            </a:r>
            <a:r>
              <a:rPr lang="en-US" i="1"/>
              <a:t>Dehalococcoides mccartyi</a:t>
            </a:r>
            <a:r>
              <a:rPr lang="en-US"/>
              <a:t> strain 195 to multiple strains of </a:t>
            </a:r>
            <a:r>
              <a:rPr lang="en-US" i="1"/>
              <a:t>Dehalococcoides</a:t>
            </a:r>
            <a:r>
              <a:rPr lang="en-US"/>
              <a:t>. </a:t>
            </a:r>
            <a:endParaRPr lang="en-US" smtClean="0"/>
          </a:p>
          <a:p>
            <a:r>
              <a:rPr lang="en-US" smtClean="0"/>
              <a:t>Notably</a:t>
            </a:r>
            <a:r>
              <a:rPr lang="en-US"/>
              <a:t>, the pangenome array utilized when monitoring the KB-1</a:t>
            </a:r>
            <a:r>
              <a:rPr lang="en-US" baseline="30000"/>
              <a:t>®</a:t>
            </a:r>
            <a:r>
              <a:rPr lang="en-US"/>
              <a:t> culture was capable of resolving signals from multiple strains, and the network inference engine was able to reconstruct gene networks in the distinct strain populations.</a:t>
            </a:r>
          </a:p>
        </p:txBody>
      </p:sp>
    </p:spTree>
    <p:extLst>
      <p:ext uri="{BB962C8B-B14F-4D97-AF65-F5344CB8AC3E}">
        <p14:creationId xmlns:p14="http://schemas.microsoft.com/office/powerpoint/2010/main" val="40488278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General </a:t>
            </a:r>
            <a:r>
              <a:rPr lang="en-US"/>
              <a:t>course </a:t>
            </a:r>
            <a:r>
              <a:rPr lang="en-US" smtClean="0"/>
              <a:t>goals for students</a:t>
            </a:r>
            <a:endParaRPr lang="en-US"/>
          </a:p>
        </p:txBody>
      </p:sp>
      <p:sp>
        <p:nvSpPr>
          <p:cNvPr id="3" name="Content Placeholder 2"/>
          <p:cNvSpPr>
            <a:spLocks noGrp="1"/>
          </p:cNvSpPr>
          <p:nvPr>
            <p:ph idx="1"/>
          </p:nvPr>
        </p:nvSpPr>
        <p:spPr>
          <a:xfrm>
            <a:off x="533400" y="1511300"/>
            <a:ext cx="11125200" cy="5041900"/>
          </a:xfrm>
        </p:spPr>
        <p:txBody>
          <a:bodyPr>
            <a:normAutofit/>
          </a:bodyPr>
          <a:lstStyle/>
          <a:p>
            <a:pPr lvl="0"/>
            <a:r>
              <a:rPr lang="en-US" sz="1600" smtClean="0"/>
              <a:t>Think </a:t>
            </a:r>
            <a:r>
              <a:rPr lang="en-US" sz="1600"/>
              <a:t>critically about major challenges to environmental sustainability and the principles of green engineering.</a:t>
            </a:r>
          </a:p>
          <a:p>
            <a:pPr lvl="0"/>
            <a:r>
              <a:rPr lang="en-US" sz="1600"/>
              <a:t>Describe how biological processes can be applied to meet challenges in: bioremediation, bioenergy, green chemistry, modern wastewater treatment, biosensing/biomonitoring, and environmental toxicology.</a:t>
            </a:r>
          </a:p>
          <a:p>
            <a:pPr lvl="0"/>
            <a:r>
              <a:rPr lang="en-US" sz="1600"/>
              <a:t>Recognize processes involved in biochemistry at several spatial levels (molecular, cellular, community &amp; environmental).</a:t>
            </a:r>
          </a:p>
          <a:p>
            <a:pPr lvl="0"/>
            <a:r>
              <a:rPr lang="en-US" sz="1600"/>
              <a:t>Know enzyme kinetic models and how they feed larger reactor models for predicting biodegradation and biocatalysis rates. </a:t>
            </a:r>
          </a:p>
          <a:p>
            <a:pPr lvl="0"/>
            <a:r>
              <a:rPr lang="en-US" sz="1600"/>
              <a:t>Know current and emerging methodologies for tracking specific biological activities and gene expression profiles in pure and mixed communities – especially molecular biological tools (DNA, RNA and protein)</a:t>
            </a:r>
          </a:p>
          <a:p>
            <a:pPr lvl="0"/>
            <a:r>
              <a:rPr lang="en-US" sz="1600"/>
              <a:t>Understand the regulatory feedback mechanisms that can be manipulated to control biological processes.</a:t>
            </a:r>
          </a:p>
          <a:p>
            <a:pPr lvl="0"/>
            <a:r>
              <a:rPr lang="en-US" sz="1600"/>
              <a:t>Design and operate a microbial reactor for the treatment of waste streams </a:t>
            </a:r>
            <a:r>
              <a:rPr lang="en-US" sz="1600" u="sng"/>
              <a:t>or</a:t>
            </a:r>
            <a:r>
              <a:rPr lang="en-US" sz="1600"/>
              <a:t> production of bioenergy from waste organics. </a:t>
            </a:r>
          </a:p>
          <a:p>
            <a:pPr lvl="0"/>
            <a:r>
              <a:rPr lang="en-US" sz="1600"/>
              <a:t>Use online and print resources to find metabolic pathways (and corresponding enzymes/genes) for breakdown or synthesis of a specific compound and use published data to model biological processes.  </a:t>
            </a:r>
          </a:p>
          <a:p>
            <a:pPr lvl="0"/>
            <a:r>
              <a:rPr lang="en-US" sz="1600"/>
              <a:t>Understand the following concepts/terminology related to Environmental Biotechnology: bioavailability; transcriptional regulation; allosteric enzymology; operon theory, intermediary and secondary metabolism;  horizontal gene transfer; microbial ecology; “omics”; bioenergetics &amp; the thermodynamics of growth, biosensors</a:t>
            </a:r>
          </a:p>
          <a:p>
            <a:pPr lvl="0"/>
            <a:r>
              <a:rPr lang="en-US" sz="1600"/>
              <a:t>Use online gene databases (e.g NCBI GenBank and Brenda) to find genes of interest and design primers for PCR-based methods.</a:t>
            </a:r>
          </a:p>
          <a:p>
            <a:pPr lvl="0"/>
            <a:r>
              <a:rPr lang="en-US" sz="1600"/>
              <a:t>Read and understand current scientific literature in Environmental Biotechnology</a:t>
            </a:r>
          </a:p>
          <a:p>
            <a:endParaRPr lang="en-US" sz="1600"/>
          </a:p>
        </p:txBody>
      </p:sp>
    </p:spTree>
    <p:extLst>
      <p:ext uri="{BB962C8B-B14F-4D97-AF65-F5344CB8AC3E}">
        <p14:creationId xmlns:p14="http://schemas.microsoft.com/office/powerpoint/2010/main" val="486849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849439" y="381001"/>
            <a:ext cx="84931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9pPr>
          </a:lstStyle>
          <a:p>
            <a:pPr algn="ctr" eaLnBrk="1" hangingPunct="1"/>
            <a:r>
              <a:rPr lang="en-GB" altLang="en-US" sz="1500" b="1">
                <a:solidFill>
                  <a:srgbClr val="000000"/>
                </a:solidFill>
                <a:ea typeface="msgothic"/>
                <a:cs typeface="msgothic"/>
              </a:rPr>
              <a:t>Fig. 1 Putative mercury methylation gene cluster and genomic context for six confirmed mercury methylators with sequenced genomes.</a:t>
            </a:r>
          </a:p>
        </p:txBody>
      </p:sp>
      <p:pic>
        <p:nvPicPr>
          <p:cNvPr id="18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539" y="5943601"/>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657350"/>
            <a:ext cx="7804150" cy="3536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7" name="Text Box 4"/>
          <p:cNvSpPr txBox="1">
            <a:spLocks noChangeArrowheads="1"/>
          </p:cNvSpPr>
          <p:nvPr/>
        </p:nvSpPr>
        <p:spPr bwMode="auto">
          <a:xfrm>
            <a:off x="2195513" y="5972176"/>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9pPr>
          </a:lstStyle>
          <a:p>
            <a:pPr eaLnBrk="1" hangingPunct="1"/>
            <a:r>
              <a:rPr lang="en-GB" altLang="en-US" sz="1100" b="1">
                <a:solidFill>
                  <a:srgbClr val="000000"/>
                </a:solidFill>
                <a:ea typeface="msgothic"/>
                <a:cs typeface="msgothic"/>
              </a:rPr>
              <a:t>J M Parks et al. Science 2013;339:1332-1335</a:t>
            </a:r>
          </a:p>
        </p:txBody>
      </p:sp>
      <p:sp>
        <p:nvSpPr>
          <p:cNvPr id="18438" name="Text Box 5"/>
          <p:cNvSpPr txBox="1">
            <a:spLocks noChangeArrowheads="1"/>
          </p:cNvSpPr>
          <p:nvPr/>
        </p:nvSpPr>
        <p:spPr bwMode="auto">
          <a:xfrm>
            <a:off x="1622426" y="6613526"/>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eaLnBrk="1" hangingPunct="1"/>
            <a:r>
              <a:rPr lang="en-GB" altLang="en-US" sz="900">
                <a:solidFill>
                  <a:srgbClr val="000000"/>
                </a:solidFill>
                <a:ea typeface="msgothic"/>
                <a:cs typeface="msgothic"/>
              </a:rPr>
              <a:t>Published by AAAS</a:t>
            </a:r>
          </a:p>
        </p:txBody>
      </p:sp>
    </p:spTree>
    <p:extLst>
      <p:ext uri="{BB962C8B-B14F-4D97-AF65-F5344CB8AC3E}">
        <p14:creationId xmlns:p14="http://schemas.microsoft.com/office/powerpoint/2010/main" val="7844752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849439" y="381001"/>
            <a:ext cx="84931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9pPr>
          </a:lstStyle>
          <a:p>
            <a:pPr algn="ctr" eaLnBrk="1" hangingPunct="1"/>
            <a:r>
              <a:rPr lang="en-GB" altLang="en-US" sz="1500" b="1">
                <a:solidFill>
                  <a:srgbClr val="000000"/>
                </a:solidFill>
                <a:ea typeface="msgothic"/>
                <a:cs typeface="msgothic"/>
              </a:rPr>
              <a:t>Fig. 2 Production of methylmercury by D. desulfuricans ND132 and G. sulfurreducens PCA, by deletions of hgcA, hgcB, and hgcAB, and by complements in both bacteria. </a:t>
            </a:r>
          </a:p>
        </p:txBody>
      </p:sp>
      <p:pic>
        <p:nvPicPr>
          <p:cNvPr id="204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539" y="5943601"/>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64" y="979489"/>
            <a:ext cx="6600825"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5" name="Text Box 4"/>
          <p:cNvSpPr txBox="1">
            <a:spLocks noChangeArrowheads="1"/>
          </p:cNvSpPr>
          <p:nvPr/>
        </p:nvSpPr>
        <p:spPr bwMode="auto">
          <a:xfrm>
            <a:off x="2798763" y="5972176"/>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9pPr>
          </a:lstStyle>
          <a:p>
            <a:pPr eaLnBrk="1" hangingPunct="1"/>
            <a:r>
              <a:rPr lang="en-GB" altLang="en-US" sz="1100" b="1">
                <a:solidFill>
                  <a:srgbClr val="000000"/>
                </a:solidFill>
                <a:ea typeface="msgothic"/>
                <a:cs typeface="msgothic"/>
              </a:rPr>
              <a:t>J M Parks et al. Science 2013;339:1332-1335</a:t>
            </a:r>
          </a:p>
        </p:txBody>
      </p:sp>
      <p:sp>
        <p:nvSpPr>
          <p:cNvPr id="20486" name="Text Box 5"/>
          <p:cNvSpPr txBox="1">
            <a:spLocks noChangeArrowheads="1"/>
          </p:cNvSpPr>
          <p:nvPr/>
        </p:nvSpPr>
        <p:spPr bwMode="auto">
          <a:xfrm>
            <a:off x="1622426" y="6613526"/>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eaLnBrk="1" hangingPunct="1"/>
            <a:r>
              <a:rPr lang="en-GB" altLang="en-US" sz="900">
                <a:solidFill>
                  <a:srgbClr val="000000"/>
                </a:solidFill>
                <a:ea typeface="msgothic"/>
                <a:cs typeface="msgothic"/>
              </a:rPr>
              <a:t>Published by AAAS</a:t>
            </a:r>
          </a:p>
        </p:txBody>
      </p:sp>
    </p:spTree>
    <p:extLst>
      <p:ext uri="{BB962C8B-B14F-4D97-AF65-F5344CB8AC3E}">
        <p14:creationId xmlns:p14="http://schemas.microsoft.com/office/powerpoint/2010/main" val="42122120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849439" y="381001"/>
            <a:ext cx="8493125"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panose="020B0604020202020204" pitchFamily="34" charset="0"/>
              </a:defRPr>
            </a:lvl9pPr>
          </a:lstStyle>
          <a:p>
            <a:pPr algn="ctr" eaLnBrk="1" hangingPunct="1"/>
            <a:r>
              <a:rPr lang="en-GB" altLang="en-US" sz="1500" b="1">
                <a:solidFill>
                  <a:srgbClr val="000000"/>
                </a:solidFill>
                <a:ea typeface="msgothic"/>
                <a:cs typeface="msgothic"/>
              </a:rPr>
              <a:t>Fig. 3 Multiple sequence alignments of 52 HgcA and HgcB orthologs from bacteria and archaea, including six confirmed methylating bacteria (arrowheads). </a:t>
            </a:r>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539" y="5943601"/>
            <a:ext cx="1227137" cy="652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3164" y="979489"/>
            <a:ext cx="4770437" cy="4892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3" name="Text Box 4"/>
          <p:cNvSpPr txBox="1">
            <a:spLocks noChangeArrowheads="1"/>
          </p:cNvSpPr>
          <p:nvPr/>
        </p:nvSpPr>
        <p:spPr bwMode="auto">
          <a:xfrm>
            <a:off x="3713163" y="5972176"/>
            <a:ext cx="39179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Lst>
              <a:defRPr>
                <a:solidFill>
                  <a:schemeClr val="tx1"/>
                </a:solidFill>
                <a:latin typeface="Arial" panose="020B0604020202020204" pitchFamily="34" charset="0"/>
              </a:defRPr>
            </a:lvl9pPr>
          </a:lstStyle>
          <a:p>
            <a:pPr eaLnBrk="1" hangingPunct="1"/>
            <a:r>
              <a:rPr lang="en-GB" altLang="en-US" sz="1100" b="1">
                <a:solidFill>
                  <a:srgbClr val="000000"/>
                </a:solidFill>
                <a:ea typeface="msgothic"/>
                <a:cs typeface="msgothic"/>
              </a:rPr>
              <a:t>J M Parks et al. Science 2013;339:1332-1335</a:t>
            </a:r>
          </a:p>
        </p:txBody>
      </p:sp>
      <p:sp>
        <p:nvSpPr>
          <p:cNvPr id="22534" name="Text Box 5"/>
          <p:cNvSpPr txBox="1">
            <a:spLocks noChangeArrowheads="1"/>
          </p:cNvSpPr>
          <p:nvPr/>
        </p:nvSpPr>
        <p:spPr bwMode="auto">
          <a:xfrm>
            <a:off x="1622426" y="6613526"/>
            <a:ext cx="4930775" cy="347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eaLnBrk="1" hangingPunct="1"/>
            <a:r>
              <a:rPr lang="en-GB" altLang="en-US" sz="900">
                <a:solidFill>
                  <a:srgbClr val="000000"/>
                </a:solidFill>
                <a:ea typeface="msgothic"/>
                <a:cs typeface="msgothic"/>
              </a:rPr>
              <a:t>Published by AAAS</a:t>
            </a:r>
          </a:p>
        </p:txBody>
      </p:sp>
    </p:spTree>
    <p:extLst>
      <p:ext uri="{BB962C8B-B14F-4D97-AF65-F5344CB8AC3E}">
        <p14:creationId xmlns:p14="http://schemas.microsoft.com/office/powerpoint/2010/main" val="34302391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of the semester…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5259475"/>
              </p:ext>
            </p:extLst>
          </p:nvPr>
        </p:nvGraphicFramePr>
        <p:xfrm>
          <a:off x="838200" y="1216025"/>
          <a:ext cx="10515600" cy="55067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xmlns="" val="1042591515"/>
                    </a:ext>
                  </a:extLst>
                </a:gridCol>
                <a:gridCol w="3505200">
                  <a:extLst>
                    <a:ext uri="{9D8B030D-6E8A-4147-A177-3AD203B41FA5}">
                      <a16:colId xmlns:a16="http://schemas.microsoft.com/office/drawing/2014/main" xmlns="" val="1394957008"/>
                    </a:ext>
                  </a:extLst>
                </a:gridCol>
                <a:gridCol w="3505200">
                  <a:extLst>
                    <a:ext uri="{9D8B030D-6E8A-4147-A177-3AD203B41FA5}">
                      <a16:colId xmlns:a16="http://schemas.microsoft.com/office/drawing/2014/main" xmlns="" val="1049490702"/>
                    </a:ext>
                  </a:extLst>
                </a:gridCol>
              </a:tblGrid>
              <a:tr h="370840">
                <a:tc>
                  <a:txBody>
                    <a:bodyPr/>
                    <a:lstStyle/>
                    <a:p>
                      <a:r>
                        <a:rPr lang="en-US" dirty="0" smtClean="0"/>
                        <a:t>Date</a:t>
                      </a:r>
                    </a:p>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4090156769"/>
                  </a:ext>
                </a:extLst>
              </a:tr>
              <a:tr h="370840">
                <a:tc>
                  <a:txBody>
                    <a:bodyPr/>
                    <a:lstStyle/>
                    <a:p>
                      <a:r>
                        <a:rPr lang="en-US" dirty="0" smtClean="0"/>
                        <a:t>Thurs</a:t>
                      </a:r>
                      <a:r>
                        <a:rPr lang="en-US" baseline="0" dirty="0" smtClean="0"/>
                        <a:t> April 19</a:t>
                      </a:r>
                      <a:endParaRPr lang="en-US" dirty="0"/>
                    </a:p>
                  </a:txBody>
                  <a:tcPr/>
                </a:tc>
                <a:tc>
                  <a:txBody>
                    <a:bodyPr/>
                    <a:lstStyle/>
                    <a:p>
                      <a:r>
                        <a:rPr lang="en-US" dirty="0" smtClean="0"/>
                        <a:t>Omics</a:t>
                      </a:r>
                      <a:endParaRPr lang="en-US" dirty="0"/>
                    </a:p>
                  </a:txBody>
                  <a:tcPr/>
                </a:tc>
                <a:tc>
                  <a:txBody>
                    <a:bodyPr/>
                    <a:lstStyle/>
                    <a:p>
                      <a:endParaRPr lang="en-US"/>
                    </a:p>
                  </a:txBody>
                  <a:tcPr/>
                </a:tc>
                <a:extLst>
                  <a:ext uri="{0D108BD9-81ED-4DB2-BD59-A6C34878D82A}">
                    <a16:rowId xmlns:a16="http://schemas.microsoft.com/office/drawing/2014/main" xmlns="" val="4249486494"/>
                  </a:ext>
                </a:extLst>
              </a:tr>
              <a:tr h="370840">
                <a:tc>
                  <a:txBody>
                    <a:bodyPr/>
                    <a:lstStyle/>
                    <a:p>
                      <a:r>
                        <a:rPr lang="en-US" dirty="0" smtClean="0"/>
                        <a:t>Tues April 24</a:t>
                      </a:r>
                      <a:endParaRPr lang="en-US" dirty="0"/>
                    </a:p>
                  </a:txBody>
                  <a:tcPr/>
                </a:tc>
                <a:tc>
                  <a:txBody>
                    <a:bodyPr/>
                    <a:lstStyle/>
                    <a:p>
                      <a:r>
                        <a:rPr lang="en-US" dirty="0" smtClean="0"/>
                        <a:t>Omics continued</a:t>
                      </a:r>
                      <a:endParaRPr lang="en-US" dirty="0"/>
                    </a:p>
                  </a:txBody>
                  <a:tcPr/>
                </a:tc>
                <a:tc>
                  <a:txBody>
                    <a:bodyPr/>
                    <a:lstStyle/>
                    <a:p>
                      <a:r>
                        <a:rPr lang="en-US" dirty="0" smtClean="0"/>
                        <a:t>Final </a:t>
                      </a:r>
                      <a:r>
                        <a:rPr lang="en-US" dirty="0" err="1" smtClean="0"/>
                        <a:t>Proj</a:t>
                      </a:r>
                      <a:r>
                        <a:rPr lang="en-US" dirty="0" smtClean="0"/>
                        <a:t>:</a:t>
                      </a:r>
                      <a:r>
                        <a:rPr lang="en-US" baseline="0" dirty="0" smtClean="0"/>
                        <a:t> </a:t>
                      </a:r>
                      <a:r>
                        <a:rPr lang="en-US" dirty="0" smtClean="0"/>
                        <a:t>Topic and team selections due Submit to </a:t>
                      </a:r>
                      <a:r>
                        <a:rPr lang="en-US" dirty="0" err="1" smtClean="0"/>
                        <a:t>Googledoc</a:t>
                      </a:r>
                      <a:endParaRPr lang="en-US" dirty="0" smtClean="0"/>
                    </a:p>
                    <a:p>
                      <a:r>
                        <a:rPr lang="en-US" dirty="0" smtClean="0"/>
                        <a:t>POST paper to Discussion on </a:t>
                      </a:r>
                      <a:r>
                        <a:rPr lang="en-US" dirty="0" err="1" smtClean="0"/>
                        <a:t>Bioproducts</a:t>
                      </a:r>
                      <a:endParaRPr lang="en-US" dirty="0"/>
                    </a:p>
                  </a:txBody>
                  <a:tcPr/>
                </a:tc>
                <a:extLst>
                  <a:ext uri="{0D108BD9-81ED-4DB2-BD59-A6C34878D82A}">
                    <a16:rowId xmlns:a16="http://schemas.microsoft.com/office/drawing/2014/main" xmlns="" val="3880163985"/>
                  </a:ext>
                </a:extLst>
              </a:tr>
              <a:tr h="370840">
                <a:tc>
                  <a:txBody>
                    <a:bodyPr/>
                    <a:lstStyle/>
                    <a:p>
                      <a:r>
                        <a:rPr lang="en-US" dirty="0" smtClean="0"/>
                        <a:t>Thurs April 26</a:t>
                      </a:r>
                      <a:endParaRPr lang="en-US" dirty="0"/>
                    </a:p>
                  </a:txBody>
                  <a:tcPr/>
                </a:tc>
                <a:tc>
                  <a:txBody>
                    <a:bodyPr/>
                    <a:lstStyle/>
                    <a:p>
                      <a:r>
                        <a:rPr lang="en-US" dirty="0" smtClean="0"/>
                        <a:t>Discussion of </a:t>
                      </a:r>
                      <a:r>
                        <a:rPr lang="en-US" dirty="0" err="1" smtClean="0"/>
                        <a:t>Bioproducts</a:t>
                      </a:r>
                      <a:r>
                        <a:rPr lang="en-US" dirty="0" smtClean="0"/>
                        <a:t> papers; Computer</a:t>
                      </a:r>
                      <a:r>
                        <a:rPr lang="en-US" baseline="0" dirty="0" smtClean="0"/>
                        <a:t> lab session</a:t>
                      </a:r>
                      <a:endParaRPr lang="en-US" dirty="0"/>
                    </a:p>
                  </a:txBody>
                  <a:tcPr/>
                </a:tc>
                <a:tc>
                  <a:txBody>
                    <a:bodyPr/>
                    <a:lstStyle/>
                    <a:p>
                      <a:r>
                        <a:rPr lang="en-US" dirty="0" smtClean="0"/>
                        <a:t>MEET</a:t>
                      </a:r>
                      <a:r>
                        <a:rPr lang="en-US" baseline="0" dirty="0" smtClean="0"/>
                        <a:t> IN COMPUTER LAB</a:t>
                      </a:r>
                      <a:endParaRPr lang="en-US" dirty="0"/>
                    </a:p>
                  </a:txBody>
                  <a:tcPr/>
                </a:tc>
                <a:extLst>
                  <a:ext uri="{0D108BD9-81ED-4DB2-BD59-A6C34878D82A}">
                    <a16:rowId xmlns:a16="http://schemas.microsoft.com/office/drawing/2014/main" xmlns="" val="2250132890"/>
                  </a:ext>
                </a:extLst>
              </a:tr>
              <a:tr h="370840">
                <a:tc>
                  <a:txBody>
                    <a:bodyPr/>
                    <a:lstStyle/>
                    <a:p>
                      <a:r>
                        <a:rPr lang="en-US" dirty="0" smtClean="0"/>
                        <a:t>Tues May 1</a:t>
                      </a:r>
                      <a:endParaRPr lang="en-US" dirty="0"/>
                    </a:p>
                  </a:txBody>
                  <a:tcPr/>
                </a:tc>
                <a:tc>
                  <a:txBody>
                    <a:bodyPr/>
                    <a:lstStyle/>
                    <a:p>
                      <a:r>
                        <a:rPr lang="en-US" dirty="0" smtClean="0"/>
                        <a:t>Biofuels/</a:t>
                      </a:r>
                      <a:r>
                        <a:rPr lang="en-US" dirty="0" err="1" smtClean="0"/>
                        <a:t>Bioproducts</a:t>
                      </a:r>
                      <a:endParaRPr lang="en-US" dirty="0"/>
                    </a:p>
                  </a:txBody>
                  <a:tcPr/>
                </a:tc>
                <a:tc>
                  <a:txBody>
                    <a:bodyPr/>
                    <a:lstStyle/>
                    <a:p>
                      <a:endParaRPr lang="en-US" dirty="0"/>
                    </a:p>
                  </a:txBody>
                  <a:tcPr/>
                </a:tc>
                <a:extLst>
                  <a:ext uri="{0D108BD9-81ED-4DB2-BD59-A6C34878D82A}">
                    <a16:rowId xmlns:a16="http://schemas.microsoft.com/office/drawing/2014/main" xmlns="" val="30042835"/>
                  </a:ext>
                </a:extLst>
              </a:tr>
              <a:tr h="370840">
                <a:tc>
                  <a:txBody>
                    <a:bodyPr/>
                    <a:lstStyle/>
                    <a:p>
                      <a:r>
                        <a:rPr lang="en-US" dirty="0" smtClean="0"/>
                        <a:t>Thurs May</a:t>
                      </a:r>
                      <a:r>
                        <a:rPr lang="en-US" baseline="0" dirty="0" smtClean="0"/>
                        <a:t> 3</a:t>
                      </a:r>
                      <a:endParaRPr lang="en-US" dirty="0"/>
                    </a:p>
                  </a:txBody>
                  <a:tcPr/>
                </a:tc>
                <a:tc>
                  <a:txBody>
                    <a:bodyPr/>
                    <a:lstStyle/>
                    <a:p>
                      <a:r>
                        <a:rPr lang="en-US" dirty="0" smtClean="0"/>
                        <a:t>Computer session &amp; </a:t>
                      </a:r>
                      <a:r>
                        <a:rPr lang="en-US" dirty="0" err="1" smtClean="0"/>
                        <a:t>Bioproducts</a:t>
                      </a:r>
                      <a:r>
                        <a:rPr lang="en-US" baseline="0" dirty="0" smtClean="0"/>
                        <a:t> continued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MEET IN COMPUTER LAB</a:t>
                      </a:r>
                      <a:endParaRPr lang="en-US" dirty="0"/>
                    </a:p>
                  </a:txBody>
                  <a:tcPr/>
                </a:tc>
                <a:extLst>
                  <a:ext uri="{0D108BD9-81ED-4DB2-BD59-A6C34878D82A}">
                    <a16:rowId xmlns:a16="http://schemas.microsoft.com/office/drawing/2014/main" xmlns="" val="1180471964"/>
                  </a:ext>
                </a:extLst>
              </a:tr>
              <a:tr h="370840">
                <a:tc>
                  <a:txBody>
                    <a:bodyPr/>
                    <a:lstStyle/>
                    <a:p>
                      <a:r>
                        <a:rPr lang="en-US" dirty="0" smtClean="0"/>
                        <a:t>Tues May 8</a:t>
                      </a:r>
                      <a:endParaRPr lang="en-US" dirty="0"/>
                    </a:p>
                  </a:txBody>
                  <a:tcPr/>
                </a:tc>
                <a:tc>
                  <a:txBody>
                    <a:bodyPr/>
                    <a:lstStyle/>
                    <a:p>
                      <a:r>
                        <a:rPr lang="en-US" dirty="0" smtClean="0"/>
                        <a:t>Some Final presentations; Systems Biology</a:t>
                      </a:r>
                      <a:endParaRPr lang="en-US" dirty="0"/>
                    </a:p>
                  </a:txBody>
                  <a:tcPr/>
                </a:tc>
                <a:tc>
                  <a:txBody>
                    <a:bodyPr/>
                    <a:lstStyle/>
                    <a:p>
                      <a:r>
                        <a:rPr lang="en-US" dirty="0" smtClean="0"/>
                        <a:t>LAST day of class; HW #</a:t>
                      </a:r>
                      <a:r>
                        <a:rPr lang="en-US" baseline="0" dirty="0" smtClean="0"/>
                        <a:t> 4 due (working with “omics” data)</a:t>
                      </a:r>
                      <a:endParaRPr lang="en-US" dirty="0"/>
                    </a:p>
                  </a:txBody>
                  <a:tcPr/>
                </a:tc>
                <a:extLst>
                  <a:ext uri="{0D108BD9-81ED-4DB2-BD59-A6C34878D82A}">
                    <a16:rowId xmlns:a16="http://schemas.microsoft.com/office/drawing/2014/main" xmlns="" val="16017129"/>
                  </a:ext>
                </a:extLst>
              </a:tr>
              <a:tr h="370840">
                <a:tc>
                  <a:txBody>
                    <a:bodyPr/>
                    <a:lstStyle/>
                    <a:p>
                      <a:r>
                        <a:rPr lang="en-US" dirty="0" smtClean="0"/>
                        <a:t>May</a:t>
                      </a:r>
                      <a:r>
                        <a:rPr lang="en-US" baseline="0" dirty="0" smtClean="0"/>
                        <a:t> 15</a:t>
                      </a:r>
                      <a:endParaRPr lang="en-US" dirty="0"/>
                    </a:p>
                  </a:txBody>
                  <a:tcPr/>
                </a:tc>
                <a:tc>
                  <a:txBody>
                    <a:bodyPr/>
                    <a:lstStyle/>
                    <a:p>
                      <a:endParaRPr lang="en-US" dirty="0"/>
                    </a:p>
                  </a:txBody>
                  <a:tcPr/>
                </a:tc>
                <a:tc>
                  <a:txBody>
                    <a:bodyPr/>
                    <a:lstStyle/>
                    <a:p>
                      <a:r>
                        <a:rPr lang="en-US" dirty="0" smtClean="0"/>
                        <a:t>HW# 4 due</a:t>
                      </a:r>
                      <a:endParaRPr lang="en-US" dirty="0"/>
                    </a:p>
                  </a:txBody>
                  <a:tcPr/>
                </a:tc>
                <a:extLst>
                  <a:ext uri="{0D108BD9-81ED-4DB2-BD59-A6C34878D82A}">
                    <a16:rowId xmlns:a16="http://schemas.microsoft.com/office/drawing/2014/main" xmlns="" val="413299404"/>
                  </a:ext>
                </a:extLst>
              </a:tr>
              <a:tr h="370840">
                <a:tc>
                  <a:txBody>
                    <a:bodyPr/>
                    <a:lstStyle/>
                    <a:p>
                      <a:r>
                        <a:rPr lang="en-US" dirty="0" smtClean="0"/>
                        <a:t>May 21</a:t>
                      </a:r>
                      <a:endParaRPr lang="en-US" dirty="0"/>
                    </a:p>
                  </a:txBody>
                  <a:tcPr/>
                </a:tc>
                <a:tc>
                  <a:txBody>
                    <a:bodyPr/>
                    <a:lstStyle/>
                    <a:p>
                      <a:r>
                        <a:rPr lang="en-US" dirty="0" smtClean="0"/>
                        <a:t>Final</a:t>
                      </a:r>
                      <a:r>
                        <a:rPr lang="en-US" baseline="0" dirty="0" smtClean="0"/>
                        <a:t> Presentations</a:t>
                      </a:r>
                      <a:endParaRPr lang="en-US" dirty="0"/>
                    </a:p>
                  </a:txBody>
                  <a:tcPr/>
                </a:tc>
                <a:tc>
                  <a:txBody>
                    <a:bodyPr/>
                    <a:lstStyle/>
                    <a:p>
                      <a:endParaRPr lang="en-US" dirty="0"/>
                    </a:p>
                  </a:txBody>
                  <a:tcPr/>
                </a:tc>
                <a:extLst>
                  <a:ext uri="{0D108BD9-81ED-4DB2-BD59-A6C34878D82A}">
                    <a16:rowId xmlns:a16="http://schemas.microsoft.com/office/drawing/2014/main" xmlns="" val="2494501983"/>
                  </a:ext>
                </a:extLst>
              </a:tr>
            </a:tbl>
          </a:graphicData>
        </a:graphic>
      </p:graphicFrame>
    </p:spTree>
    <p:extLst>
      <p:ext uri="{BB962C8B-B14F-4D97-AF65-F5344CB8AC3E}">
        <p14:creationId xmlns:p14="http://schemas.microsoft.com/office/powerpoint/2010/main" val="25007439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ctrTitle"/>
          </p:nvPr>
        </p:nvSpPr>
        <p:spPr/>
        <p:txBody>
          <a:bodyPr/>
          <a:lstStyle/>
          <a:p>
            <a:pPr eaLnBrk="1" hangingPunct="1"/>
            <a:endParaRPr lang="en-US" altLang="en-US" smtClean="0"/>
          </a:p>
        </p:txBody>
      </p:sp>
      <p:sp>
        <p:nvSpPr>
          <p:cNvPr id="24579" name="Subtitle 2"/>
          <p:cNvSpPr>
            <a:spLocks noGrp="1"/>
          </p:cNvSpPr>
          <p:nvPr>
            <p:ph type="subTitle" idx="1"/>
          </p:nvPr>
        </p:nvSpPr>
        <p:spPr/>
        <p:txBody>
          <a:bodyPr/>
          <a:lstStyle/>
          <a:p>
            <a:pPr eaLnBrk="1" hangingPunct="1"/>
            <a:endParaRPr lang="en-US" altLang="en-US" smtClean="0"/>
          </a:p>
        </p:txBody>
      </p:sp>
      <p:sp>
        <p:nvSpPr>
          <p:cNvPr id="24580" name="AutoShape 2" descr="http://www.sciencemag.org.proxy.library.cornell.edu/content/317/5835/205/F1.medium.gif"/>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1" name="AutoShape 4" descr="http://www.sciencemag.org.proxy.library.cornell.edu/content/317/5835/205/F1.medium.gif"/>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2" name="AutoShape 6" descr="http://www.sciencemag.org.proxy.library.cornell.edu/content/317/5835/205/F1.medium.gif"/>
          <p:cNvSpPr>
            <a:spLocks noChangeAspect="1" noChangeArrowheads="1"/>
          </p:cNvSpPr>
          <p:nvPr/>
        </p:nvSpPr>
        <p:spPr bwMode="auto">
          <a:xfrm>
            <a:off x="1984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AutoShape 8" descr="http://www.sciencemag.org.proxy.library.cornell.edu/content/317/5835/205/F1.medium.gif"/>
          <p:cNvSpPr>
            <a:spLocks noChangeAspect="1" noChangeArrowheads="1"/>
          </p:cNvSpPr>
          <p:nvPr/>
        </p:nvSpPr>
        <p:spPr bwMode="auto">
          <a:xfrm>
            <a:off x="2136775"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458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6" y="733426"/>
            <a:ext cx="3870325" cy="396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85" name="AutoShape 11" descr="Figure"/>
          <p:cNvSpPr>
            <a:spLocks noChangeAspect="1" noChangeArrowheads="1"/>
          </p:cNvSpPr>
          <p:nvPr/>
        </p:nvSpPr>
        <p:spPr bwMode="auto">
          <a:xfrm>
            <a:off x="2289175" y="4651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6" name="AutoShape 13" descr="Figure"/>
          <p:cNvSpPr>
            <a:spLocks noChangeAspect="1" noChangeArrowheads="1"/>
          </p:cNvSpPr>
          <p:nvPr/>
        </p:nvSpPr>
        <p:spPr bwMode="auto">
          <a:xfrm>
            <a:off x="2441575" y="6175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7" name="AutoShape 15" descr="Figure"/>
          <p:cNvSpPr>
            <a:spLocks noChangeAspect="1" noChangeArrowheads="1"/>
          </p:cNvSpPr>
          <p:nvPr/>
        </p:nvSpPr>
        <p:spPr bwMode="auto">
          <a:xfrm>
            <a:off x="2593975" y="769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2458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6126" y="138114"/>
            <a:ext cx="1635125" cy="428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89" name="Rectangle 10"/>
          <p:cNvSpPr>
            <a:spLocks noChangeArrowheads="1"/>
          </p:cNvSpPr>
          <p:nvPr/>
        </p:nvSpPr>
        <p:spPr bwMode="auto">
          <a:xfrm>
            <a:off x="1946276" y="4610101"/>
            <a:ext cx="589121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proteins of the mer system depend on thiols for high-affinity binding to mercury compounds. Ionic mercury [Hg(II)] is bound in the periplasmic space by MerP and then transferred to MerT for transport across the membrane. In the cytosol, Hg(II) is transferred from MerT to MerA. MerA reduces Hg(II) to elemental mercury [Hg(0)], which is expired. Methylmercury (CH3Hg) directly enters the cytosol, where it binds to MerB. MerB uses thiols to cleave the carbon-mercury bond by a mechanism similar to that proposed by Melnick and Parkin. This cleavage generates methane and Hg(II). The latter remains bound to MerB until it is transferred to MerA for reduction to Hg(0). </a:t>
            </a:r>
          </a:p>
        </p:txBody>
      </p:sp>
      <p:sp>
        <p:nvSpPr>
          <p:cNvPr id="24590" name="Rectangle 11"/>
          <p:cNvSpPr>
            <a:spLocks noChangeArrowheads="1"/>
          </p:cNvSpPr>
          <p:nvPr/>
        </p:nvSpPr>
        <p:spPr bwMode="auto">
          <a:xfrm>
            <a:off x="7827963" y="4370388"/>
            <a:ext cx="283051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Transgenic cottonwood plants expressing MerB (</a:t>
            </a:r>
            <a:r>
              <a:rPr lang="en-US" altLang="en-US" b="1"/>
              <a:t>right</a:t>
            </a:r>
            <a:r>
              <a:rPr lang="en-US" altLang="en-US"/>
              <a:t>) grow roots readily on concentrations of phenylmercury acetate that severely inhibit wild-type root growth (</a:t>
            </a:r>
            <a:r>
              <a:rPr lang="en-US" altLang="en-US" b="1"/>
              <a:t>left</a:t>
            </a:r>
            <a:r>
              <a:rPr lang="en-US" altLang="en-US"/>
              <a:t>).</a:t>
            </a:r>
          </a:p>
        </p:txBody>
      </p:sp>
      <p:sp>
        <p:nvSpPr>
          <p:cNvPr id="24591" name="Rectangle 12"/>
          <p:cNvSpPr>
            <a:spLocks noChangeArrowheads="1"/>
          </p:cNvSpPr>
          <p:nvPr/>
        </p:nvSpPr>
        <p:spPr bwMode="auto">
          <a:xfrm>
            <a:off x="1560513" y="-28575"/>
            <a:ext cx="4572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t>Toward Methylmercury Bioremediation Science Magazine, 2007</a:t>
            </a:r>
          </a:p>
          <a:p>
            <a:pPr eaLnBrk="1" hangingPunct="1"/>
            <a:r>
              <a:rPr lang="en-US" altLang="en-US">
                <a:hlinkClick r:id="rId4"/>
              </a:rPr>
              <a:t>James G. Omichinski</a:t>
            </a:r>
            <a:endParaRPr lang="en-US" altLang="en-US"/>
          </a:p>
        </p:txBody>
      </p:sp>
    </p:spTree>
    <p:extLst>
      <p:ext uri="{BB962C8B-B14F-4D97-AF65-F5344CB8AC3E}">
        <p14:creationId xmlns:p14="http://schemas.microsoft.com/office/powerpoint/2010/main" val="871739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z="4000"/>
              <a:t>Post-Genome Science:</a:t>
            </a:r>
            <a:br>
              <a:rPr lang="en-US" altLang="en-US" sz="4000"/>
            </a:br>
            <a:r>
              <a:rPr lang="en-US" altLang="en-US" sz="4000"/>
              <a:t>so much data – how can we use it?</a:t>
            </a:r>
          </a:p>
        </p:txBody>
      </p:sp>
      <p:sp>
        <p:nvSpPr>
          <p:cNvPr id="13315" name="Text Box 3"/>
          <p:cNvSpPr txBox="1">
            <a:spLocks noChangeArrowheads="1"/>
          </p:cNvSpPr>
          <p:nvPr/>
        </p:nvSpPr>
        <p:spPr bwMode="auto">
          <a:xfrm>
            <a:off x="2247900" y="1752601"/>
            <a:ext cx="76962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Genome information allows us to study expression profiles associated with certain conditions or phenotypes:</a:t>
            </a:r>
          </a:p>
          <a:p>
            <a:pPr eaLnBrk="1" fontAlgn="base" hangingPunct="1">
              <a:spcBef>
                <a:spcPct val="0"/>
              </a:spcBef>
              <a:spcAft>
                <a:spcPct val="0"/>
              </a:spcAft>
              <a:buFontTx/>
              <a:buChar char="-"/>
            </a:pPr>
            <a:endParaRPr lang="en-US" altLang="en-US" sz="2800">
              <a:solidFill>
                <a:srgbClr val="000000"/>
              </a:solidFill>
            </a:endParaRPr>
          </a:p>
          <a:p>
            <a:pPr eaLnBrk="1" fontAlgn="base" hangingPunct="1">
              <a:spcBef>
                <a:spcPct val="0"/>
              </a:spcBef>
              <a:spcAft>
                <a:spcPct val="0"/>
              </a:spcAft>
              <a:buFontTx/>
              <a:buChar char="-"/>
            </a:pPr>
            <a:r>
              <a:rPr lang="en-US" altLang="en-US" sz="2800" u="sng">
                <a:solidFill>
                  <a:srgbClr val="000000"/>
                </a:solidFill>
              </a:rPr>
              <a:t>Transcriptome</a:t>
            </a:r>
            <a:r>
              <a:rPr lang="en-US" altLang="en-US" sz="2800">
                <a:solidFill>
                  <a:srgbClr val="000000"/>
                </a:solidFill>
              </a:rPr>
              <a:t>: Microarrays or RNAsequencing</a:t>
            </a:r>
          </a:p>
          <a:p>
            <a:pPr eaLnBrk="1" fontAlgn="base" hangingPunct="1">
              <a:spcBef>
                <a:spcPct val="0"/>
              </a:spcBef>
              <a:spcAft>
                <a:spcPct val="0"/>
              </a:spcAft>
              <a:buFontTx/>
              <a:buChar char="-"/>
            </a:pPr>
            <a:endParaRPr lang="en-US" altLang="en-US" sz="2000">
              <a:solidFill>
                <a:srgbClr val="000000"/>
              </a:solidFill>
            </a:endParaRPr>
          </a:p>
          <a:p>
            <a:pPr eaLnBrk="1" fontAlgn="base" hangingPunct="1">
              <a:spcBef>
                <a:spcPct val="0"/>
              </a:spcBef>
              <a:spcAft>
                <a:spcPct val="0"/>
              </a:spcAft>
              <a:buFontTx/>
              <a:buChar char="-"/>
            </a:pPr>
            <a:r>
              <a:rPr lang="en-US" altLang="en-US" sz="2800">
                <a:solidFill>
                  <a:srgbClr val="000000"/>
                </a:solidFill>
              </a:rPr>
              <a:t> </a:t>
            </a:r>
            <a:r>
              <a:rPr lang="en-US" altLang="en-US" sz="2800" u="sng">
                <a:solidFill>
                  <a:srgbClr val="000000"/>
                </a:solidFill>
              </a:rPr>
              <a:t>Proteome</a:t>
            </a:r>
            <a:r>
              <a:rPr lang="en-US" altLang="en-US" sz="2800">
                <a:solidFill>
                  <a:srgbClr val="000000"/>
                </a:solidFill>
              </a:rPr>
              <a:t>: Tandem mass spectrometry methods</a:t>
            </a:r>
            <a:endParaRPr lang="en-US" altLang="en-US" sz="2000">
              <a:solidFill>
                <a:srgbClr val="000000"/>
              </a:solidFill>
            </a:endParaRPr>
          </a:p>
          <a:p>
            <a:pPr eaLnBrk="1" fontAlgn="base" hangingPunct="1">
              <a:spcBef>
                <a:spcPct val="0"/>
              </a:spcBef>
              <a:spcAft>
                <a:spcPct val="0"/>
              </a:spcAft>
              <a:buFontTx/>
              <a:buChar char="-"/>
            </a:pPr>
            <a:endParaRPr lang="en-US" altLang="en-US" sz="2000">
              <a:solidFill>
                <a:srgbClr val="000000"/>
              </a:solidFill>
            </a:endParaRPr>
          </a:p>
        </p:txBody>
      </p:sp>
    </p:spTree>
    <p:extLst>
      <p:ext uri="{BB962C8B-B14F-4D97-AF65-F5344CB8AC3E}">
        <p14:creationId xmlns:p14="http://schemas.microsoft.com/office/powerpoint/2010/main" val="9300908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058863"/>
            <a:ext cx="151606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39" name="Text Box 3"/>
          <p:cNvSpPr txBox="1">
            <a:spLocks noChangeArrowheads="1"/>
          </p:cNvSpPr>
          <p:nvPr/>
        </p:nvSpPr>
        <p:spPr bwMode="auto">
          <a:xfrm>
            <a:off x="3476625" y="1025526"/>
            <a:ext cx="11572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DNA</a:t>
            </a:r>
          </a:p>
        </p:txBody>
      </p:sp>
      <p:sp>
        <p:nvSpPr>
          <p:cNvPr id="14340" name="Text Box 4"/>
          <p:cNvSpPr txBox="1">
            <a:spLocks noChangeArrowheads="1"/>
          </p:cNvSpPr>
          <p:nvPr/>
        </p:nvSpPr>
        <p:spPr bwMode="auto">
          <a:xfrm>
            <a:off x="1524000" y="890588"/>
            <a:ext cx="1919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1" y="2894014"/>
            <a:ext cx="13890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2" name="Text Box 6"/>
          <p:cNvSpPr txBox="1">
            <a:spLocks noChangeArrowheads="1"/>
          </p:cNvSpPr>
          <p:nvPr/>
        </p:nvSpPr>
        <p:spPr bwMode="auto">
          <a:xfrm>
            <a:off x="3460750" y="3094038"/>
            <a:ext cx="11572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RNA</a:t>
            </a:r>
          </a:p>
        </p:txBody>
      </p:sp>
      <p:pic>
        <p:nvPicPr>
          <p:cNvPr id="143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901" y="4852988"/>
            <a:ext cx="119697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4" name="Text Box 8"/>
          <p:cNvSpPr txBox="1">
            <a:spLocks noChangeArrowheads="1"/>
          </p:cNvSpPr>
          <p:nvPr/>
        </p:nvSpPr>
        <p:spPr bwMode="auto">
          <a:xfrm>
            <a:off x="2927351" y="5170488"/>
            <a:ext cx="17494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Protein</a:t>
            </a:r>
          </a:p>
        </p:txBody>
      </p:sp>
      <p:sp>
        <p:nvSpPr>
          <p:cNvPr id="14345" name="Text Box 9"/>
          <p:cNvSpPr txBox="1">
            <a:spLocks noChangeArrowheads="1"/>
          </p:cNvSpPr>
          <p:nvPr/>
        </p:nvSpPr>
        <p:spPr bwMode="auto">
          <a:xfrm>
            <a:off x="4924425" y="776289"/>
            <a:ext cx="56261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Theoretically possible to synthesize a protein</a:t>
            </a:r>
          </a:p>
        </p:txBody>
      </p:sp>
      <p:sp>
        <p:nvSpPr>
          <p:cNvPr id="14346" name="Text Box 10"/>
          <p:cNvSpPr txBox="1">
            <a:spLocks noChangeArrowheads="1"/>
          </p:cNvSpPr>
          <p:nvPr/>
        </p:nvSpPr>
        <p:spPr bwMode="auto">
          <a:xfrm>
            <a:off x="4891088" y="2605089"/>
            <a:ext cx="56515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Commitment of resources to synthesize a protein</a:t>
            </a:r>
          </a:p>
        </p:txBody>
      </p:sp>
      <p:sp>
        <p:nvSpPr>
          <p:cNvPr id="14347" name="Text Box 11"/>
          <p:cNvSpPr txBox="1">
            <a:spLocks noChangeArrowheads="1"/>
          </p:cNvSpPr>
          <p:nvPr/>
        </p:nvSpPr>
        <p:spPr bwMode="auto">
          <a:xfrm>
            <a:off x="4924425" y="5153025"/>
            <a:ext cx="5626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Actual biological activity</a:t>
            </a:r>
          </a:p>
        </p:txBody>
      </p:sp>
    </p:spTree>
    <p:extLst>
      <p:ext uri="{BB962C8B-B14F-4D97-AF65-F5344CB8AC3E}">
        <p14:creationId xmlns:p14="http://schemas.microsoft.com/office/powerpoint/2010/main" val="27217424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6100764" y="5864225"/>
            <a:ext cx="3443287" cy="107950"/>
          </a:xfrm>
          <a:prstGeom prst="rect">
            <a:avLst/>
          </a:prstGeom>
          <a:solidFill>
            <a:schemeClr val="bg2"/>
          </a:solidFill>
          <a:ln w="9525">
            <a:miter lim="800000"/>
            <a:headEnd/>
            <a:tailEnd/>
          </a:ln>
          <a:scene3d>
            <a:camera prst="legacyObliqueTopRight">
              <a:rot lat="600000" lon="0" rev="0"/>
            </a:camera>
            <a:lightRig rig="legacyFlat3" dir="b"/>
          </a:scene3d>
          <a:sp3d extrusionH="18018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63" name="Rectangle 3"/>
          <p:cNvSpPr>
            <a:spLocks noGrp="1" noChangeArrowheads="1"/>
          </p:cNvSpPr>
          <p:nvPr>
            <p:ph type="title"/>
          </p:nvPr>
        </p:nvSpPr>
        <p:spPr>
          <a:xfrm>
            <a:off x="1981200" y="185738"/>
            <a:ext cx="8229600" cy="709612"/>
          </a:xfrm>
        </p:spPr>
        <p:txBody>
          <a:bodyPr/>
          <a:lstStyle/>
          <a:p>
            <a:pPr eaLnBrk="1" hangingPunct="1"/>
            <a:r>
              <a:rPr lang="en-US" altLang="en-US" sz="4000">
                <a:latin typeface="Gill Sans MT" panose="020B0502020104020203" pitchFamily="34" charset="0"/>
              </a:rPr>
              <a:t>Microarrays</a:t>
            </a:r>
          </a:p>
        </p:txBody>
      </p:sp>
      <p:sp>
        <p:nvSpPr>
          <p:cNvPr id="15364" name="Rectangle 4"/>
          <p:cNvSpPr>
            <a:spLocks noGrp="1" noChangeArrowheads="1"/>
          </p:cNvSpPr>
          <p:nvPr>
            <p:ph type="body" idx="1"/>
          </p:nvPr>
        </p:nvSpPr>
        <p:spPr>
          <a:xfrm>
            <a:off x="1981200" y="1016001"/>
            <a:ext cx="8229600" cy="4525963"/>
          </a:xfrm>
        </p:spPr>
        <p:txBody>
          <a:bodyPr/>
          <a:lstStyle/>
          <a:p>
            <a:pPr eaLnBrk="1" hangingPunct="1"/>
            <a:r>
              <a:rPr lang="en-US" altLang="en-US" smtClean="0">
                <a:latin typeface="Gill Sans MT" panose="020B0502020104020203" pitchFamily="34" charset="0"/>
              </a:rPr>
              <a:t>Collection of oligoneuclotide probes attached to a surface and organized in spots that when hybridized with labeled cDNA or RNA will fluoresce in proportion to the amount of sample sequence present.</a:t>
            </a:r>
          </a:p>
          <a:p>
            <a:pPr eaLnBrk="1" hangingPunct="1"/>
            <a:endParaRPr lang="en-US" altLang="en-US" smtClean="0">
              <a:latin typeface="Gill Sans MT" panose="020B0502020104020203" pitchFamily="34" charset="0"/>
            </a:endParaRPr>
          </a:p>
        </p:txBody>
      </p:sp>
      <p:grpSp>
        <p:nvGrpSpPr>
          <p:cNvPr id="15365" name="Group 5"/>
          <p:cNvGrpSpPr>
            <a:grpSpLocks/>
          </p:cNvGrpSpPr>
          <p:nvPr/>
        </p:nvGrpSpPr>
        <p:grpSpPr bwMode="auto">
          <a:xfrm>
            <a:off x="1600200" y="63501"/>
            <a:ext cx="9067800" cy="6589713"/>
            <a:chOff x="48" y="40"/>
            <a:chExt cx="5712" cy="4151"/>
          </a:xfrm>
        </p:grpSpPr>
        <p:grpSp>
          <p:nvGrpSpPr>
            <p:cNvPr id="15427" name="Group 6"/>
            <p:cNvGrpSpPr>
              <a:grpSpLocks/>
            </p:cNvGrpSpPr>
            <p:nvPr/>
          </p:nvGrpSpPr>
          <p:grpSpPr bwMode="auto">
            <a:xfrm>
              <a:off x="48" y="40"/>
              <a:ext cx="540" cy="4151"/>
              <a:chOff x="48" y="40"/>
              <a:chExt cx="540" cy="4151"/>
            </a:xfrm>
          </p:grpSpPr>
          <p:grpSp>
            <p:nvGrpSpPr>
              <p:cNvPr id="15429" name="Group 7"/>
              <p:cNvGrpSpPr>
                <a:grpSpLocks/>
              </p:cNvGrpSpPr>
              <p:nvPr/>
            </p:nvGrpSpPr>
            <p:grpSpPr bwMode="auto">
              <a:xfrm>
                <a:off x="48" y="40"/>
                <a:ext cx="540" cy="516"/>
                <a:chOff x="48" y="40"/>
                <a:chExt cx="540" cy="516"/>
              </a:xfrm>
            </p:grpSpPr>
            <p:sp>
              <p:nvSpPr>
                <p:cNvPr id="15431" name="Oval 8"/>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5432" name="Oval 9"/>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5433" name="Oval 10"/>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15430" name="Rectangle 11"/>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5428" name="Rectangle 12"/>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pic>
        <p:nvPicPr>
          <p:cNvPr id="15366" name="Picture 13"/>
          <p:cNvPicPr>
            <a:picLocks noChangeAspect="1" noChangeArrowheads="1"/>
          </p:cNvPicPr>
          <p:nvPr/>
        </p:nvPicPr>
        <p:blipFill>
          <a:blip r:embed="rId3">
            <a:extLst>
              <a:ext uri="{28A0092B-C50C-407E-A947-70E740481C1C}">
                <a14:useLocalDpi xmlns:a14="http://schemas.microsoft.com/office/drawing/2010/main" val="0"/>
              </a:ext>
            </a:extLst>
          </a:blip>
          <a:srcRect l="9128" t="30000" r="60001" b="20520"/>
          <a:stretch>
            <a:fillRect/>
          </a:stretch>
        </p:blipFill>
        <p:spPr bwMode="auto">
          <a:xfrm>
            <a:off x="2390776" y="3771900"/>
            <a:ext cx="253682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Oval 14"/>
          <p:cNvSpPr>
            <a:spLocks noChangeArrowheads="1"/>
          </p:cNvSpPr>
          <p:nvPr/>
        </p:nvSpPr>
        <p:spPr bwMode="auto">
          <a:xfrm>
            <a:off x="6323013" y="55737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68" name="Oval 15"/>
          <p:cNvSpPr>
            <a:spLocks noChangeArrowheads="1"/>
          </p:cNvSpPr>
          <p:nvPr/>
        </p:nvSpPr>
        <p:spPr bwMode="auto">
          <a:xfrm>
            <a:off x="7453313" y="55864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69" name="Oval 16"/>
          <p:cNvSpPr>
            <a:spLocks noChangeArrowheads="1"/>
          </p:cNvSpPr>
          <p:nvPr/>
        </p:nvSpPr>
        <p:spPr bwMode="auto">
          <a:xfrm>
            <a:off x="8609013" y="55864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0" name="Oval 17"/>
          <p:cNvSpPr>
            <a:spLocks noChangeArrowheads="1"/>
          </p:cNvSpPr>
          <p:nvPr/>
        </p:nvSpPr>
        <p:spPr bwMode="auto">
          <a:xfrm>
            <a:off x="8812213" y="52943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1" name="Oval 18"/>
          <p:cNvSpPr>
            <a:spLocks noChangeArrowheads="1"/>
          </p:cNvSpPr>
          <p:nvPr/>
        </p:nvSpPr>
        <p:spPr bwMode="auto">
          <a:xfrm>
            <a:off x="9015413" y="50149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2" name="Oval 19"/>
          <p:cNvSpPr>
            <a:spLocks noChangeArrowheads="1"/>
          </p:cNvSpPr>
          <p:nvPr/>
        </p:nvSpPr>
        <p:spPr bwMode="auto">
          <a:xfrm>
            <a:off x="7669213" y="52943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3" name="Oval 20"/>
          <p:cNvSpPr>
            <a:spLocks noChangeArrowheads="1"/>
          </p:cNvSpPr>
          <p:nvPr/>
        </p:nvSpPr>
        <p:spPr bwMode="auto">
          <a:xfrm>
            <a:off x="7872413" y="50022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4" name="Oval 21"/>
          <p:cNvSpPr>
            <a:spLocks noChangeArrowheads="1"/>
          </p:cNvSpPr>
          <p:nvPr/>
        </p:nvSpPr>
        <p:spPr bwMode="auto">
          <a:xfrm>
            <a:off x="6513513" y="52943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5375" name="Oval 22"/>
          <p:cNvSpPr>
            <a:spLocks noChangeArrowheads="1"/>
          </p:cNvSpPr>
          <p:nvPr/>
        </p:nvSpPr>
        <p:spPr bwMode="auto">
          <a:xfrm>
            <a:off x="6716713" y="5002214"/>
            <a:ext cx="938212" cy="1682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5376" name="Group 23"/>
          <p:cNvGrpSpPr>
            <a:grpSpLocks/>
          </p:cNvGrpSpPr>
          <p:nvPr/>
        </p:nvGrpSpPr>
        <p:grpSpPr bwMode="auto">
          <a:xfrm>
            <a:off x="6780213" y="4078288"/>
            <a:ext cx="855662" cy="1027112"/>
            <a:chOff x="3311" y="2569"/>
            <a:chExt cx="539" cy="647"/>
          </a:xfrm>
        </p:grpSpPr>
        <p:sp>
          <p:nvSpPr>
            <p:cNvPr id="15423" name="Freeform 24"/>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4" name="Freeform 25"/>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5" name="Freeform 26"/>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6" name="Freeform 27"/>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77" name="Group 28"/>
          <p:cNvGrpSpPr>
            <a:grpSpLocks/>
          </p:cNvGrpSpPr>
          <p:nvPr/>
        </p:nvGrpSpPr>
        <p:grpSpPr bwMode="auto">
          <a:xfrm>
            <a:off x="7923213" y="4116388"/>
            <a:ext cx="855662" cy="1027112"/>
            <a:chOff x="3311" y="2569"/>
            <a:chExt cx="539" cy="647"/>
          </a:xfrm>
        </p:grpSpPr>
        <p:sp>
          <p:nvSpPr>
            <p:cNvPr id="15419" name="Freeform 29"/>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0" name="Freeform 30"/>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1" name="Freeform 31"/>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22" name="Freeform 32"/>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78" name="Group 33"/>
          <p:cNvGrpSpPr>
            <a:grpSpLocks/>
          </p:cNvGrpSpPr>
          <p:nvPr/>
        </p:nvGrpSpPr>
        <p:grpSpPr bwMode="auto">
          <a:xfrm>
            <a:off x="9104313" y="4116388"/>
            <a:ext cx="855662" cy="1027112"/>
            <a:chOff x="3311" y="2569"/>
            <a:chExt cx="539" cy="647"/>
          </a:xfrm>
        </p:grpSpPr>
        <p:sp>
          <p:nvSpPr>
            <p:cNvPr id="15415" name="Freeform 34"/>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6" name="Freeform 35"/>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7" name="Freeform 36"/>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8" name="Freeform 37"/>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79" name="Group 38"/>
          <p:cNvGrpSpPr>
            <a:grpSpLocks/>
          </p:cNvGrpSpPr>
          <p:nvPr/>
        </p:nvGrpSpPr>
        <p:grpSpPr bwMode="auto">
          <a:xfrm>
            <a:off x="8901113" y="4395788"/>
            <a:ext cx="855662" cy="1027112"/>
            <a:chOff x="3311" y="2569"/>
            <a:chExt cx="539" cy="647"/>
          </a:xfrm>
        </p:grpSpPr>
        <p:sp>
          <p:nvSpPr>
            <p:cNvPr id="15411" name="Freeform 39"/>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2" name="Freeform 40"/>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3" name="Freeform 41"/>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4" name="Freeform 42"/>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80" name="Group 43"/>
          <p:cNvGrpSpPr>
            <a:grpSpLocks/>
          </p:cNvGrpSpPr>
          <p:nvPr/>
        </p:nvGrpSpPr>
        <p:grpSpPr bwMode="auto">
          <a:xfrm>
            <a:off x="7758113" y="4395788"/>
            <a:ext cx="855662" cy="1027112"/>
            <a:chOff x="3311" y="2569"/>
            <a:chExt cx="539" cy="647"/>
          </a:xfrm>
        </p:grpSpPr>
        <p:sp>
          <p:nvSpPr>
            <p:cNvPr id="15407" name="Freeform 44"/>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8" name="Freeform 45"/>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9" name="Freeform 46"/>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10" name="Freeform 47"/>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81" name="Group 48"/>
          <p:cNvGrpSpPr>
            <a:grpSpLocks/>
          </p:cNvGrpSpPr>
          <p:nvPr/>
        </p:nvGrpSpPr>
        <p:grpSpPr bwMode="auto">
          <a:xfrm>
            <a:off x="6589713" y="4395788"/>
            <a:ext cx="855662" cy="1027112"/>
            <a:chOff x="3311" y="2569"/>
            <a:chExt cx="539" cy="647"/>
          </a:xfrm>
        </p:grpSpPr>
        <p:sp>
          <p:nvSpPr>
            <p:cNvPr id="15403" name="Freeform 49"/>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4" name="Freeform 50"/>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5" name="Freeform 51"/>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6" name="Freeform 52"/>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82" name="Group 53"/>
          <p:cNvGrpSpPr>
            <a:grpSpLocks/>
          </p:cNvGrpSpPr>
          <p:nvPr/>
        </p:nvGrpSpPr>
        <p:grpSpPr bwMode="auto">
          <a:xfrm>
            <a:off x="8710613" y="4687888"/>
            <a:ext cx="855662" cy="1027112"/>
            <a:chOff x="3311" y="2569"/>
            <a:chExt cx="539" cy="647"/>
          </a:xfrm>
        </p:grpSpPr>
        <p:sp>
          <p:nvSpPr>
            <p:cNvPr id="15399" name="Freeform 54"/>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0" name="Freeform 55"/>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1" name="Freeform 56"/>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402" name="Freeform 57"/>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grpSp>
        <p:nvGrpSpPr>
          <p:cNvPr id="15383" name="Group 58"/>
          <p:cNvGrpSpPr>
            <a:grpSpLocks/>
          </p:cNvGrpSpPr>
          <p:nvPr/>
        </p:nvGrpSpPr>
        <p:grpSpPr bwMode="auto">
          <a:xfrm>
            <a:off x="7516813" y="4687888"/>
            <a:ext cx="855662" cy="1027112"/>
            <a:chOff x="3311" y="2569"/>
            <a:chExt cx="539" cy="647"/>
          </a:xfrm>
        </p:grpSpPr>
        <p:sp>
          <p:nvSpPr>
            <p:cNvPr id="15395" name="Freeform 59"/>
            <p:cNvSpPr>
              <a:spLocks/>
            </p:cNvSpPr>
            <p:nvPr/>
          </p:nvSpPr>
          <p:spPr bwMode="auto">
            <a:xfrm>
              <a:off x="3311" y="2569"/>
              <a:ext cx="177" cy="607"/>
            </a:xfrm>
            <a:custGeom>
              <a:avLst/>
              <a:gdLst>
                <a:gd name="T0" fmla="*/ 160 w 177"/>
                <a:gd name="T1" fmla="*/ 607 h 607"/>
                <a:gd name="T2" fmla="*/ 62 w 177"/>
                <a:gd name="T3" fmla="*/ 508 h 607"/>
                <a:gd name="T4" fmla="*/ 46 w 177"/>
                <a:gd name="T5" fmla="*/ 463 h 607"/>
                <a:gd name="T6" fmla="*/ 115 w 177"/>
                <a:gd name="T7" fmla="*/ 372 h 607"/>
                <a:gd name="T8" fmla="*/ 92 w 177"/>
                <a:gd name="T9" fmla="*/ 175 h 607"/>
                <a:gd name="T10" fmla="*/ 39 w 177"/>
                <a:gd name="T11" fmla="*/ 122 h 607"/>
                <a:gd name="T12" fmla="*/ 1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96" name="Freeform 60"/>
            <p:cNvSpPr>
              <a:spLocks/>
            </p:cNvSpPr>
            <p:nvPr/>
          </p:nvSpPr>
          <p:spPr bwMode="auto">
            <a:xfrm>
              <a:off x="3588" y="257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97" name="Freeform 61"/>
            <p:cNvSpPr>
              <a:spLocks/>
            </p:cNvSpPr>
            <p:nvPr/>
          </p:nvSpPr>
          <p:spPr bwMode="auto">
            <a:xfrm flipH="1">
              <a:off x="3420" y="2610"/>
              <a:ext cx="137" cy="606"/>
            </a:xfrm>
            <a:custGeom>
              <a:avLst/>
              <a:gdLst>
                <a:gd name="T0" fmla="*/ 3 w 251"/>
                <a:gd name="T1" fmla="*/ 448 h 705"/>
                <a:gd name="T2" fmla="*/ 13 w 251"/>
                <a:gd name="T3" fmla="*/ 356 h 705"/>
                <a:gd name="T4" fmla="*/ 15 w 251"/>
                <a:gd name="T5" fmla="*/ 308 h 705"/>
                <a:gd name="T6" fmla="*/ 4 w 251"/>
                <a:gd name="T7" fmla="*/ 293 h 705"/>
                <a:gd name="T8" fmla="*/ 14 w 251"/>
                <a:gd name="T9" fmla="*/ 202 h 705"/>
                <a:gd name="T10" fmla="*/ 25 w 251"/>
                <a:gd name="T11" fmla="*/ 154 h 705"/>
                <a:gd name="T12" fmla="*/ 33 w 251"/>
                <a:gd name="T13" fmla="*/ 134 h 705"/>
                <a:gd name="T14" fmla="*/ 37 w 251"/>
                <a:gd name="T15" fmla="*/ 125 h 705"/>
                <a:gd name="T16" fmla="*/ 27 w 251"/>
                <a:gd name="T17" fmla="*/ 39 h 705"/>
                <a:gd name="T18" fmla="*/ 19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98" name="Freeform 62"/>
            <p:cNvSpPr>
              <a:spLocks/>
            </p:cNvSpPr>
            <p:nvPr/>
          </p:nvSpPr>
          <p:spPr bwMode="auto">
            <a:xfrm>
              <a:off x="3661" y="2599"/>
              <a:ext cx="189" cy="577"/>
            </a:xfrm>
            <a:custGeom>
              <a:avLst/>
              <a:gdLst>
                <a:gd name="T0" fmla="*/ 0 w 189"/>
                <a:gd name="T1" fmla="*/ 452 h 652"/>
                <a:gd name="T2" fmla="*/ 53 w 189"/>
                <a:gd name="T3" fmla="*/ 394 h 652"/>
                <a:gd name="T4" fmla="*/ 91 w 189"/>
                <a:gd name="T5" fmla="*/ 257 h 652"/>
                <a:gd name="T6" fmla="*/ 98 w 189"/>
                <a:gd name="T7" fmla="*/ 173 h 652"/>
                <a:gd name="T8" fmla="*/ 159 w 189"/>
                <a:gd name="T9" fmla="*/ 116 h 652"/>
                <a:gd name="T10" fmla="*/ 189 w 189"/>
                <a:gd name="T11" fmla="*/ 68 h 652"/>
                <a:gd name="T12" fmla="*/ 182 w 189"/>
                <a:gd name="T13" fmla="*/ 37 h 652"/>
                <a:gd name="T14" fmla="*/ 113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sp>
        <p:nvSpPr>
          <p:cNvPr id="15384" name="Freeform 63"/>
          <p:cNvSpPr>
            <a:spLocks/>
          </p:cNvSpPr>
          <p:nvPr/>
        </p:nvSpPr>
        <p:spPr bwMode="auto">
          <a:xfrm>
            <a:off x="6411914" y="4675188"/>
            <a:ext cx="280987" cy="963612"/>
          </a:xfrm>
          <a:custGeom>
            <a:avLst/>
            <a:gdLst>
              <a:gd name="T0" fmla="*/ 2147483647 w 177"/>
              <a:gd name="T1" fmla="*/ 2147483647 h 607"/>
              <a:gd name="T2" fmla="*/ 2147483647 w 177"/>
              <a:gd name="T3" fmla="*/ 2147483647 h 607"/>
              <a:gd name="T4" fmla="*/ 2147483647 w 177"/>
              <a:gd name="T5" fmla="*/ 2147483647 h 607"/>
              <a:gd name="T6" fmla="*/ 2147483647 w 177"/>
              <a:gd name="T7" fmla="*/ 2147483647 h 607"/>
              <a:gd name="T8" fmla="*/ 2147483647 w 177"/>
              <a:gd name="T9" fmla="*/ 2147483647 h 607"/>
              <a:gd name="T10" fmla="*/ 2147483647 w 177"/>
              <a:gd name="T11" fmla="*/ 2147483647 h 607"/>
              <a:gd name="T12" fmla="*/ 2147483647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85" name="Freeform 64"/>
          <p:cNvSpPr>
            <a:spLocks/>
          </p:cNvSpPr>
          <p:nvPr/>
        </p:nvSpPr>
        <p:spPr bwMode="auto">
          <a:xfrm>
            <a:off x="6851650" y="4676776"/>
            <a:ext cx="217488" cy="962025"/>
          </a:xfrm>
          <a:custGeom>
            <a:avLst/>
            <a:gdLst>
              <a:gd name="T0" fmla="*/ 2147483647 w 251"/>
              <a:gd name="T1" fmla="*/ 2147483647 h 705"/>
              <a:gd name="T2" fmla="*/ 2147483647 w 251"/>
              <a:gd name="T3" fmla="*/ 2147483647 h 705"/>
              <a:gd name="T4" fmla="*/ 2147483647 w 251"/>
              <a:gd name="T5" fmla="*/ 2147483647 h 705"/>
              <a:gd name="T6" fmla="*/ 2147483647 w 251"/>
              <a:gd name="T7" fmla="*/ 2147483647 h 705"/>
              <a:gd name="T8" fmla="*/ 2147483647 w 251"/>
              <a:gd name="T9" fmla="*/ 2147483647 h 705"/>
              <a:gd name="T10" fmla="*/ 2147483647 w 251"/>
              <a:gd name="T11" fmla="*/ 2147483647 h 705"/>
              <a:gd name="T12" fmla="*/ 2147483647 w 251"/>
              <a:gd name="T13" fmla="*/ 2147483647 h 705"/>
              <a:gd name="T14" fmla="*/ 2147483647 w 251"/>
              <a:gd name="T15" fmla="*/ 2147483647 h 705"/>
              <a:gd name="T16" fmla="*/ 2147483647 w 251"/>
              <a:gd name="T17" fmla="*/ 2147483647 h 705"/>
              <a:gd name="T18" fmla="*/ 2147483647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86" name="Freeform 65"/>
          <p:cNvSpPr>
            <a:spLocks/>
          </p:cNvSpPr>
          <p:nvPr/>
        </p:nvSpPr>
        <p:spPr bwMode="auto">
          <a:xfrm flipH="1">
            <a:off x="6584950" y="4740276"/>
            <a:ext cx="217488" cy="962025"/>
          </a:xfrm>
          <a:custGeom>
            <a:avLst/>
            <a:gdLst>
              <a:gd name="T0" fmla="*/ 2147483647 w 251"/>
              <a:gd name="T1" fmla="*/ 2147483647 h 705"/>
              <a:gd name="T2" fmla="*/ 2147483647 w 251"/>
              <a:gd name="T3" fmla="*/ 2147483647 h 705"/>
              <a:gd name="T4" fmla="*/ 2147483647 w 251"/>
              <a:gd name="T5" fmla="*/ 2147483647 h 705"/>
              <a:gd name="T6" fmla="*/ 2147483647 w 251"/>
              <a:gd name="T7" fmla="*/ 2147483647 h 705"/>
              <a:gd name="T8" fmla="*/ 2147483647 w 251"/>
              <a:gd name="T9" fmla="*/ 2147483647 h 705"/>
              <a:gd name="T10" fmla="*/ 2147483647 w 251"/>
              <a:gd name="T11" fmla="*/ 2147483647 h 705"/>
              <a:gd name="T12" fmla="*/ 2147483647 w 251"/>
              <a:gd name="T13" fmla="*/ 2147483647 h 705"/>
              <a:gd name="T14" fmla="*/ 2147483647 w 251"/>
              <a:gd name="T15" fmla="*/ 2147483647 h 705"/>
              <a:gd name="T16" fmla="*/ 2147483647 w 251"/>
              <a:gd name="T17" fmla="*/ 2147483647 h 705"/>
              <a:gd name="T18" fmla="*/ 2147483647 w 251"/>
              <a:gd name="T19" fmla="*/ 0 h 7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1"/>
              <a:gd name="T31" fmla="*/ 0 h 705"/>
              <a:gd name="T32" fmla="*/ 251 w 251"/>
              <a:gd name="T33" fmla="*/ 705 h 70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1" h="705">
                <a:moveTo>
                  <a:pt x="20" y="705"/>
                </a:moveTo>
                <a:cubicBezTo>
                  <a:pt x="0" y="647"/>
                  <a:pt x="19" y="580"/>
                  <a:pt x="80" y="561"/>
                </a:cubicBezTo>
                <a:cubicBezTo>
                  <a:pt x="94" y="540"/>
                  <a:pt x="116" y="512"/>
                  <a:pt x="95" y="485"/>
                </a:cubicBezTo>
                <a:cubicBezTo>
                  <a:pt x="86" y="474"/>
                  <a:pt x="40" y="467"/>
                  <a:pt x="27" y="462"/>
                </a:cubicBezTo>
                <a:cubicBezTo>
                  <a:pt x="32" y="402"/>
                  <a:pt x="24" y="340"/>
                  <a:pt x="88" y="318"/>
                </a:cubicBezTo>
                <a:cubicBezTo>
                  <a:pt x="98" y="284"/>
                  <a:pt x="129" y="263"/>
                  <a:pt x="156" y="242"/>
                </a:cubicBezTo>
                <a:cubicBezTo>
                  <a:pt x="170" y="231"/>
                  <a:pt x="186" y="222"/>
                  <a:pt x="201" y="212"/>
                </a:cubicBezTo>
                <a:cubicBezTo>
                  <a:pt x="209" y="207"/>
                  <a:pt x="224" y="197"/>
                  <a:pt x="224" y="197"/>
                </a:cubicBezTo>
                <a:cubicBezTo>
                  <a:pt x="251" y="119"/>
                  <a:pt x="209" y="105"/>
                  <a:pt x="164" y="60"/>
                </a:cubicBezTo>
                <a:cubicBezTo>
                  <a:pt x="146" y="42"/>
                  <a:pt x="118" y="0"/>
                  <a:pt x="118"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87" name="Freeform 66"/>
          <p:cNvSpPr>
            <a:spLocks/>
          </p:cNvSpPr>
          <p:nvPr/>
        </p:nvSpPr>
        <p:spPr bwMode="auto">
          <a:xfrm>
            <a:off x="6967539" y="4722814"/>
            <a:ext cx="300037" cy="915987"/>
          </a:xfrm>
          <a:custGeom>
            <a:avLst/>
            <a:gdLst>
              <a:gd name="T0" fmla="*/ 0 w 189"/>
              <a:gd name="T1" fmla="*/ 2147483647 h 652"/>
              <a:gd name="T2" fmla="*/ 2147483647 w 189"/>
              <a:gd name="T3" fmla="*/ 2147483647 h 652"/>
              <a:gd name="T4" fmla="*/ 2147483647 w 189"/>
              <a:gd name="T5" fmla="*/ 2147483647 h 652"/>
              <a:gd name="T6" fmla="*/ 2147483647 w 189"/>
              <a:gd name="T7" fmla="*/ 2147483647 h 652"/>
              <a:gd name="T8" fmla="*/ 2147483647 w 189"/>
              <a:gd name="T9" fmla="*/ 2147483647 h 652"/>
              <a:gd name="T10" fmla="*/ 2147483647 w 189"/>
              <a:gd name="T11" fmla="*/ 2147483647 h 652"/>
              <a:gd name="T12" fmla="*/ 2147483647 w 189"/>
              <a:gd name="T13" fmla="*/ 2147483647 h 652"/>
              <a:gd name="T14" fmla="*/ 2147483647 w 189"/>
              <a:gd name="T15" fmla="*/ 0 h 652"/>
              <a:gd name="T16" fmla="*/ 0 60000 65536"/>
              <a:gd name="T17" fmla="*/ 0 60000 65536"/>
              <a:gd name="T18" fmla="*/ 0 60000 65536"/>
              <a:gd name="T19" fmla="*/ 0 60000 65536"/>
              <a:gd name="T20" fmla="*/ 0 60000 65536"/>
              <a:gd name="T21" fmla="*/ 0 60000 65536"/>
              <a:gd name="T22" fmla="*/ 0 60000 65536"/>
              <a:gd name="T23" fmla="*/ 0 60000 65536"/>
              <a:gd name="T24" fmla="*/ 0 w 189"/>
              <a:gd name="T25" fmla="*/ 0 h 652"/>
              <a:gd name="T26" fmla="*/ 189 w 189"/>
              <a:gd name="T27" fmla="*/ 652 h 6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 h="652">
                <a:moveTo>
                  <a:pt x="0" y="652"/>
                </a:moveTo>
                <a:cubicBezTo>
                  <a:pt x="10" y="609"/>
                  <a:pt x="16" y="592"/>
                  <a:pt x="53" y="568"/>
                </a:cubicBezTo>
                <a:cubicBezTo>
                  <a:pt x="74" y="500"/>
                  <a:pt x="50" y="431"/>
                  <a:pt x="91" y="371"/>
                </a:cubicBezTo>
                <a:cubicBezTo>
                  <a:pt x="105" y="324"/>
                  <a:pt x="105" y="302"/>
                  <a:pt x="98" y="250"/>
                </a:cubicBezTo>
                <a:cubicBezTo>
                  <a:pt x="114" y="205"/>
                  <a:pt x="117" y="195"/>
                  <a:pt x="159" y="167"/>
                </a:cubicBezTo>
                <a:cubicBezTo>
                  <a:pt x="167" y="141"/>
                  <a:pt x="174" y="121"/>
                  <a:pt x="189" y="98"/>
                </a:cubicBezTo>
                <a:cubicBezTo>
                  <a:pt x="187" y="83"/>
                  <a:pt x="187" y="67"/>
                  <a:pt x="182" y="53"/>
                </a:cubicBezTo>
                <a:cubicBezTo>
                  <a:pt x="176" y="36"/>
                  <a:pt x="132" y="0"/>
                  <a:pt x="113"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88" name="Freeform 67"/>
          <p:cNvSpPr>
            <a:spLocks/>
          </p:cNvSpPr>
          <p:nvPr/>
        </p:nvSpPr>
        <p:spPr bwMode="auto">
          <a:xfrm>
            <a:off x="6370639" y="4686301"/>
            <a:ext cx="280987" cy="963613"/>
          </a:xfrm>
          <a:custGeom>
            <a:avLst/>
            <a:gdLst>
              <a:gd name="T0" fmla="*/ 2147483647 w 177"/>
              <a:gd name="T1" fmla="*/ 2147483647 h 607"/>
              <a:gd name="T2" fmla="*/ 2147483647 w 177"/>
              <a:gd name="T3" fmla="*/ 2147483647 h 607"/>
              <a:gd name="T4" fmla="*/ 2147483647 w 177"/>
              <a:gd name="T5" fmla="*/ 2147483647 h 607"/>
              <a:gd name="T6" fmla="*/ 2147483647 w 177"/>
              <a:gd name="T7" fmla="*/ 2147483647 h 607"/>
              <a:gd name="T8" fmla="*/ 2147483647 w 177"/>
              <a:gd name="T9" fmla="*/ 2147483647 h 607"/>
              <a:gd name="T10" fmla="*/ 2147483647 w 177"/>
              <a:gd name="T11" fmla="*/ 2147483647 h 607"/>
              <a:gd name="T12" fmla="*/ 2147483647 w 177"/>
              <a:gd name="T13" fmla="*/ 0 h 607"/>
              <a:gd name="T14" fmla="*/ 0 60000 65536"/>
              <a:gd name="T15" fmla="*/ 0 60000 65536"/>
              <a:gd name="T16" fmla="*/ 0 60000 65536"/>
              <a:gd name="T17" fmla="*/ 0 60000 65536"/>
              <a:gd name="T18" fmla="*/ 0 60000 65536"/>
              <a:gd name="T19" fmla="*/ 0 60000 65536"/>
              <a:gd name="T20" fmla="*/ 0 60000 65536"/>
              <a:gd name="T21" fmla="*/ 0 w 177"/>
              <a:gd name="T22" fmla="*/ 0 h 607"/>
              <a:gd name="T23" fmla="*/ 177 w 177"/>
              <a:gd name="T24" fmla="*/ 607 h 6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 h="607">
                <a:moveTo>
                  <a:pt x="160" y="607"/>
                </a:moveTo>
                <a:cubicBezTo>
                  <a:pt x="112" y="574"/>
                  <a:pt x="95" y="559"/>
                  <a:pt x="62" y="508"/>
                </a:cubicBezTo>
                <a:cubicBezTo>
                  <a:pt x="53" y="495"/>
                  <a:pt x="46" y="463"/>
                  <a:pt x="46" y="463"/>
                </a:cubicBezTo>
                <a:cubicBezTo>
                  <a:pt x="57" y="413"/>
                  <a:pt x="64" y="387"/>
                  <a:pt x="115" y="372"/>
                </a:cubicBezTo>
                <a:cubicBezTo>
                  <a:pt x="177" y="306"/>
                  <a:pt x="133" y="228"/>
                  <a:pt x="92" y="175"/>
                </a:cubicBezTo>
                <a:cubicBezTo>
                  <a:pt x="49" y="120"/>
                  <a:pt x="83" y="136"/>
                  <a:pt x="39" y="122"/>
                </a:cubicBezTo>
                <a:cubicBezTo>
                  <a:pt x="0" y="81"/>
                  <a:pt x="1" y="59"/>
                  <a:pt x="1" y="0"/>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89" name="Freeform 68"/>
          <p:cNvSpPr>
            <a:spLocks/>
          </p:cNvSpPr>
          <p:nvPr/>
        </p:nvSpPr>
        <p:spPr bwMode="auto">
          <a:xfrm>
            <a:off x="5246689" y="4151313"/>
            <a:ext cx="1171575" cy="919162"/>
          </a:xfrm>
          <a:custGeom>
            <a:avLst/>
            <a:gdLst>
              <a:gd name="T0" fmla="*/ 2147483647 w 738"/>
              <a:gd name="T1" fmla="*/ 2147483647 h 579"/>
              <a:gd name="T2" fmla="*/ 2147483647 w 738"/>
              <a:gd name="T3" fmla="*/ 2147483647 h 579"/>
              <a:gd name="T4" fmla="*/ 2147483647 w 738"/>
              <a:gd name="T5" fmla="*/ 2147483647 h 579"/>
              <a:gd name="T6" fmla="*/ 2147483647 w 738"/>
              <a:gd name="T7" fmla="*/ 2147483647 h 579"/>
              <a:gd name="T8" fmla="*/ 2147483647 w 738"/>
              <a:gd name="T9" fmla="*/ 2147483647 h 579"/>
              <a:gd name="T10" fmla="*/ 2147483647 w 738"/>
              <a:gd name="T11" fmla="*/ 2147483647 h 579"/>
              <a:gd name="T12" fmla="*/ 2147483647 w 738"/>
              <a:gd name="T13" fmla="*/ 2147483647 h 579"/>
              <a:gd name="T14" fmla="*/ 2147483647 w 738"/>
              <a:gd name="T15" fmla="*/ 2147483647 h 579"/>
              <a:gd name="T16" fmla="*/ 2147483647 w 738"/>
              <a:gd name="T17" fmla="*/ 2147483647 h 579"/>
              <a:gd name="T18" fmla="*/ 2147483647 w 738"/>
              <a:gd name="T19" fmla="*/ 2147483647 h 579"/>
              <a:gd name="T20" fmla="*/ 2147483647 w 738"/>
              <a:gd name="T21" fmla="*/ 2147483647 h 579"/>
              <a:gd name="T22" fmla="*/ 2147483647 w 738"/>
              <a:gd name="T23" fmla="*/ 2147483647 h 579"/>
              <a:gd name="T24" fmla="*/ 2147483647 w 738"/>
              <a:gd name="T25" fmla="*/ 2147483647 h 579"/>
              <a:gd name="T26" fmla="*/ 2147483647 w 738"/>
              <a:gd name="T27" fmla="*/ 2147483647 h 579"/>
              <a:gd name="T28" fmla="*/ 2147483647 w 738"/>
              <a:gd name="T29" fmla="*/ 2147483647 h 579"/>
              <a:gd name="T30" fmla="*/ 2147483647 w 738"/>
              <a:gd name="T31" fmla="*/ 2147483647 h 579"/>
              <a:gd name="T32" fmla="*/ 2147483647 w 738"/>
              <a:gd name="T33" fmla="*/ 2147483647 h 579"/>
              <a:gd name="T34" fmla="*/ 2147483647 w 738"/>
              <a:gd name="T35" fmla="*/ 2147483647 h 579"/>
              <a:gd name="T36" fmla="*/ 2147483647 w 738"/>
              <a:gd name="T37" fmla="*/ 2147483647 h 579"/>
              <a:gd name="T38" fmla="*/ 2147483647 w 738"/>
              <a:gd name="T39" fmla="*/ 2147483647 h 579"/>
              <a:gd name="T40" fmla="*/ 2147483647 w 738"/>
              <a:gd name="T41" fmla="*/ 2147483647 h 579"/>
              <a:gd name="T42" fmla="*/ 2147483647 w 738"/>
              <a:gd name="T43" fmla="*/ 0 h 5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38"/>
              <a:gd name="T67" fmla="*/ 0 h 579"/>
              <a:gd name="T68" fmla="*/ 738 w 738"/>
              <a:gd name="T69" fmla="*/ 579 h 5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38" h="579">
                <a:moveTo>
                  <a:pt x="710" y="341"/>
                </a:moveTo>
                <a:cubicBezTo>
                  <a:pt x="719" y="283"/>
                  <a:pt x="738" y="223"/>
                  <a:pt x="710" y="166"/>
                </a:cubicBezTo>
                <a:cubicBezTo>
                  <a:pt x="695" y="136"/>
                  <a:pt x="697" y="149"/>
                  <a:pt x="672" y="129"/>
                </a:cubicBezTo>
                <a:cubicBezTo>
                  <a:pt x="635" y="99"/>
                  <a:pt x="601" y="60"/>
                  <a:pt x="558" y="38"/>
                </a:cubicBezTo>
                <a:cubicBezTo>
                  <a:pt x="535" y="26"/>
                  <a:pt x="507" y="23"/>
                  <a:pt x="482" y="15"/>
                </a:cubicBezTo>
                <a:cubicBezTo>
                  <a:pt x="444" y="17"/>
                  <a:pt x="406" y="13"/>
                  <a:pt x="369" y="22"/>
                </a:cubicBezTo>
                <a:cubicBezTo>
                  <a:pt x="360" y="24"/>
                  <a:pt x="360" y="38"/>
                  <a:pt x="354" y="45"/>
                </a:cubicBezTo>
                <a:cubicBezTo>
                  <a:pt x="326" y="80"/>
                  <a:pt x="300" y="116"/>
                  <a:pt x="285" y="159"/>
                </a:cubicBezTo>
                <a:cubicBezTo>
                  <a:pt x="288" y="189"/>
                  <a:pt x="284" y="221"/>
                  <a:pt x="293" y="250"/>
                </a:cubicBezTo>
                <a:cubicBezTo>
                  <a:pt x="298" y="265"/>
                  <a:pt x="322" y="263"/>
                  <a:pt x="338" y="265"/>
                </a:cubicBezTo>
                <a:cubicBezTo>
                  <a:pt x="373" y="269"/>
                  <a:pt x="409" y="270"/>
                  <a:pt x="444" y="273"/>
                </a:cubicBezTo>
                <a:cubicBezTo>
                  <a:pt x="447" y="280"/>
                  <a:pt x="452" y="287"/>
                  <a:pt x="452" y="295"/>
                </a:cubicBezTo>
                <a:cubicBezTo>
                  <a:pt x="452" y="343"/>
                  <a:pt x="452" y="392"/>
                  <a:pt x="444" y="439"/>
                </a:cubicBezTo>
                <a:cubicBezTo>
                  <a:pt x="433" y="500"/>
                  <a:pt x="294" y="551"/>
                  <a:pt x="255" y="576"/>
                </a:cubicBezTo>
                <a:cubicBezTo>
                  <a:pt x="204" y="570"/>
                  <a:pt x="147" y="579"/>
                  <a:pt x="103" y="553"/>
                </a:cubicBezTo>
                <a:cubicBezTo>
                  <a:pt x="81" y="540"/>
                  <a:pt x="68" y="510"/>
                  <a:pt x="50" y="492"/>
                </a:cubicBezTo>
                <a:cubicBezTo>
                  <a:pt x="28" y="422"/>
                  <a:pt x="0" y="301"/>
                  <a:pt x="73" y="257"/>
                </a:cubicBezTo>
                <a:cubicBezTo>
                  <a:pt x="93" y="245"/>
                  <a:pt x="127" y="240"/>
                  <a:pt x="149" y="235"/>
                </a:cubicBezTo>
                <a:cubicBezTo>
                  <a:pt x="157" y="230"/>
                  <a:pt x="164" y="224"/>
                  <a:pt x="172" y="220"/>
                </a:cubicBezTo>
                <a:cubicBezTo>
                  <a:pt x="186" y="213"/>
                  <a:pt x="217" y="204"/>
                  <a:pt x="217" y="204"/>
                </a:cubicBezTo>
                <a:cubicBezTo>
                  <a:pt x="228" y="174"/>
                  <a:pt x="230" y="143"/>
                  <a:pt x="240" y="113"/>
                </a:cubicBezTo>
                <a:cubicBezTo>
                  <a:pt x="246" y="75"/>
                  <a:pt x="255" y="39"/>
                  <a:pt x="255" y="0"/>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5390" name="Line 69"/>
          <p:cNvSpPr>
            <a:spLocks noChangeShapeType="1"/>
          </p:cNvSpPr>
          <p:nvPr/>
        </p:nvSpPr>
        <p:spPr bwMode="auto">
          <a:xfrm flipH="1">
            <a:off x="7648575" y="3346450"/>
            <a:ext cx="414338" cy="725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5391" name="Text Box 70"/>
          <p:cNvSpPr txBox="1">
            <a:spLocks noChangeArrowheads="1"/>
          </p:cNvSpPr>
          <p:nvPr/>
        </p:nvSpPr>
        <p:spPr bwMode="auto">
          <a:xfrm>
            <a:off x="8108950" y="3132138"/>
            <a:ext cx="25590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Probe molecules bound to microarray surface in highly organized grid</a:t>
            </a:r>
          </a:p>
        </p:txBody>
      </p:sp>
      <p:sp>
        <p:nvSpPr>
          <p:cNvPr id="15392" name="Line 71"/>
          <p:cNvSpPr>
            <a:spLocks noChangeShapeType="1"/>
          </p:cNvSpPr>
          <p:nvPr/>
        </p:nvSpPr>
        <p:spPr bwMode="auto">
          <a:xfrm flipV="1">
            <a:off x="5440363" y="5159376"/>
            <a:ext cx="241300" cy="9302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5393" name="Text Box 72"/>
          <p:cNvSpPr txBox="1">
            <a:spLocks noChangeArrowheads="1"/>
          </p:cNvSpPr>
          <p:nvPr/>
        </p:nvSpPr>
        <p:spPr bwMode="auto">
          <a:xfrm>
            <a:off x="4640264" y="6118226"/>
            <a:ext cx="4619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Labelled sample NA complementary to probe</a:t>
            </a:r>
          </a:p>
        </p:txBody>
      </p:sp>
      <p:sp>
        <p:nvSpPr>
          <p:cNvPr id="15394" name="Text Box 73"/>
          <p:cNvSpPr txBox="1">
            <a:spLocks noChangeArrowheads="1"/>
          </p:cNvSpPr>
          <p:nvPr/>
        </p:nvSpPr>
        <p:spPr bwMode="auto">
          <a:xfrm>
            <a:off x="1747838" y="6591300"/>
            <a:ext cx="5368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From Cresten Mansfeldt, PhD candidate, Richardson lab</a:t>
            </a:r>
          </a:p>
        </p:txBody>
      </p:sp>
    </p:spTree>
    <p:extLst>
      <p:ext uri="{BB962C8B-B14F-4D97-AF65-F5344CB8AC3E}">
        <p14:creationId xmlns:p14="http://schemas.microsoft.com/office/powerpoint/2010/main" val="192633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AutoShape 2"/>
          <p:cNvSpPr>
            <a:spLocks noChangeArrowheads="1"/>
          </p:cNvSpPr>
          <p:nvPr/>
        </p:nvSpPr>
        <p:spPr bwMode="auto">
          <a:xfrm>
            <a:off x="8442325" y="3525839"/>
            <a:ext cx="1866900" cy="676275"/>
          </a:xfrm>
          <a:prstGeom prst="hexagon">
            <a:avLst>
              <a:gd name="adj" fmla="val 21599"/>
              <a:gd name="vf" fmla="val 115470"/>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387" name="AutoShape 3"/>
          <p:cNvSpPr>
            <a:spLocks noChangeArrowheads="1"/>
          </p:cNvSpPr>
          <p:nvPr/>
        </p:nvSpPr>
        <p:spPr bwMode="auto">
          <a:xfrm>
            <a:off x="6870700" y="3525839"/>
            <a:ext cx="1866900" cy="676275"/>
          </a:xfrm>
          <a:prstGeom prst="hexagon">
            <a:avLst>
              <a:gd name="adj" fmla="val 21599"/>
              <a:gd name="vf" fmla="val 115470"/>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388" name="AutoShape 4"/>
          <p:cNvSpPr>
            <a:spLocks noChangeArrowheads="1"/>
          </p:cNvSpPr>
          <p:nvPr/>
        </p:nvSpPr>
        <p:spPr bwMode="auto">
          <a:xfrm>
            <a:off x="2127250" y="3525839"/>
            <a:ext cx="1866900" cy="676275"/>
          </a:xfrm>
          <a:prstGeom prst="hexagon">
            <a:avLst>
              <a:gd name="adj" fmla="val 21599"/>
              <a:gd name="vf" fmla="val 115470"/>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389" name="AutoShape 5"/>
          <p:cNvSpPr>
            <a:spLocks noChangeArrowheads="1"/>
          </p:cNvSpPr>
          <p:nvPr/>
        </p:nvSpPr>
        <p:spPr bwMode="auto">
          <a:xfrm>
            <a:off x="5299075" y="3525839"/>
            <a:ext cx="1866900" cy="676275"/>
          </a:xfrm>
          <a:prstGeom prst="hexagon">
            <a:avLst>
              <a:gd name="adj" fmla="val 21599"/>
              <a:gd name="vf" fmla="val 115470"/>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390" name="Group 6"/>
          <p:cNvGrpSpPr>
            <a:grpSpLocks/>
          </p:cNvGrpSpPr>
          <p:nvPr/>
        </p:nvGrpSpPr>
        <p:grpSpPr bwMode="auto">
          <a:xfrm>
            <a:off x="5018088" y="1371600"/>
            <a:ext cx="1828800" cy="1600200"/>
            <a:chOff x="96" y="816"/>
            <a:chExt cx="3504" cy="2832"/>
          </a:xfrm>
        </p:grpSpPr>
        <p:sp>
          <p:nvSpPr>
            <p:cNvPr id="16560" name="AutoShape 7"/>
            <p:cNvSpPr>
              <a:spLocks noChangeArrowheads="1"/>
            </p:cNvSpPr>
            <p:nvPr/>
          </p:nvSpPr>
          <p:spPr bwMode="auto">
            <a:xfrm>
              <a:off x="96" y="2640"/>
              <a:ext cx="3504" cy="1008"/>
            </a:xfrm>
            <a:prstGeom prst="cube">
              <a:avLst>
                <a:gd name="adj" fmla="val 91569"/>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561" name="Group 8"/>
            <p:cNvGrpSpPr>
              <a:grpSpLocks/>
            </p:cNvGrpSpPr>
            <p:nvPr/>
          </p:nvGrpSpPr>
          <p:grpSpPr bwMode="auto">
            <a:xfrm>
              <a:off x="816" y="816"/>
              <a:ext cx="2592" cy="1968"/>
              <a:chOff x="816" y="816"/>
              <a:chExt cx="2592" cy="1968"/>
            </a:xfrm>
          </p:grpSpPr>
          <p:grpSp>
            <p:nvGrpSpPr>
              <p:cNvPr id="16636" name="Group 9"/>
              <p:cNvGrpSpPr>
                <a:grpSpLocks/>
              </p:cNvGrpSpPr>
              <p:nvPr/>
            </p:nvGrpSpPr>
            <p:grpSpPr bwMode="auto">
              <a:xfrm>
                <a:off x="816" y="816"/>
                <a:ext cx="432" cy="1968"/>
                <a:chOff x="816" y="816"/>
                <a:chExt cx="432" cy="1968"/>
              </a:xfrm>
            </p:grpSpPr>
            <p:sp>
              <p:nvSpPr>
                <p:cNvPr id="16664" name="AutoShape 10"/>
                <p:cNvSpPr>
                  <a:spLocks noChangeArrowheads="1"/>
                </p:cNvSpPr>
                <p:nvPr/>
              </p:nvSpPr>
              <p:spPr bwMode="auto">
                <a:xfrm>
                  <a:off x="864" y="24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5" name="AutoShape 11"/>
                <p:cNvSpPr>
                  <a:spLocks noChangeArrowheads="1"/>
                </p:cNvSpPr>
                <p:nvPr/>
              </p:nvSpPr>
              <p:spPr bwMode="auto">
                <a:xfrm>
                  <a:off x="864" y="22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6" name="AutoShape 12"/>
                <p:cNvSpPr>
                  <a:spLocks noChangeArrowheads="1"/>
                </p:cNvSpPr>
                <p:nvPr/>
              </p:nvSpPr>
              <p:spPr bwMode="auto">
                <a:xfrm>
                  <a:off x="816" y="20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7" name="AutoShape 13"/>
                <p:cNvSpPr>
                  <a:spLocks noChangeArrowheads="1"/>
                </p:cNvSpPr>
                <p:nvPr/>
              </p:nvSpPr>
              <p:spPr bwMode="auto">
                <a:xfrm>
                  <a:off x="816" y="177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8" name="AutoShape 14"/>
                <p:cNvSpPr>
                  <a:spLocks noChangeArrowheads="1"/>
                </p:cNvSpPr>
                <p:nvPr/>
              </p:nvSpPr>
              <p:spPr bwMode="auto">
                <a:xfrm>
                  <a:off x="864" y="153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9" name="AutoShape 15"/>
                <p:cNvSpPr>
                  <a:spLocks noChangeArrowheads="1"/>
                </p:cNvSpPr>
                <p:nvPr/>
              </p:nvSpPr>
              <p:spPr bwMode="auto">
                <a:xfrm>
                  <a:off x="912" y="12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70" name="AutoShape 16"/>
                <p:cNvSpPr>
                  <a:spLocks noChangeArrowheads="1"/>
                </p:cNvSpPr>
                <p:nvPr/>
              </p:nvSpPr>
              <p:spPr bwMode="auto">
                <a:xfrm>
                  <a:off x="960" y="10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71" name="AutoShape 17"/>
                <p:cNvSpPr>
                  <a:spLocks noChangeArrowheads="1"/>
                </p:cNvSpPr>
                <p:nvPr/>
              </p:nvSpPr>
              <p:spPr bwMode="auto">
                <a:xfrm>
                  <a:off x="912" y="8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37" name="Group 18"/>
              <p:cNvGrpSpPr>
                <a:grpSpLocks/>
              </p:cNvGrpSpPr>
              <p:nvPr/>
            </p:nvGrpSpPr>
            <p:grpSpPr bwMode="auto">
              <a:xfrm>
                <a:off x="1584" y="816"/>
                <a:ext cx="384" cy="1968"/>
                <a:chOff x="1584" y="816"/>
                <a:chExt cx="384" cy="1968"/>
              </a:xfrm>
            </p:grpSpPr>
            <p:sp>
              <p:nvSpPr>
                <p:cNvPr id="16656" name="AutoShape 19"/>
                <p:cNvSpPr>
                  <a:spLocks noChangeArrowheads="1"/>
                </p:cNvSpPr>
                <p:nvPr/>
              </p:nvSpPr>
              <p:spPr bwMode="auto">
                <a:xfrm>
                  <a:off x="1584" y="24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7" name="AutoShape 20"/>
                <p:cNvSpPr>
                  <a:spLocks noChangeArrowheads="1"/>
                </p:cNvSpPr>
                <p:nvPr/>
              </p:nvSpPr>
              <p:spPr bwMode="auto">
                <a:xfrm>
                  <a:off x="1632" y="22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8" name="AutoShape 21"/>
                <p:cNvSpPr>
                  <a:spLocks noChangeArrowheads="1"/>
                </p:cNvSpPr>
                <p:nvPr/>
              </p:nvSpPr>
              <p:spPr bwMode="auto">
                <a:xfrm>
                  <a:off x="1680" y="20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9" name="AutoShape 22"/>
                <p:cNvSpPr>
                  <a:spLocks noChangeArrowheads="1"/>
                </p:cNvSpPr>
                <p:nvPr/>
              </p:nvSpPr>
              <p:spPr bwMode="auto">
                <a:xfrm>
                  <a:off x="1632" y="177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0" name="AutoShape 23"/>
                <p:cNvSpPr>
                  <a:spLocks noChangeArrowheads="1"/>
                </p:cNvSpPr>
                <p:nvPr/>
              </p:nvSpPr>
              <p:spPr bwMode="auto">
                <a:xfrm>
                  <a:off x="1584" y="153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1" name="AutoShape 24"/>
                <p:cNvSpPr>
                  <a:spLocks noChangeArrowheads="1"/>
                </p:cNvSpPr>
                <p:nvPr/>
              </p:nvSpPr>
              <p:spPr bwMode="auto">
                <a:xfrm>
                  <a:off x="1632" y="12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2" name="AutoShape 25"/>
                <p:cNvSpPr>
                  <a:spLocks noChangeArrowheads="1"/>
                </p:cNvSpPr>
                <p:nvPr/>
              </p:nvSpPr>
              <p:spPr bwMode="auto">
                <a:xfrm>
                  <a:off x="1632" y="10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63" name="AutoShape 26"/>
                <p:cNvSpPr>
                  <a:spLocks noChangeArrowheads="1"/>
                </p:cNvSpPr>
                <p:nvPr/>
              </p:nvSpPr>
              <p:spPr bwMode="auto">
                <a:xfrm>
                  <a:off x="1584" y="8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38" name="Group 27"/>
              <p:cNvGrpSpPr>
                <a:grpSpLocks/>
              </p:cNvGrpSpPr>
              <p:nvPr/>
            </p:nvGrpSpPr>
            <p:grpSpPr bwMode="auto">
              <a:xfrm>
                <a:off x="2256" y="816"/>
                <a:ext cx="480" cy="1968"/>
                <a:chOff x="2256" y="816"/>
                <a:chExt cx="480" cy="1968"/>
              </a:xfrm>
            </p:grpSpPr>
            <p:sp>
              <p:nvSpPr>
                <p:cNvPr id="16648" name="AutoShape 28"/>
                <p:cNvSpPr>
                  <a:spLocks noChangeArrowheads="1"/>
                </p:cNvSpPr>
                <p:nvPr/>
              </p:nvSpPr>
              <p:spPr bwMode="auto">
                <a:xfrm>
                  <a:off x="2304" y="24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9" name="AutoShape 29"/>
                <p:cNvSpPr>
                  <a:spLocks noChangeArrowheads="1"/>
                </p:cNvSpPr>
                <p:nvPr/>
              </p:nvSpPr>
              <p:spPr bwMode="auto">
                <a:xfrm>
                  <a:off x="2256" y="22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0" name="AutoShape 30"/>
                <p:cNvSpPr>
                  <a:spLocks noChangeArrowheads="1"/>
                </p:cNvSpPr>
                <p:nvPr/>
              </p:nvSpPr>
              <p:spPr bwMode="auto">
                <a:xfrm>
                  <a:off x="2304" y="20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1" name="AutoShape 31"/>
                <p:cNvSpPr>
                  <a:spLocks noChangeArrowheads="1"/>
                </p:cNvSpPr>
                <p:nvPr/>
              </p:nvSpPr>
              <p:spPr bwMode="auto">
                <a:xfrm>
                  <a:off x="2352" y="177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2" name="AutoShape 32"/>
                <p:cNvSpPr>
                  <a:spLocks noChangeArrowheads="1"/>
                </p:cNvSpPr>
                <p:nvPr/>
              </p:nvSpPr>
              <p:spPr bwMode="auto">
                <a:xfrm>
                  <a:off x="2448" y="153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3" name="AutoShape 33"/>
                <p:cNvSpPr>
                  <a:spLocks noChangeArrowheads="1"/>
                </p:cNvSpPr>
                <p:nvPr/>
              </p:nvSpPr>
              <p:spPr bwMode="auto">
                <a:xfrm>
                  <a:off x="2400" y="12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4" name="AutoShape 34"/>
                <p:cNvSpPr>
                  <a:spLocks noChangeArrowheads="1"/>
                </p:cNvSpPr>
                <p:nvPr/>
              </p:nvSpPr>
              <p:spPr bwMode="auto">
                <a:xfrm>
                  <a:off x="2352" y="10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55" name="AutoShape 35"/>
                <p:cNvSpPr>
                  <a:spLocks noChangeArrowheads="1"/>
                </p:cNvSpPr>
                <p:nvPr/>
              </p:nvSpPr>
              <p:spPr bwMode="auto">
                <a:xfrm>
                  <a:off x="2400" y="8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39" name="Group 36"/>
              <p:cNvGrpSpPr>
                <a:grpSpLocks/>
              </p:cNvGrpSpPr>
              <p:nvPr/>
            </p:nvGrpSpPr>
            <p:grpSpPr bwMode="auto">
              <a:xfrm>
                <a:off x="3024" y="816"/>
                <a:ext cx="384" cy="1968"/>
                <a:chOff x="3024" y="816"/>
                <a:chExt cx="384" cy="1968"/>
              </a:xfrm>
            </p:grpSpPr>
            <p:sp>
              <p:nvSpPr>
                <p:cNvPr id="16640" name="AutoShape 37"/>
                <p:cNvSpPr>
                  <a:spLocks noChangeArrowheads="1"/>
                </p:cNvSpPr>
                <p:nvPr/>
              </p:nvSpPr>
              <p:spPr bwMode="auto">
                <a:xfrm>
                  <a:off x="3024" y="24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1" name="AutoShape 38"/>
                <p:cNvSpPr>
                  <a:spLocks noChangeArrowheads="1"/>
                </p:cNvSpPr>
                <p:nvPr/>
              </p:nvSpPr>
              <p:spPr bwMode="auto">
                <a:xfrm>
                  <a:off x="3072" y="22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2" name="AutoShape 39"/>
                <p:cNvSpPr>
                  <a:spLocks noChangeArrowheads="1"/>
                </p:cNvSpPr>
                <p:nvPr/>
              </p:nvSpPr>
              <p:spPr bwMode="auto">
                <a:xfrm>
                  <a:off x="3072" y="20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3" name="AutoShape 40"/>
                <p:cNvSpPr>
                  <a:spLocks noChangeArrowheads="1"/>
                </p:cNvSpPr>
                <p:nvPr/>
              </p:nvSpPr>
              <p:spPr bwMode="auto">
                <a:xfrm>
                  <a:off x="3024" y="177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4" name="AutoShape 41"/>
                <p:cNvSpPr>
                  <a:spLocks noChangeArrowheads="1"/>
                </p:cNvSpPr>
                <p:nvPr/>
              </p:nvSpPr>
              <p:spPr bwMode="auto">
                <a:xfrm>
                  <a:off x="3072" y="153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5" name="AutoShape 42"/>
                <p:cNvSpPr>
                  <a:spLocks noChangeArrowheads="1"/>
                </p:cNvSpPr>
                <p:nvPr/>
              </p:nvSpPr>
              <p:spPr bwMode="auto">
                <a:xfrm>
                  <a:off x="3120" y="129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6" name="AutoShape 43"/>
                <p:cNvSpPr>
                  <a:spLocks noChangeArrowheads="1"/>
                </p:cNvSpPr>
                <p:nvPr/>
              </p:nvSpPr>
              <p:spPr bwMode="auto">
                <a:xfrm>
                  <a:off x="3072" y="105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47" name="AutoShape 44"/>
                <p:cNvSpPr>
                  <a:spLocks noChangeArrowheads="1"/>
                </p:cNvSpPr>
                <p:nvPr/>
              </p:nvSpPr>
              <p:spPr bwMode="auto">
                <a:xfrm>
                  <a:off x="3120" y="816"/>
                  <a:ext cx="288" cy="288"/>
                </a:xfrm>
                <a:prstGeom prst="cube">
                  <a:avLst>
                    <a:gd name="adj" fmla="val 25000"/>
                  </a:avLst>
                </a:prstGeom>
                <a:solidFill>
                  <a:schemeClr val="accent1">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562" name="Group 45"/>
            <p:cNvGrpSpPr>
              <a:grpSpLocks/>
            </p:cNvGrpSpPr>
            <p:nvPr/>
          </p:nvGrpSpPr>
          <p:grpSpPr bwMode="auto">
            <a:xfrm>
              <a:off x="336" y="1200"/>
              <a:ext cx="2784" cy="1968"/>
              <a:chOff x="336" y="1200"/>
              <a:chExt cx="2784" cy="1968"/>
            </a:xfrm>
          </p:grpSpPr>
          <p:grpSp>
            <p:nvGrpSpPr>
              <p:cNvPr id="16600" name="Group 46"/>
              <p:cNvGrpSpPr>
                <a:grpSpLocks/>
              </p:cNvGrpSpPr>
              <p:nvPr/>
            </p:nvGrpSpPr>
            <p:grpSpPr bwMode="auto">
              <a:xfrm>
                <a:off x="336" y="1200"/>
                <a:ext cx="576" cy="1968"/>
                <a:chOff x="336" y="1200"/>
                <a:chExt cx="576" cy="1968"/>
              </a:xfrm>
            </p:grpSpPr>
            <p:sp>
              <p:nvSpPr>
                <p:cNvPr id="16628" name="AutoShape 47"/>
                <p:cNvSpPr>
                  <a:spLocks noChangeArrowheads="1"/>
                </p:cNvSpPr>
                <p:nvPr/>
              </p:nvSpPr>
              <p:spPr bwMode="auto">
                <a:xfrm>
                  <a:off x="624" y="28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9" name="AutoShape 48"/>
                <p:cNvSpPr>
                  <a:spLocks noChangeArrowheads="1"/>
                </p:cNvSpPr>
                <p:nvPr/>
              </p:nvSpPr>
              <p:spPr bwMode="auto">
                <a:xfrm>
                  <a:off x="576" y="26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0" name="AutoShape 49"/>
                <p:cNvSpPr>
                  <a:spLocks noChangeArrowheads="1"/>
                </p:cNvSpPr>
                <p:nvPr/>
              </p:nvSpPr>
              <p:spPr bwMode="auto">
                <a:xfrm>
                  <a:off x="528" y="24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1" name="AutoShape 50"/>
                <p:cNvSpPr>
                  <a:spLocks noChangeArrowheads="1"/>
                </p:cNvSpPr>
                <p:nvPr/>
              </p:nvSpPr>
              <p:spPr bwMode="auto">
                <a:xfrm>
                  <a:off x="576" y="216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2" name="AutoShape 51"/>
                <p:cNvSpPr>
                  <a:spLocks noChangeArrowheads="1"/>
                </p:cNvSpPr>
                <p:nvPr/>
              </p:nvSpPr>
              <p:spPr bwMode="auto">
                <a:xfrm>
                  <a:off x="528" y="192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3" name="AutoShape 52"/>
                <p:cNvSpPr>
                  <a:spLocks noChangeArrowheads="1"/>
                </p:cNvSpPr>
                <p:nvPr/>
              </p:nvSpPr>
              <p:spPr bwMode="auto">
                <a:xfrm>
                  <a:off x="480" y="16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4" name="AutoShape 53"/>
                <p:cNvSpPr>
                  <a:spLocks noChangeArrowheads="1"/>
                </p:cNvSpPr>
                <p:nvPr/>
              </p:nvSpPr>
              <p:spPr bwMode="auto">
                <a:xfrm>
                  <a:off x="384" y="14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35" name="AutoShape 54"/>
                <p:cNvSpPr>
                  <a:spLocks noChangeArrowheads="1"/>
                </p:cNvSpPr>
                <p:nvPr/>
              </p:nvSpPr>
              <p:spPr bwMode="auto">
                <a:xfrm>
                  <a:off x="336" y="12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01" name="Group 55"/>
              <p:cNvGrpSpPr>
                <a:grpSpLocks/>
              </p:cNvGrpSpPr>
              <p:nvPr/>
            </p:nvGrpSpPr>
            <p:grpSpPr bwMode="auto">
              <a:xfrm>
                <a:off x="1248" y="1200"/>
                <a:ext cx="480" cy="1968"/>
                <a:chOff x="1248" y="1200"/>
                <a:chExt cx="480" cy="1968"/>
              </a:xfrm>
            </p:grpSpPr>
            <p:sp>
              <p:nvSpPr>
                <p:cNvPr id="16620" name="AutoShape 56"/>
                <p:cNvSpPr>
                  <a:spLocks noChangeArrowheads="1"/>
                </p:cNvSpPr>
                <p:nvPr/>
              </p:nvSpPr>
              <p:spPr bwMode="auto">
                <a:xfrm>
                  <a:off x="1344" y="28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1" name="AutoShape 57"/>
                <p:cNvSpPr>
                  <a:spLocks noChangeArrowheads="1"/>
                </p:cNvSpPr>
                <p:nvPr/>
              </p:nvSpPr>
              <p:spPr bwMode="auto">
                <a:xfrm>
                  <a:off x="1392" y="26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2" name="AutoShape 58"/>
                <p:cNvSpPr>
                  <a:spLocks noChangeArrowheads="1"/>
                </p:cNvSpPr>
                <p:nvPr/>
              </p:nvSpPr>
              <p:spPr bwMode="auto">
                <a:xfrm>
                  <a:off x="1440" y="24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3" name="AutoShape 59"/>
                <p:cNvSpPr>
                  <a:spLocks noChangeArrowheads="1"/>
                </p:cNvSpPr>
                <p:nvPr/>
              </p:nvSpPr>
              <p:spPr bwMode="auto">
                <a:xfrm>
                  <a:off x="1392" y="216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4" name="AutoShape 60"/>
                <p:cNvSpPr>
                  <a:spLocks noChangeArrowheads="1"/>
                </p:cNvSpPr>
                <p:nvPr/>
              </p:nvSpPr>
              <p:spPr bwMode="auto">
                <a:xfrm>
                  <a:off x="1392" y="192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5" name="AutoShape 61"/>
                <p:cNvSpPr>
                  <a:spLocks noChangeArrowheads="1"/>
                </p:cNvSpPr>
                <p:nvPr/>
              </p:nvSpPr>
              <p:spPr bwMode="auto">
                <a:xfrm>
                  <a:off x="1344" y="16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6" name="AutoShape 62"/>
                <p:cNvSpPr>
                  <a:spLocks noChangeArrowheads="1"/>
                </p:cNvSpPr>
                <p:nvPr/>
              </p:nvSpPr>
              <p:spPr bwMode="auto">
                <a:xfrm>
                  <a:off x="1248" y="14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27" name="AutoShape 63"/>
                <p:cNvSpPr>
                  <a:spLocks noChangeArrowheads="1"/>
                </p:cNvSpPr>
                <p:nvPr/>
              </p:nvSpPr>
              <p:spPr bwMode="auto">
                <a:xfrm>
                  <a:off x="1296" y="12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02" name="Group 64"/>
              <p:cNvGrpSpPr>
                <a:grpSpLocks/>
              </p:cNvGrpSpPr>
              <p:nvPr/>
            </p:nvGrpSpPr>
            <p:grpSpPr bwMode="auto">
              <a:xfrm>
                <a:off x="2016" y="1200"/>
                <a:ext cx="384" cy="1968"/>
                <a:chOff x="2016" y="1200"/>
                <a:chExt cx="384" cy="1968"/>
              </a:xfrm>
            </p:grpSpPr>
            <p:sp>
              <p:nvSpPr>
                <p:cNvPr id="16612" name="AutoShape 65"/>
                <p:cNvSpPr>
                  <a:spLocks noChangeArrowheads="1"/>
                </p:cNvSpPr>
                <p:nvPr/>
              </p:nvSpPr>
              <p:spPr bwMode="auto">
                <a:xfrm>
                  <a:off x="2064" y="28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3" name="AutoShape 66"/>
                <p:cNvSpPr>
                  <a:spLocks noChangeArrowheads="1"/>
                </p:cNvSpPr>
                <p:nvPr/>
              </p:nvSpPr>
              <p:spPr bwMode="auto">
                <a:xfrm>
                  <a:off x="2016" y="26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4" name="AutoShape 67"/>
                <p:cNvSpPr>
                  <a:spLocks noChangeArrowheads="1"/>
                </p:cNvSpPr>
                <p:nvPr/>
              </p:nvSpPr>
              <p:spPr bwMode="auto">
                <a:xfrm>
                  <a:off x="2064" y="24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5" name="AutoShape 68"/>
                <p:cNvSpPr>
                  <a:spLocks noChangeArrowheads="1"/>
                </p:cNvSpPr>
                <p:nvPr/>
              </p:nvSpPr>
              <p:spPr bwMode="auto">
                <a:xfrm>
                  <a:off x="2112" y="216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6" name="AutoShape 69"/>
                <p:cNvSpPr>
                  <a:spLocks noChangeArrowheads="1"/>
                </p:cNvSpPr>
                <p:nvPr/>
              </p:nvSpPr>
              <p:spPr bwMode="auto">
                <a:xfrm>
                  <a:off x="2064" y="192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7" name="AutoShape 70"/>
                <p:cNvSpPr>
                  <a:spLocks noChangeArrowheads="1"/>
                </p:cNvSpPr>
                <p:nvPr/>
              </p:nvSpPr>
              <p:spPr bwMode="auto">
                <a:xfrm>
                  <a:off x="2016" y="16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8" name="AutoShape 71"/>
                <p:cNvSpPr>
                  <a:spLocks noChangeArrowheads="1"/>
                </p:cNvSpPr>
                <p:nvPr/>
              </p:nvSpPr>
              <p:spPr bwMode="auto">
                <a:xfrm>
                  <a:off x="2016" y="14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9" name="AutoShape 72"/>
                <p:cNvSpPr>
                  <a:spLocks noChangeArrowheads="1"/>
                </p:cNvSpPr>
                <p:nvPr/>
              </p:nvSpPr>
              <p:spPr bwMode="auto">
                <a:xfrm>
                  <a:off x="2016" y="12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603" name="Group 73"/>
              <p:cNvGrpSpPr>
                <a:grpSpLocks/>
              </p:cNvGrpSpPr>
              <p:nvPr/>
            </p:nvGrpSpPr>
            <p:grpSpPr bwMode="auto">
              <a:xfrm>
                <a:off x="2688" y="1200"/>
                <a:ext cx="432" cy="1968"/>
                <a:chOff x="2688" y="1200"/>
                <a:chExt cx="432" cy="1968"/>
              </a:xfrm>
            </p:grpSpPr>
            <p:sp>
              <p:nvSpPr>
                <p:cNvPr id="16604" name="AutoShape 74"/>
                <p:cNvSpPr>
                  <a:spLocks noChangeArrowheads="1"/>
                </p:cNvSpPr>
                <p:nvPr/>
              </p:nvSpPr>
              <p:spPr bwMode="auto">
                <a:xfrm>
                  <a:off x="2784" y="28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05" name="AutoShape 75"/>
                <p:cNvSpPr>
                  <a:spLocks noChangeArrowheads="1"/>
                </p:cNvSpPr>
                <p:nvPr/>
              </p:nvSpPr>
              <p:spPr bwMode="auto">
                <a:xfrm>
                  <a:off x="2832" y="26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06" name="AutoShape 76"/>
                <p:cNvSpPr>
                  <a:spLocks noChangeArrowheads="1"/>
                </p:cNvSpPr>
                <p:nvPr/>
              </p:nvSpPr>
              <p:spPr bwMode="auto">
                <a:xfrm>
                  <a:off x="2832" y="24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07" name="AutoShape 77"/>
                <p:cNvSpPr>
                  <a:spLocks noChangeArrowheads="1"/>
                </p:cNvSpPr>
                <p:nvPr/>
              </p:nvSpPr>
              <p:spPr bwMode="auto">
                <a:xfrm>
                  <a:off x="2784" y="216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08" name="AutoShape 78"/>
                <p:cNvSpPr>
                  <a:spLocks noChangeArrowheads="1"/>
                </p:cNvSpPr>
                <p:nvPr/>
              </p:nvSpPr>
              <p:spPr bwMode="auto">
                <a:xfrm>
                  <a:off x="2736" y="192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09" name="AutoShape 79"/>
                <p:cNvSpPr>
                  <a:spLocks noChangeArrowheads="1"/>
                </p:cNvSpPr>
                <p:nvPr/>
              </p:nvSpPr>
              <p:spPr bwMode="auto">
                <a:xfrm>
                  <a:off x="2688" y="168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0" name="AutoShape 80"/>
                <p:cNvSpPr>
                  <a:spLocks noChangeArrowheads="1"/>
                </p:cNvSpPr>
                <p:nvPr/>
              </p:nvSpPr>
              <p:spPr bwMode="auto">
                <a:xfrm>
                  <a:off x="2736" y="144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611" name="AutoShape 81"/>
                <p:cNvSpPr>
                  <a:spLocks noChangeArrowheads="1"/>
                </p:cNvSpPr>
                <p:nvPr/>
              </p:nvSpPr>
              <p:spPr bwMode="auto">
                <a:xfrm>
                  <a:off x="2784" y="1200"/>
                  <a:ext cx="288" cy="288"/>
                </a:xfrm>
                <a:prstGeom prst="cube">
                  <a:avLst>
                    <a:gd name="adj" fmla="val 25000"/>
                  </a:avLst>
                </a:prstGeom>
                <a:solidFill>
                  <a:schemeClr val="accent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563" name="Group 82"/>
            <p:cNvGrpSpPr>
              <a:grpSpLocks/>
            </p:cNvGrpSpPr>
            <p:nvPr/>
          </p:nvGrpSpPr>
          <p:grpSpPr bwMode="auto">
            <a:xfrm>
              <a:off x="192" y="1536"/>
              <a:ext cx="2688" cy="1968"/>
              <a:chOff x="192" y="1536"/>
              <a:chExt cx="2688" cy="1968"/>
            </a:xfrm>
          </p:grpSpPr>
          <p:grpSp>
            <p:nvGrpSpPr>
              <p:cNvPr id="16564" name="Group 83"/>
              <p:cNvGrpSpPr>
                <a:grpSpLocks/>
              </p:cNvGrpSpPr>
              <p:nvPr/>
            </p:nvGrpSpPr>
            <p:grpSpPr bwMode="auto">
              <a:xfrm>
                <a:off x="192" y="1536"/>
                <a:ext cx="432" cy="1968"/>
                <a:chOff x="48" y="1584"/>
                <a:chExt cx="432" cy="1968"/>
              </a:xfrm>
            </p:grpSpPr>
            <p:sp>
              <p:nvSpPr>
                <p:cNvPr id="16592" name="AutoShape 84"/>
                <p:cNvSpPr>
                  <a:spLocks noChangeArrowheads="1"/>
                </p:cNvSpPr>
                <p:nvPr/>
              </p:nvSpPr>
              <p:spPr bwMode="auto">
                <a:xfrm>
                  <a:off x="96" y="326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3" name="AutoShape 85"/>
                <p:cNvSpPr>
                  <a:spLocks noChangeArrowheads="1"/>
                </p:cNvSpPr>
                <p:nvPr/>
              </p:nvSpPr>
              <p:spPr bwMode="auto">
                <a:xfrm>
                  <a:off x="96" y="30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4" name="AutoShape 86"/>
                <p:cNvSpPr>
                  <a:spLocks noChangeArrowheads="1"/>
                </p:cNvSpPr>
                <p:nvPr/>
              </p:nvSpPr>
              <p:spPr bwMode="auto">
                <a:xfrm>
                  <a:off x="48" y="278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5" name="AutoShape 87"/>
                <p:cNvSpPr>
                  <a:spLocks noChangeArrowheads="1"/>
                </p:cNvSpPr>
                <p:nvPr/>
              </p:nvSpPr>
              <p:spPr bwMode="auto">
                <a:xfrm>
                  <a:off x="48" y="2544"/>
                  <a:ext cx="288" cy="288"/>
                </a:xfrm>
                <a:prstGeom prst="cube">
                  <a:avLst>
                    <a:gd name="adj" fmla="val 2500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6" name="AutoShape 88"/>
                <p:cNvSpPr>
                  <a:spLocks noChangeArrowheads="1"/>
                </p:cNvSpPr>
                <p:nvPr/>
              </p:nvSpPr>
              <p:spPr bwMode="auto">
                <a:xfrm>
                  <a:off x="96" y="230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7" name="AutoShape 89"/>
                <p:cNvSpPr>
                  <a:spLocks noChangeArrowheads="1"/>
                </p:cNvSpPr>
                <p:nvPr/>
              </p:nvSpPr>
              <p:spPr bwMode="auto">
                <a:xfrm>
                  <a:off x="144" y="206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8" name="AutoShape 90"/>
                <p:cNvSpPr>
                  <a:spLocks noChangeArrowheads="1"/>
                </p:cNvSpPr>
                <p:nvPr/>
              </p:nvSpPr>
              <p:spPr bwMode="auto">
                <a:xfrm>
                  <a:off x="192" y="18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9" name="AutoShape 91"/>
                <p:cNvSpPr>
                  <a:spLocks noChangeArrowheads="1"/>
                </p:cNvSpPr>
                <p:nvPr/>
              </p:nvSpPr>
              <p:spPr bwMode="auto">
                <a:xfrm>
                  <a:off x="144" y="158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65" name="Group 92"/>
              <p:cNvGrpSpPr>
                <a:grpSpLocks/>
              </p:cNvGrpSpPr>
              <p:nvPr/>
            </p:nvGrpSpPr>
            <p:grpSpPr bwMode="auto">
              <a:xfrm>
                <a:off x="960" y="1536"/>
                <a:ext cx="384" cy="1968"/>
                <a:chOff x="1824" y="1584"/>
                <a:chExt cx="384" cy="1968"/>
              </a:xfrm>
            </p:grpSpPr>
            <p:sp>
              <p:nvSpPr>
                <p:cNvPr id="16584" name="AutoShape 93"/>
                <p:cNvSpPr>
                  <a:spLocks noChangeArrowheads="1"/>
                </p:cNvSpPr>
                <p:nvPr/>
              </p:nvSpPr>
              <p:spPr bwMode="auto">
                <a:xfrm>
                  <a:off x="1824" y="326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5" name="AutoShape 94"/>
                <p:cNvSpPr>
                  <a:spLocks noChangeArrowheads="1"/>
                </p:cNvSpPr>
                <p:nvPr/>
              </p:nvSpPr>
              <p:spPr bwMode="auto">
                <a:xfrm>
                  <a:off x="1872" y="30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6" name="AutoShape 95"/>
                <p:cNvSpPr>
                  <a:spLocks noChangeArrowheads="1"/>
                </p:cNvSpPr>
                <p:nvPr/>
              </p:nvSpPr>
              <p:spPr bwMode="auto">
                <a:xfrm>
                  <a:off x="1920" y="278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7" name="AutoShape 96"/>
                <p:cNvSpPr>
                  <a:spLocks noChangeArrowheads="1"/>
                </p:cNvSpPr>
                <p:nvPr/>
              </p:nvSpPr>
              <p:spPr bwMode="auto">
                <a:xfrm>
                  <a:off x="1872" y="2544"/>
                  <a:ext cx="288" cy="288"/>
                </a:xfrm>
                <a:prstGeom prst="cube">
                  <a:avLst>
                    <a:gd name="adj" fmla="val 2500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8" name="AutoShape 97"/>
                <p:cNvSpPr>
                  <a:spLocks noChangeArrowheads="1"/>
                </p:cNvSpPr>
                <p:nvPr/>
              </p:nvSpPr>
              <p:spPr bwMode="auto">
                <a:xfrm>
                  <a:off x="1824" y="230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9" name="AutoShape 98"/>
                <p:cNvSpPr>
                  <a:spLocks noChangeArrowheads="1"/>
                </p:cNvSpPr>
                <p:nvPr/>
              </p:nvSpPr>
              <p:spPr bwMode="auto">
                <a:xfrm>
                  <a:off x="1872" y="206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0" name="AutoShape 99"/>
                <p:cNvSpPr>
                  <a:spLocks noChangeArrowheads="1"/>
                </p:cNvSpPr>
                <p:nvPr/>
              </p:nvSpPr>
              <p:spPr bwMode="auto">
                <a:xfrm>
                  <a:off x="1920" y="18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91" name="AutoShape 100"/>
                <p:cNvSpPr>
                  <a:spLocks noChangeArrowheads="1"/>
                </p:cNvSpPr>
                <p:nvPr/>
              </p:nvSpPr>
              <p:spPr bwMode="auto">
                <a:xfrm>
                  <a:off x="1920" y="158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66" name="Group 101"/>
              <p:cNvGrpSpPr>
                <a:grpSpLocks/>
              </p:cNvGrpSpPr>
              <p:nvPr/>
            </p:nvGrpSpPr>
            <p:grpSpPr bwMode="auto">
              <a:xfrm>
                <a:off x="1632" y="1536"/>
                <a:ext cx="480" cy="1968"/>
                <a:chOff x="1152" y="1584"/>
                <a:chExt cx="480" cy="1968"/>
              </a:xfrm>
            </p:grpSpPr>
            <p:sp>
              <p:nvSpPr>
                <p:cNvPr id="16576" name="AutoShape 102"/>
                <p:cNvSpPr>
                  <a:spLocks noChangeArrowheads="1"/>
                </p:cNvSpPr>
                <p:nvPr/>
              </p:nvSpPr>
              <p:spPr bwMode="auto">
                <a:xfrm>
                  <a:off x="1200" y="326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7" name="AutoShape 103"/>
                <p:cNvSpPr>
                  <a:spLocks noChangeArrowheads="1"/>
                </p:cNvSpPr>
                <p:nvPr/>
              </p:nvSpPr>
              <p:spPr bwMode="auto">
                <a:xfrm>
                  <a:off x="1152" y="30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8" name="AutoShape 104"/>
                <p:cNvSpPr>
                  <a:spLocks noChangeArrowheads="1"/>
                </p:cNvSpPr>
                <p:nvPr/>
              </p:nvSpPr>
              <p:spPr bwMode="auto">
                <a:xfrm>
                  <a:off x="1200" y="278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9" name="AutoShape 105"/>
                <p:cNvSpPr>
                  <a:spLocks noChangeArrowheads="1"/>
                </p:cNvSpPr>
                <p:nvPr/>
              </p:nvSpPr>
              <p:spPr bwMode="auto">
                <a:xfrm>
                  <a:off x="1248" y="2544"/>
                  <a:ext cx="288" cy="288"/>
                </a:xfrm>
                <a:prstGeom prst="cube">
                  <a:avLst>
                    <a:gd name="adj" fmla="val 2500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0" name="AutoShape 106"/>
                <p:cNvSpPr>
                  <a:spLocks noChangeArrowheads="1"/>
                </p:cNvSpPr>
                <p:nvPr/>
              </p:nvSpPr>
              <p:spPr bwMode="auto">
                <a:xfrm>
                  <a:off x="1344" y="230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1" name="AutoShape 107"/>
                <p:cNvSpPr>
                  <a:spLocks noChangeArrowheads="1"/>
                </p:cNvSpPr>
                <p:nvPr/>
              </p:nvSpPr>
              <p:spPr bwMode="auto">
                <a:xfrm>
                  <a:off x="1296" y="206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2" name="AutoShape 108"/>
                <p:cNvSpPr>
                  <a:spLocks noChangeArrowheads="1"/>
                </p:cNvSpPr>
                <p:nvPr/>
              </p:nvSpPr>
              <p:spPr bwMode="auto">
                <a:xfrm>
                  <a:off x="1248" y="18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83" name="AutoShape 109"/>
                <p:cNvSpPr>
                  <a:spLocks noChangeArrowheads="1"/>
                </p:cNvSpPr>
                <p:nvPr/>
              </p:nvSpPr>
              <p:spPr bwMode="auto">
                <a:xfrm>
                  <a:off x="1200" y="158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67" name="Group 110"/>
              <p:cNvGrpSpPr>
                <a:grpSpLocks/>
              </p:cNvGrpSpPr>
              <p:nvPr/>
            </p:nvGrpSpPr>
            <p:grpSpPr bwMode="auto">
              <a:xfrm>
                <a:off x="2400" y="1536"/>
                <a:ext cx="480" cy="1968"/>
                <a:chOff x="624" y="1584"/>
                <a:chExt cx="480" cy="1968"/>
              </a:xfrm>
            </p:grpSpPr>
            <p:sp>
              <p:nvSpPr>
                <p:cNvPr id="16568" name="AutoShape 111"/>
                <p:cNvSpPr>
                  <a:spLocks noChangeArrowheads="1"/>
                </p:cNvSpPr>
                <p:nvPr/>
              </p:nvSpPr>
              <p:spPr bwMode="auto">
                <a:xfrm>
                  <a:off x="624" y="326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69" name="AutoShape 112"/>
                <p:cNvSpPr>
                  <a:spLocks noChangeArrowheads="1"/>
                </p:cNvSpPr>
                <p:nvPr/>
              </p:nvSpPr>
              <p:spPr bwMode="auto">
                <a:xfrm>
                  <a:off x="672" y="30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0" name="AutoShape 113"/>
                <p:cNvSpPr>
                  <a:spLocks noChangeArrowheads="1"/>
                </p:cNvSpPr>
                <p:nvPr/>
              </p:nvSpPr>
              <p:spPr bwMode="auto">
                <a:xfrm>
                  <a:off x="672" y="278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1" name="AutoShape 114"/>
                <p:cNvSpPr>
                  <a:spLocks noChangeArrowheads="1"/>
                </p:cNvSpPr>
                <p:nvPr/>
              </p:nvSpPr>
              <p:spPr bwMode="auto">
                <a:xfrm>
                  <a:off x="624" y="2544"/>
                  <a:ext cx="288" cy="288"/>
                </a:xfrm>
                <a:prstGeom prst="cube">
                  <a:avLst>
                    <a:gd name="adj" fmla="val 2500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2" name="AutoShape 115"/>
                <p:cNvSpPr>
                  <a:spLocks noChangeArrowheads="1"/>
                </p:cNvSpPr>
                <p:nvPr/>
              </p:nvSpPr>
              <p:spPr bwMode="auto">
                <a:xfrm>
                  <a:off x="672" y="230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3" name="AutoShape 116"/>
                <p:cNvSpPr>
                  <a:spLocks noChangeArrowheads="1"/>
                </p:cNvSpPr>
                <p:nvPr/>
              </p:nvSpPr>
              <p:spPr bwMode="auto">
                <a:xfrm>
                  <a:off x="720" y="2064"/>
                  <a:ext cx="288" cy="288"/>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4" name="AutoShape 117"/>
                <p:cNvSpPr>
                  <a:spLocks noChangeArrowheads="1"/>
                </p:cNvSpPr>
                <p:nvPr/>
              </p:nvSpPr>
              <p:spPr bwMode="auto">
                <a:xfrm>
                  <a:off x="768" y="1824"/>
                  <a:ext cx="288" cy="288"/>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75" name="AutoShape 118"/>
                <p:cNvSpPr>
                  <a:spLocks noChangeArrowheads="1"/>
                </p:cNvSpPr>
                <p:nvPr/>
              </p:nvSpPr>
              <p:spPr bwMode="auto">
                <a:xfrm>
                  <a:off x="816" y="1584"/>
                  <a:ext cx="288" cy="288"/>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grpSp>
        <p:nvGrpSpPr>
          <p:cNvPr id="16391" name="Group 119"/>
          <p:cNvGrpSpPr>
            <a:grpSpLocks/>
          </p:cNvGrpSpPr>
          <p:nvPr/>
        </p:nvGrpSpPr>
        <p:grpSpPr bwMode="auto">
          <a:xfrm>
            <a:off x="3686175" y="1066800"/>
            <a:ext cx="533400" cy="2362200"/>
            <a:chOff x="1008" y="1344"/>
            <a:chExt cx="509" cy="2415"/>
          </a:xfrm>
        </p:grpSpPr>
        <p:sp>
          <p:nvSpPr>
            <p:cNvPr id="16552" name="AutoShape 120"/>
            <p:cNvSpPr>
              <a:spLocks noChangeArrowheads="1"/>
            </p:cNvSpPr>
            <p:nvPr/>
          </p:nvSpPr>
          <p:spPr bwMode="auto">
            <a:xfrm>
              <a:off x="1008" y="3406"/>
              <a:ext cx="508" cy="353"/>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A</a:t>
              </a:r>
            </a:p>
          </p:txBody>
        </p:sp>
        <p:sp>
          <p:nvSpPr>
            <p:cNvPr id="16553" name="AutoShape 121"/>
            <p:cNvSpPr>
              <a:spLocks noChangeArrowheads="1"/>
            </p:cNvSpPr>
            <p:nvPr/>
          </p:nvSpPr>
          <p:spPr bwMode="auto">
            <a:xfrm>
              <a:off x="1008" y="3111"/>
              <a:ext cx="508" cy="354"/>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T</a:t>
              </a:r>
            </a:p>
          </p:txBody>
        </p:sp>
        <p:sp>
          <p:nvSpPr>
            <p:cNvPr id="16554" name="AutoShape 122"/>
            <p:cNvSpPr>
              <a:spLocks noChangeArrowheads="1"/>
            </p:cNvSpPr>
            <p:nvPr/>
          </p:nvSpPr>
          <p:spPr bwMode="auto">
            <a:xfrm>
              <a:off x="1008" y="2817"/>
              <a:ext cx="509" cy="354"/>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C</a:t>
              </a:r>
            </a:p>
          </p:txBody>
        </p:sp>
        <p:sp>
          <p:nvSpPr>
            <p:cNvPr id="16555" name="AutoShape 123"/>
            <p:cNvSpPr>
              <a:spLocks noChangeArrowheads="1"/>
            </p:cNvSpPr>
            <p:nvPr/>
          </p:nvSpPr>
          <p:spPr bwMode="auto">
            <a:xfrm>
              <a:off x="1008" y="2523"/>
              <a:ext cx="509" cy="353"/>
            </a:xfrm>
            <a:prstGeom prst="cube">
              <a:avLst>
                <a:gd name="adj" fmla="val 25000"/>
              </a:avLst>
            </a:prstGeom>
            <a:solidFill>
              <a:srgbClr val="66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G</a:t>
              </a:r>
            </a:p>
          </p:txBody>
        </p:sp>
        <p:sp>
          <p:nvSpPr>
            <p:cNvPr id="16556" name="AutoShape 124"/>
            <p:cNvSpPr>
              <a:spLocks noChangeArrowheads="1"/>
            </p:cNvSpPr>
            <p:nvPr/>
          </p:nvSpPr>
          <p:spPr bwMode="auto">
            <a:xfrm>
              <a:off x="1008" y="2227"/>
              <a:ext cx="508" cy="353"/>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A</a:t>
              </a:r>
            </a:p>
          </p:txBody>
        </p:sp>
        <p:sp>
          <p:nvSpPr>
            <p:cNvPr id="16557" name="AutoShape 125"/>
            <p:cNvSpPr>
              <a:spLocks noChangeArrowheads="1"/>
            </p:cNvSpPr>
            <p:nvPr/>
          </p:nvSpPr>
          <p:spPr bwMode="auto">
            <a:xfrm>
              <a:off x="1008" y="1932"/>
              <a:ext cx="508" cy="354"/>
            </a:xfrm>
            <a:prstGeom prst="cube">
              <a:avLst>
                <a:gd name="adj" fmla="val 25000"/>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C</a:t>
              </a:r>
            </a:p>
          </p:txBody>
        </p:sp>
        <p:sp>
          <p:nvSpPr>
            <p:cNvPr id="16558" name="AutoShape 126"/>
            <p:cNvSpPr>
              <a:spLocks noChangeArrowheads="1"/>
            </p:cNvSpPr>
            <p:nvPr/>
          </p:nvSpPr>
          <p:spPr bwMode="auto">
            <a:xfrm>
              <a:off x="1008" y="1638"/>
              <a:ext cx="509" cy="354"/>
            </a:xfrm>
            <a:prstGeom prst="cube">
              <a:avLst>
                <a:gd name="adj" fmla="val 25000"/>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T</a:t>
              </a:r>
            </a:p>
          </p:txBody>
        </p:sp>
        <p:sp>
          <p:nvSpPr>
            <p:cNvPr id="16559" name="AutoShape 127"/>
            <p:cNvSpPr>
              <a:spLocks noChangeArrowheads="1"/>
            </p:cNvSpPr>
            <p:nvPr/>
          </p:nvSpPr>
          <p:spPr bwMode="auto">
            <a:xfrm>
              <a:off x="1008" y="1344"/>
              <a:ext cx="508" cy="353"/>
            </a:xfrm>
            <a:prstGeom prst="cube">
              <a:avLst>
                <a:gd name="adj" fmla="val 25000"/>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000000"/>
                  </a:solidFill>
                  <a:latin typeface="Calibri" panose="020F0502020204030204" pitchFamily="34" charset="0"/>
                </a:rPr>
                <a:t>A</a:t>
              </a:r>
            </a:p>
          </p:txBody>
        </p:sp>
      </p:grpSp>
      <p:grpSp>
        <p:nvGrpSpPr>
          <p:cNvPr id="16392" name="Group 128"/>
          <p:cNvGrpSpPr>
            <a:grpSpLocks/>
          </p:cNvGrpSpPr>
          <p:nvPr/>
        </p:nvGrpSpPr>
        <p:grpSpPr bwMode="auto">
          <a:xfrm>
            <a:off x="7296150" y="1692275"/>
            <a:ext cx="1258888" cy="1246188"/>
            <a:chOff x="2256" y="864"/>
            <a:chExt cx="1056" cy="1056"/>
          </a:xfrm>
        </p:grpSpPr>
        <p:sp>
          <p:nvSpPr>
            <p:cNvPr id="16539" name="AutoShape 129"/>
            <p:cNvSpPr>
              <a:spLocks noChangeArrowheads="1"/>
            </p:cNvSpPr>
            <p:nvPr/>
          </p:nvSpPr>
          <p:spPr bwMode="auto">
            <a:xfrm>
              <a:off x="2256" y="864"/>
              <a:ext cx="1056" cy="1056"/>
            </a:xfrm>
            <a:prstGeom prst="roundRect">
              <a:avLst>
                <a:gd name="adj" fmla="val 16667"/>
              </a:avLst>
            </a:prstGeom>
            <a:solidFill>
              <a:schemeClr val="accent1"/>
            </a:solidFill>
            <a:ln w="9525">
              <a:round/>
              <a:headEnd/>
              <a:tailEnd/>
            </a:ln>
            <a:scene3d>
              <a:camera prst="legacyObliqueTopRight"/>
              <a:lightRig rig="legacyFlat3" dir="l"/>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540" name="Group 130"/>
            <p:cNvGrpSpPr>
              <a:grpSpLocks/>
            </p:cNvGrpSpPr>
            <p:nvPr/>
          </p:nvGrpSpPr>
          <p:grpSpPr bwMode="auto">
            <a:xfrm>
              <a:off x="2347" y="960"/>
              <a:ext cx="874" cy="224"/>
              <a:chOff x="3312" y="864"/>
              <a:chExt cx="1392" cy="336"/>
            </a:xfrm>
          </p:grpSpPr>
          <p:sp>
            <p:nvSpPr>
              <p:cNvPr id="16549" name="Oval 13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50" name="Oval 13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51" name="Oval 13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41" name="Group 134"/>
            <p:cNvGrpSpPr>
              <a:grpSpLocks/>
            </p:cNvGrpSpPr>
            <p:nvPr/>
          </p:nvGrpSpPr>
          <p:grpSpPr bwMode="auto">
            <a:xfrm>
              <a:off x="2347" y="1280"/>
              <a:ext cx="874" cy="224"/>
              <a:chOff x="3312" y="864"/>
              <a:chExt cx="1392" cy="336"/>
            </a:xfrm>
          </p:grpSpPr>
          <p:sp>
            <p:nvSpPr>
              <p:cNvPr id="16546" name="Oval 13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47" name="Oval 13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48" name="Oval 13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42" name="Group 138"/>
            <p:cNvGrpSpPr>
              <a:grpSpLocks/>
            </p:cNvGrpSpPr>
            <p:nvPr/>
          </p:nvGrpSpPr>
          <p:grpSpPr bwMode="auto">
            <a:xfrm>
              <a:off x="2347" y="1600"/>
              <a:ext cx="874" cy="224"/>
              <a:chOff x="3312" y="864"/>
              <a:chExt cx="1392" cy="336"/>
            </a:xfrm>
          </p:grpSpPr>
          <p:sp>
            <p:nvSpPr>
              <p:cNvPr id="16543" name="Oval 13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44" name="Oval 14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45" name="Oval 14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393" name="Group 142"/>
          <p:cNvGrpSpPr>
            <a:grpSpLocks/>
          </p:cNvGrpSpPr>
          <p:nvPr/>
        </p:nvGrpSpPr>
        <p:grpSpPr bwMode="auto">
          <a:xfrm>
            <a:off x="9220200" y="1066800"/>
            <a:ext cx="838200" cy="2209800"/>
            <a:chOff x="4848" y="672"/>
            <a:chExt cx="528" cy="1392"/>
          </a:xfrm>
        </p:grpSpPr>
        <p:sp>
          <p:nvSpPr>
            <p:cNvPr id="16425" name="AutoShape 143"/>
            <p:cNvSpPr>
              <a:spLocks noChangeArrowheads="1"/>
            </p:cNvSpPr>
            <p:nvPr/>
          </p:nvSpPr>
          <p:spPr bwMode="auto">
            <a:xfrm>
              <a:off x="4848" y="672"/>
              <a:ext cx="528" cy="1392"/>
            </a:xfrm>
            <a:prstGeom prst="roundRect">
              <a:avLst>
                <a:gd name="adj" fmla="val 16667"/>
              </a:avLst>
            </a:prstGeom>
            <a:solidFill>
              <a:schemeClr val="accent1"/>
            </a:solidFill>
            <a:ln w="9525">
              <a:round/>
              <a:headEnd/>
              <a:tailEnd/>
            </a:ln>
            <a:scene3d>
              <a:camera prst="legacyObliqueTopRight"/>
              <a:lightRig rig="legacyFlat3" dir="b"/>
            </a:scene3d>
            <a:sp3d extrusionH="1254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26" name="Group 144"/>
            <p:cNvGrpSpPr>
              <a:grpSpLocks/>
            </p:cNvGrpSpPr>
            <p:nvPr/>
          </p:nvGrpSpPr>
          <p:grpSpPr bwMode="auto">
            <a:xfrm>
              <a:off x="4883" y="710"/>
              <a:ext cx="211" cy="225"/>
              <a:chOff x="3168" y="720"/>
              <a:chExt cx="1680" cy="1584"/>
            </a:xfrm>
          </p:grpSpPr>
          <p:sp>
            <p:nvSpPr>
              <p:cNvPr id="16526" name="AutoShape 145"/>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527" name="Group 146"/>
              <p:cNvGrpSpPr>
                <a:grpSpLocks/>
              </p:cNvGrpSpPr>
              <p:nvPr/>
            </p:nvGrpSpPr>
            <p:grpSpPr bwMode="auto">
              <a:xfrm>
                <a:off x="3312" y="864"/>
                <a:ext cx="1392" cy="336"/>
                <a:chOff x="3312" y="864"/>
                <a:chExt cx="1392" cy="336"/>
              </a:xfrm>
            </p:grpSpPr>
            <p:sp>
              <p:nvSpPr>
                <p:cNvPr id="16536" name="Oval 147"/>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7" name="Oval 148"/>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8" name="Oval 149"/>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28" name="Group 150"/>
              <p:cNvGrpSpPr>
                <a:grpSpLocks/>
              </p:cNvGrpSpPr>
              <p:nvPr/>
            </p:nvGrpSpPr>
            <p:grpSpPr bwMode="auto">
              <a:xfrm>
                <a:off x="3312" y="1344"/>
                <a:ext cx="1392" cy="336"/>
                <a:chOff x="3312" y="864"/>
                <a:chExt cx="1392" cy="336"/>
              </a:xfrm>
            </p:grpSpPr>
            <p:sp>
              <p:nvSpPr>
                <p:cNvPr id="16533" name="Oval 15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4" name="Oval 15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5" name="Oval 15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29" name="Group 154"/>
              <p:cNvGrpSpPr>
                <a:grpSpLocks/>
              </p:cNvGrpSpPr>
              <p:nvPr/>
            </p:nvGrpSpPr>
            <p:grpSpPr bwMode="auto">
              <a:xfrm>
                <a:off x="3312" y="1824"/>
                <a:ext cx="1392" cy="336"/>
                <a:chOff x="3312" y="864"/>
                <a:chExt cx="1392" cy="336"/>
              </a:xfrm>
            </p:grpSpPr>
            <p:sp>
              <p:nvSpPr>
                <p:cNvPr id="16530" name="Oval 15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1" name="Oval 15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32" name="Oval 15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27" name="Group 158"/>
            <p:cNvGrpSpPr>
              <a:grpSpLocks/>
            </p:cNvGrpSpPr>
            <p:nvPr/>
          </p:nvGrpSpPr>
          <p:grpSpPr bwMode="auto">
            <a:xfrm>
              <a:off x="5130" y="710"/>
              <a:ext cx="211" cy="225"/>
              <a:chOff x="3168" y="720"/>
              <a:chExt cx="1680" cy="1584"/>
            </a:xfrm>
          </p:grpSpPr>
          <p:sp>
            <p:nvSpPr>
              <p:cNvPr id="16513" name="AutoShape 159"/>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514" name="Group 160"/>
              <p:cNvGrpSpPr>
                <a:grpSpLocks/>
              </p:cNvGrpSpPr>
              <p:nvPr/>
            </p:nvGrpSpPr>
            <p:grpSpPr bwMode="auto">
              <a:xfrm>
                <a:off x="3312" y="864"/>
                <a:ext cx="1392" cy="336"/>
                <a:chOff x="3312" y="864"/>
                <a:chExt cx="1392" cy="336"/>
              </a:xfrm>
            </p:grpSpPr>
            <p:sp>
              <p:nvSpPr>
                <p:cNvPr id="16523" name="Oval 16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24" name="Oval 16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25" name="Oval 16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15" name="Group 164"/>
              <p:cNvGrpSpPr>
                <a:grpSpLocks/>
              </p:cNvGrpSpPr>
              <p:nvPr/>
            </p:nvGrpSpPr>
            <p:grpSpPr bwMode="auto">
              <a:xfrm>
                <a:off x="3312" y="1344"/>
                <a:ext cx="1392" cy="336"/>
                <a:chOff x="3312" y="864"/>
                <a:chExt cx="1392" cy="336"/>
              </a:xfrm>
            </p:grpSpPr>
            <p:sp>
              <p:nvSpPr>
                <p:cNvPr id="16520" name="Oval 16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21" name="Oval 16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22" name="Oval 16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16" name="Group 168"/>
              <p:cNvGrpSpPr>
                <a:grpSpLocks/>
              </p:cNvGrpSpPr>
              <p:nvPr/>
            </p:nvGrpSpPr>
            <p:grpSpPr bwMode="auto">
              <a:xfrm>
                <a:off x="3312" y="1824"/>
                <a:ext cx="1392" cy="336"/>
                <a:chOff x="3312" y="864"/>
                <a:chExt cx="1392" cy="336"/>
              </a:xfrm>
            </p:grpSpPr>
            <p:sp>
              <p:nvSpPr>
                <p:cNvPr id="16517" name="Oval 16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18" name="Oval 17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19" name="Oval 17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28" name="Group 172"/>
            <p:cNvGrpSpPr>
              <a:grpSpLocks/>
            </p:cNvGrpSpPr>
            <p:nvPr/>
          </p:nvGrpSpPr>
          <p:grpSpPr bwMode="auto">
            <a:xfrm>
              <a:off x="5130" y="973"/>
              <a:ext cx="211" cy="226"/>
              <a:chOff x="3168" y="720"/>
              <a:chExt cx="1680" cy="1584"/>
            </a:xfrm>
          </p:grpSpPr>
          <p:sp>
            <p:nvSpPr>
              <p:cNvPr id="16500" name="AutoShape 173"/>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501" name="Group 174"/>
              <p:cNvGrpSpPr>
                <a:grpSpLocks/>
              </p:cNvGrpSpPr>
              <p:nvPr/>
            </p:nvGrpSpPr>
            <p:grpSpPr bwMode="auto">
              <a:xfrm>
                <a:off x="3312" y="864"/>
                <a:ext cx="1392" cy="336"/>
                <a:chOff x="3312" y="864"/>
                <a:chExt cx="1392" cy="336"/>
              </a:xfrm>
            </p:grpSpPr>
            <p:sp>
              <p:nvSpPr>
                <p:cNvPr id="16510" name="Oval 17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11" name="Oval 17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12" name="Oval 17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02" name="Group 178"/>
              <p:cNvGrpSpPr>
                <a:grpSpLocks/>
              </p:cNvGrpSpPr>
              <p:nvPr/>
            </p:nvGrpSpPr>
            <p:grpSpPr bwMode="auto">
              <a:xfrm>
                <a:off x="3312" y="1344"/>
                <a:ext cx="1392" cy="336"/>
                <a:chOff x="3312" y="864"/>
                <a:chExt cx="1392" cy="336"/>
              </a:xfrm>
            </p:grpSpPr>
            <p:sp>
              <p:nvSpPr>
                <p:cNvPr id="16507" name="Oval 17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08" name="Oval 18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09" name="Oval 18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503" name="Group 182"/>
              <p:cNvGrpSpPr>
                <a:grpSpLocks/>
              </p:cNvGrpSpPr>
              <p:nvPr/>
            </p:nvGrpSpPr>
            <p:grpSpPr bwMode="auto">
              <a:xfrm>
                <a:off x="3312" y="1824"/>
                <a:ext cx="1392" cy="336"/>
                <a:chOff x="3312" y="864"/>
                <a:chExt cx="1392" cy="336"/>
              </a:xfrm>
            </p:grpSpPr>
            <p:sp>
              <p:nvSpPr>
                <p:cNvPr id="16504" name="Oval 183"/>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05" name="Oval 184"/>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506" name="Oval 185"/>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29" name="Group 186"/>
            <p:cNvGrpSpPr>
              <a:grpSpLocks/>
            </p:cNvGrpSpPr>
            <p:nvPr/>
          </p:nvGrpSpPr>
          <p:grpSpPr bwMode="auto">
            <a:xfrm>
              <a:off x="4883" y="973"/>
              <a:ext cx="211" cy="226"/>
              <a:chOff x="3168" y="720"/>
              <a:chExt cx="1680" cy="1584"/>
            </a:xfrm>
          </p:grpSpPr>
          <p:sp>
            <p:nvSpPr>
              <p:cNvPr id="16487" name="AutoShape 187"/>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88" name="Group 188"/>
              <p:cNvGrpSpPr>
                <a:grpSpLocks/>
              </p:cNvGrpSpPr>
              <p:nvPr/>
            </p:nvGrpSpPr>
            <p:grpSpPr bwMode="auto">
              <a:xfrm>
                <a:off x="3312" y="864"/>
                <a:ext cx="1392" cy="336"/>
                <a:chOff x="3312" y="864"/>
                <a:chExt cx="1392" cy="336"/>
              </a:xfrm>
            </p:grpSpPr>
            <p:sp>
              <p:nvSpPr>
                <p:cNvPr id="16497" name="Oval 18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8" name="Oval 19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9" name="Oval 19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89" name="Group 192"/>
              <p:cNvGrpSpPr>
                <a:grpSpLocks/>
              </p:cNvGrpSpPr>
              <p:nvPr/>
            </p:nvGrpSpPr>
            <p:grpSpPr bwMode="auto">
              <a:xfrm>
                <a:off x="3312" y="1344"/>
                <a:ext cx="1392" cy="336"/>
                <a:chOff x="3312" y="864"/>
                <a:chExt cx="1392" cy="336"/>
              </a:xfrm>
            </p:grpSpPr>
            <p:sp>
              <p:nvSpPr>
                <p:cNvPr id="16494" name="Oval 193"/>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5" name="Oval 194"/>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6" name="Oval 195"/>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90" name="Group 196"/>
              <p:cNvGrpSpPr>
                <a:grpSpLocks/>
              </p:cNvGrpSpPr>
              <p:nvPr/>
            </p:nvGrpSpPr>
            <p:grpSpPr bwMode="auto">
              <a:xfrm>
                <a:off x="3312" y="1824"/>
                <a:ext cx="1392" cy="336"/>
                <a:chOff x="3312" y="864"/>
                <a:chExt cx="1392" cy="336"/>
              </a:xfrm>
            </p:grpSpPr>
            <p:sp>
              <p:nvSpPr>
                <p:cNvPr id="16491" name="Oval 197"/>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2" name="Oval 198"/>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93" name="Oval 199"/>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30" name="Group 200"/>
            <p:cNvGrpSpPr>
              <a:grpSpLocks/>
            </p:cNvGrpSpPr>
            <p:nvPr/>
          </p:nvGrpSpPr>
          <p:grpSpPr bwMode="auto">
            <a:xfrm>
              <a:off x="4883" y="1236"/>
              <a:ext cx="211" cy="226"/>
              <a:chOff x="3168" y="720"/>
              <a:chExt cx="1680" cy="1584"/>
            </a:xfrm>
          </p:grpSpPr>
          <p:sp>
            <p:nvSpPr>
              <p:cNvPr id="16474" name="AutoShape 201"/>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75" name="Group 202"/>
              <p:cNvGrpSpPr>
                <a:grpSpLocks/>
              </p:cNvGrpSpPr>
              <p:nvPr/>
            </p:nvGrpSpPr>
            <p:grpSpPr bwMode="auto">
              <a:xfrm>
                <a:off x="3312" y="864"/>
                <a:ext cx="1392" cy="336"/>
                <a:chOff x="3312" y="864"/>
                <a:chExt cx="1392" cy="336"/>
              </a:xfrm>
            </p:grpSpPr>
            <p:sp>
              <p:nvSpPr>
                <p:cNvPr id="16484" name="Oval 203"/>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85" name="Oval 204"/>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86" name="Oval 205"/>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76" name="Group 206"/>
              <p:cNvGrpSpPr>
                <a:grpSpLocks/>
              </p:cNvGrpSpPr>
              <p:nvPr/>
            </p:nvGrpSpPr>
            <p:grpSpPr bwMode="auto">
              <a:xfrm>
                <a:off x="3312" y="1344"/>
                <a:ext cx="1392" cy="336"/>
                <a:chOff x="3312" y="864"/>
                <a:chExt cx="1392" cy="336"/>
              </a:xfrm>
            </p:grpSpPr>
            <p:sp>
              <p:nvSpPr>
                <p:cNvPr id="16481" name="Oval 207"/>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82" name="Oval 208"/>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83" name="Oval 209"/>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77" name="Group 210"/>
              <p:cNvGrpSpPr>
                <a:grpSpLocks/>
              </p:cNvGrpSpPr>
              <p:nvPr/>
            </p:nvGrpSpPr>
            <p:grpSpPr bwMode="auto">
              <a:xfrm>
                <a:off x="3312" y="1824"/>
                <a:ext cx="1392" cy="336"/>
                <a:chOff x="3312" y="864"/>
                <a:chExt cx="1392" cy="336"/>
              </a:xfrm>
            </p:grpSpPr>
            <p:sp>
              <p:nvSpPr>
                <p:cNvPr id="16478" name="Oval 21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79" name="Oval 21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80" name="Oval 21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31" name="Group 214"/>
            <p:cNvGrpSpPr>
              <a:grpSpLocks/>
            </p:cNvGrpSpPr>
            <p:nvPr/>
          </p:nvGrpSpPr>
          <p:grpSpPr bwMode="auto">
            <a:xfrm>
              <a:off x="5130" y="1236"/>
              <a:ext cx="211" cy="226"/>
              <a:chOff x="3168" y="720"/>
              <a:chExt cx="1680" cy="1584"/>
            </a:xfrm>
          </p:grpSpPr>
          <p:sp>
            <p:nvSpPr>
              <p:cNvPr id="16461" name="AutoShape 215"/>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62" name="Group 216"/>
              <p:cNvGrpSpPr>
                <a:grpSpLocks/>
              </p:cNvGrpSpPr>
              <p:nvPr/>
            </p:nvGrpSpPr>
            <p:grpSpPr bwMode="auto">
              <a:xfrm>
                <a:off x="3312" y="864"/>
                <a:ext cx="1392" cy="336"/>
                <a:chOff x="3312" y="864"/>
                <a:chExt cx="1392" cy="336"/>
              </a:xfrm>
            </p:grpSpPr>
            <p:sp>
              <p:nvSpPr>
                <p:cNvPr id="16471" name="Oval 217"/>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72" name="Oval 218"/>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73" name="Oval 219"/>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63" name="Group 220"/>
              <p:cNvGrpSpPr>
                <a:grpSpLocks/>
              </p:cNvGrpSpPr>
              <p:nvPr/>
            </p:nvGrpSpPr>
            <p:grpSpPr bwMode="auto">
              <a:xfrm>
                <a:off x="3312" y="1344"/>
                <a:ext cx="1392" cy="336"/>
                <a:chOff x="3312" y="864"/>
                <a:chExt cx="1392" cy="336"/>
              </a:xfrm>
            </p:grpSpPr>
            <p:sp>
              <p:nvSpPr>
                <p:cNvPr id="16468" name="Oval 22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69" name="Oval 22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70" name="Oval 22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64" name="Group 224"/>
              <p:cNvGrpSpPr>
                <a:grpSpLocks/>
              </p:cNvGrpSpPr>
              <p:nvPr/>
            </p:nvGrpSpPr>
            <p:grpSpPr bwMode="auto">
              <a:xfrm>
                <a:off x="3312" y="1824"/>
                <a:ext cx="1392" cy="336"/>
                <a:chOff x="3312" y="864"/>
                <a:chExt cx="1392" cy="336"/>
              </a:xfrm>
            </p:grpSpPr>
            <p:sp>
              <p:nvSpPr>
                <p:cNvPr id="16465" name="Oval 22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66" name="Oval 22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67" name="Oval 22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32" name="Group 228"/>
            <p:cNvGrpSpPr>
              <a:grpSpLocks/>
            </p:cNvGrpSpPr>
            <p:nvPr/>
          </p:nvGrpSpPr>
          <p:grpSpPr bwMode="auto">
            <a:xfrm>
              <a:off x="5130" y="1500"/>
              <a:ext cx="211" cy="225"/>
              <a:chOff x="3168" y="720"/>
              <a:chExt cx="1680" cy="1584"/>
            </a:xfrm>
          </p:grpSpPr>
          <p:sp>
            <p:nvSpPr>
              <p:cNvPr id="16448" name="AutoShape 229"/>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49" name="Group 230"/>
              <p:cNvGrpSpPr>
                <a:grpSpLocks/>
              </p:cNvGrpSpPr>
              <p:nvPr/>
            </p:nvGrpSpPr>
            <p:grpSpPr bwMode="auto">
              <a:xfrm>
                <a:off x="3312" y="864"/>
                <a:ext cx="1392" cy="336"/>
                <a:chOff x="3312" y="864"/>
                <a:chExt cx="1392" cy="336"/>
              </a:xfrm>
            </p:grpSpPr>
            <p:sp>
              <p:nvSpPr>
                <p:cNvPr id="16458" name="Oval 231"/>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59" name="Oval 232"/>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60" name="Oval 233"/>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50" name="Group 234"/>
              <p:cNvGrpSpPr>
                <a:grpSpLocks/>
              </p:cNvGrpSpPr>
              <p:nvPr/>
            </p:nvGrpSpPr>
            <p:grpSpPr bwMode="auto">
              <a:xfrm>
                <a:off x="3312" y="1344"/>
                <a:ext cx="1392" cy="336"/>
                <a:chOff x="3312" y="864"/>
                <a:chExt cx="1392" cy="336"/>
              </a:xfrm>
            </p:grpSpPr>
            <p:sp>
              <p:nvSpPr>
                <p:cNvPr id="16455" name="Oval 23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56" name="Oval 23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57" name="Oval 23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51" name="Group 238"/>
              <p:cNvGrpSpPr>
                <a:grpSpLocks/>
              </p:cNvGrpSpPr>
              <p:nvPr/>
            </p:nvGrpSpPr>
            <p:grpSpPr bwMode="auto">
              <a:xfrm>
                <a:off x="3312" y="1824"/>
                <a:ext cx="1392" cy="336"/>
                <a:chOff x="3312" y="864"/>
                <a:chExt cx="1392" cy="336"/>
              </a:xfrm>
            </p:grpSpPr>
            <p:sp>
              <p:nvSpPr>
                <p:cNvPr id="16452" name="Oval 23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53" name="Oval 24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54" name="Oval 24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6433" name="Group 242"/>
            <p:cNvGrpSpPr>
              <a:grpSpLocks/>
            </p:cNvGrpSpPr>
            <p:nvPr/>
          </p:nvGrpSpPr>
          <p:grpSpPr bwMode="auto">
            <a:xfrm>
              <a:off x="4883" y="1500"/>
              <a:ext cx="211" cy="225"/>
              <a:chOff x="3168" y="720"/>
              <a:chExt cx="1680" cy="1584"/>
            </a:xfrm>
          </p:grpSpPr>
          <p:sp>
            <p:nvSpPr>
              <p:cNvPr id="16435" name="AutoShape 243"/>
              <p:cNvSpPr>
                <a:spLocks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36" name="Group 244"/>
              <p:cNvGrpSpPr>
                <a:grpSpLocks/>
              </p:cNvGrpSpPr>
              <p:nvPr/>
            </p:nvGrpSpPr>
            <p:grpSpPr bwMode="auto">
              <a:xfrm>
                <a:off x="3312" y="864"/>
                <a:ext cx="1392" cy="336"/>
                <a:chOff x="3312" y="864"/>
                <a:chExt cx="1392" cy="336"/>
              </a:xfrm>
            </p:grpSpPr>
            <p:sp>
              <p:nvSpPr>
                <p:cNvPr id="16445" name="Oval 245"/>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6" name="Oval 246"/>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7" name="Oval 247"/>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37" name="Group 248"/>
              <p:cNvGrpSpPr>
                <a:grpSpLocks/>
              </p:cNvGrpSpPr>
              <p:nvPr/>
            </p:nvGrpSpPr>
            <p:grpSpPr bwMode="auto">
              <a:xfrm>
                <a:off x="3312" y="1344"/>
                <a:ext cx="1392" cy="336"/>
                <a:chOff x="3312" y="864"/>
                <a:chExt cx="1392" cy="336"/>
              </a:xfrm>
            </p:grpSpPr>
            <p:sp>
              <p:nvSpPr>
                <p:cNvPr id="16442" name="Oval 249"/>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3" name="Oval 250"/>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4" name="Oval 251"/>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6438" name="Group 252"/>
              <p:cNvGrpSpPr>
                <a:grpSpLocks/>
              </p:cNvGrpSpPr>
              <p:nvPr/>
            </p:nvGrpSpPr>
            <p:grpSpPr bwMode="auto">
              <a:xfrm>
                <a:off x="3312" y="1824"/>
                <a:ext cx="1392" cy="336"/>
                <a:chOff x="3312" y="864"/>
                <a:chExt cx="1392" cy="336"/>
              </a:xfrm>
            </p:grpSpPr>
            <p:sp>
              <p:nvSpPr>
                <p:cNvPr id="16439" name="Oval 253"/>
                <p:cNvSpPr>
                  <a:spLocks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0" name="Oval 254"/>
                <p:cNvSpPr>
                  <a:spLocks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41" name="Oval 255"/>
                <p:cNvSpPr>
                  <a:spLocks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6434" name="Rectangle 256" descr="Dark vertical"/>
            <p:cNvSpPr>
              <a:spLocks noChangeArrowheads="1"/>
            </p:cNvSpPr>
            <p:nvPr/>
          </p:nvSpPr>
          <p:spPr bwMode="auto">
            <a:xfrm>
              <a:off x="4918" y="1763"/>
              <a:ext cx="388" cy="226"/>
            </a:xfrm>
            <a:prstGeom prst="rect">
              <a:avLst/>
            </a:prstGeom>
            <a:pattFill prst="dkVert">
              <a:fgClr>
                <a:srgbClr val="5F5F5F"/>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6394" name="AutoShape 257" descr="Picture1Insert"/>
          <p:cNvSpPr>
            <a:spLocks noChangeArrowheads="1"/>
          </p:cNvSpPr>
          <p:nvPr/>
        </p:nvSpPr>
        <p:spPr bwMode="auto">
          <a:xfrm>
            <a:off x="2081214" y="1166814"/>
            <a:ext cx="879475" cy="2124075"/>
          </a:xfrm>
          <a:prstGeom prst="roundRect">
            <a:avLst>
              <a:gd name="adj" fmla="val 16667"/>
            </a:avLst>
          </a:prstGeom>
          <a:blipFill dpi="0" rotWithShape="1">
            <a:blip r:embed="rId3"/>
            <a:srcRect/>
            <a:stretch>
              <a:fillRect/>
            </a:stretch>
          </a:blipFill>
          <a:ln w="9525">
            <a:round/>
            <a:headEnd/>
            <a:tailEnd/>
          </a:ln>
          <a:scene3d>
            <a:camera prst="legacyObliqueTopRight"/>
            <a:lightRig rig="legacyFlat3" dir="b"/>
          </a:scene3d>
          <a:sp3d extrusionH="74600" prstMaterial="legacyMatte">
            <a:bevelT w="13500" h="13500" prst="angle"/>
            <a:bevelB w="13500" h="13500" prst="angle"/>
            <a:extrusionClr>
              <a:srgbClr val="FFFFFF"/>
            </a:extrusionClr>
            <a:contourClr>
              <a:srgbClr val="FFFFFF"/>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395" name="Line 258"/>
          <p:cNvSpPr>
            <a:spLocks noChangeShapeType="1"/>
          </p:cNvSpPr>
          <p:nvPr/>
        </p:nvSpPr>
        <p:spPr bwMode="auto">
          <a:xfrm>
            <a:off x="3151188" y="2268538"/>
            <a:ext cx="260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6396" name="Line 259"/>
          <p:cNvSpPr>
            <a:spLocks noChangeShapeType="1"/>
          </p:cNvSpPr>
          <p:nvPr/>
        </p:nvSpPr>
        <p:spPr bwMode="auto">
          <a:xfrm>
            <a:off x="4419600" y="2278063"/>
            <a:ext cx="260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6397" name="Line 260"/>
          <p:cNvSpPr>
            <a:spLocks noChangeShapeType="1"/>
          </p:cNvSpPr>
          <p:nvPr/>
        </p:nvSpPr>
        <p:spPr bwMode="auto">
          <a:xfrm>
            <a:off x="6902450" y="2286000"/>
            <a:ext cx="260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6398" name="Line 261"/>
          <p:cNvSpPr>
            <a:spLocks noChangeShapeType="1"/>
          </p:cNvSpPr>
          <p:nvPr/>
        </p:nvSpPr>
        <p:spPr bwMode="auto">
          <a:xfrm>
            <a:off x="8807450" y="2286000"/>
            <a:ext cx="260350" cy="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6399" name="Rectangle 262"/>
          <p:cNvSpPr>
            <a:spLocks noChangeArrowheads="1"/>
          </p:cNvSpPr>
          <p:nvPr/>
        </p:nvSpPr>
        <p:spPr bwMode="auto">
          <a:xfrm>
            <a:off x="10340975" y="3876675"/>
            <a:ext cx="249238" cy="681038"/>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00" name="Group 263"/>
          <p:cNvGrpSpPr>
            <a:grpSpLocks/>
          </p:cNvGrpSpPr>
          <p:nvPr/>
        </p:nvGrpSpPr>
        <p:grpSpPr bwMode="auto">
          <a:xfrm>
            <a:off x="1600200" y="63501"/>
            <a:ext cx="9067800" cy="6589713"/>
            <a:chOff x="48" y="40"/>
            <a:chExt cx="5712" cy="4151"/>
          </a:xfrm>
        </p:grpSpPr>
        <p:grpSp>
          <p:nvGrpSpPr>
            <p:cNvPr id="16418" name="Group 264"/>
            <p:cNvGrpSpPr>
              <a:grpSpLocks/>
            </p:cNvGrpSpPr>
            <p:nvPr/>
          </p:nvGrpSpPr>
          <p:grpSpPr bwMode="auto">
            <a:xfrm>
              <a:off x="48" y="40"/>
              <a:ext cx="540" cy="4151"/>
              <a:chOff x="48" y="40"/>
              <a:chExt cx="540" cy="4151"/>
            </a:xfrm>
          </p:grpSpPr>
          <p:grpSp>
            <p:nvGrpSpPr>
              <p:cNvPr id="16420" name="Group 265"/>
              <p:cNvGrpSpPr>
                <a:grpSpLocks/>
              </p:cNvGrpSpPr>
              <p:nvPr/>
            </p:nvGrpSpPr>
            <p:grpSpPr bwMode="auto">
              <a:xfrm>
                <a:off x="48" y="40"/>
                <a:ext cx="540" cy="516"/>
                <a:chOff x="48" y="40"/>
                <a:chExt cx="540" cy="516"/>
              </a:xfrm>
            </p:grpSpPr>
            <p:sp>
              <p:nvSpPr>
                <p:cNvPr id="16422" name="Oval 266"/>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6423" name="Oval 267"/>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6424" name="Oval 268"/>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16421" name="Rectangle 269"/>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6419" name="Rectangle 270"/>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6401" name="Text Box 271"/>
          <p:cNvSpPr txBox="1">
            <a:spLocks noChangeArrowheads="1"/>
          </p:cNvSpPr>
          <p:nvPr/>
        </p:nvSpPr>
        <p:spPr bwMode="auto">
          <a:xfrm>
            <a:off x="2152651" y="4014788"/>
            <a:ext cx="29813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a:solidFill>
                <a:srgbClr val="000000"/>
              </a:solidFill>
            </a:endParaRPr>
          </a:p>
        </p:txBody>
      </p:sp>
      <p:sp>
        <p:nvSpPr>
          <p:cNvPr id="16402" name="AutoShape 272"/>
          <p:cNvSpPr>
            <a:spLocks noChangeArrowheads="1"/>
          </p:cNvSpPr>
          <p:nvPr/>
        </p:nvSpPr>
        <p:spPr bwMode="auto">
          <a:xfrm>
            <a:off x="3708400" y="3525839"/>
            <a:ext cx="1866900" cy="676275"/>
          </a:xfrm>
          <a:prstGeom prst="hexagon">
            <a:avLst>
              <a:gd name="adj" fmla="val 21599"/>
              <a:gd name="vf" fmla="val 115470"/>
            </a:avLst>
          </a:prstGeom>
          <a:solidFill>
            <a:schemeClr val="bg1"/>
          </a:solidFill>
          <a:ln w="381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6403" name="Group 273"/>
          <p:cNvGrpSpPr>
            <a:grpSpLocks/>
          </p:cNvGrpSpPr>
          <p:nvPr/>
        </p:nvGrpSpPr>
        <p:grpSpPr bwMode="auto">
          <a:xfrm>
            <a:off x="1903413" y="3878263"/>
            <a:ext cx="8597900" cy="2838450"/>
            <a:chOff x="239" y="2324"/>
            <a:chExt cx="5416" cy="1788"/>
          </a:xfrm>
        </p:grpSpPr>
        <p:grpSp>
          <p:nvGrpSpPr>
            <p:cNvPr id="16411" name="Group 274"/>
            <p:cNvGrpSpPr>
              <a:grpSpLocks/>
            </p:cNvGrpSpPr>
            <p:nvPr/>
          </p:nvGrpSpPr>
          <p:grpSpPr bwMode="auto">
            <a:xfrm>
              <a:off x="239" y="2324"/>
              <a:ext cx="5416" cy="1788"/>
              <a:chOff x="239" y="2324"/>
              <a:chExt cx="5416" cy="1788"/>
            </a:xfrm>
          </p:grpSpPr>
          <p:sp>
            <p:nvSpPr>
              <p:cNvPr id="16413" name="AutoShape 275"/>
              <p:cNvSpPr>
                <a:spLocks noChangeArrowheads="1"/>
              </p:cNvSpPr>
              <p:nvPr/>
            </p:nvSpPr>
            <p:spPr bwMode="auto">
              <a:xfrm>
                <a:off x="239" y="2324"/>
                <a:ext cx="5416" cy="1788"/>
              </a:xfrm>
              <a:prstGeom prst="roundRect">
                <a:avLst>
                  <a:gd name="adj" fmla="val 6208"/>
                </a:avLst>
              </a:prstGeom>
              <a:solidFill>
                <a:schemeClr val="bg1"/>
              </a:solidFill>
              <a:ln w="3810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pic>
            <p:nvPicPr>
              <p:cNvPr id="16414" name="Picture 276"/>
              <p:cNvPicPr>
                <a:picLocks noChangeAspect="1" noChangeArrowheads="1"/>
              </p:cNvPicPr>
              <p:nvPr/>
            </p:nvPicPr>
            <p:blipFill>
              <a:blip r:embed="rId4">
                <a:extLst>
                  <a:ext uri="{28A0092B-C50C-407E-A947-70E740481C1C}">
                    <a14:useLocalDpi xmlns:a14="http://schemas.microsoft.com/office/drawing/2010/main" val="0"/>
                  </a:ext>
                </a:extLst>
              </a:blip>
              <a:srcRect l="1250" t="12000" r="38126" b="54001"/>
              <a:stretch>
                <a:fillRect/>
              </a:stretch>
            </p:blipFill>
            <p:spPr bwMode="auto">
              <a:xfrm>
                <a:off x="2317" y="2361"/>
                <a:ext cx="3263"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5" name="Rectangle 277"/>
              <p:cNvSpPr>
                <a:spLocks noChangeArrowheads="1"/>
              </p:cNvSpPr>
              <p:nvPr/>
            </p:nvSpPr>
            <p:spPr bwMode="auto">
              <a:xfrm>
                <a:off x="264" y="2531"/>
                <a:ext cx="2320"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20000"/>
                  </a:spcBef>
                  <a:spcAft>
                    <a:spcPct val="0"/>
                  </a:spcAft>
                  <a:buFontTx/>
                  <a:buChar char="•"/>
                </a:pPr>
                <a:r>
                  <a:rPr lang="en-US" altLang="en-US" sz="1400" b="1">
                    <a:solidFill>
                      <a:srgbClr val="000000"/>
                    </a:solidFill>
                    <a:latin typeface="Gill Sans MT" panose="020B0502020104020203" pitchFamily="34" charset="0"/>
                  </a:rPr>
                  <a:t>Each probe is designed considering specific properties:</a:t>
                </a:r>
              </a:p>
              <a:p>
                <a:pPr lvl="1" eaLnBrk="1" fontAlgn="base" hangingPunct="1">
                  <a:spcBef>
                    <a:spcPct val="20000"/>
                  </a:spcBef>
                  <a:spcAft>
                    <a:spcPct val="0"/>
                  </a:spcAft>
                  <a:buFontTx/>
                  <a:buChar char="–"/>
                </a:pPr>
                <a:r>
                  <a:rPr lang="en-US" altLang="en-US" sz="1200" b="1">
                    <a:solidFill>
                      <a:srgbClr val="FFCC00"/>
                    </a:solidFill>
                    <a:latin typeface="Gill Sans MT" panose="020B0502020104020203" pitchFamily="34" charset="0"/>
                  </a:rPr>
                  <a:t>Folding</a:t>
                </a:r>
              </a:p>
              <a:p>
                <a:pPr lvl="1" eaLnBrk="1" fontAlgn="base" hangingPunct="1">
                  <a:spcBef>
                    <a:spcPct val="20000"/>
                  </a:spcBef>
                  <a:spcAft>
                    <a:spcPct val="0"/>
                  </a:spcAft>
                  <a:buFontTx/>
                  <a:buChar char="–"/>
                </a:pPr>
                <a:r>
                  <a:rPr lang="en-US" altLang="en-US" sz="1200" b="1">
                    <a:solidFill>
                      <a:srgbClr val="008000"/>
                    </a:solidFill>
                    <a:latin typeface="Gill Sans MT" panose="020B0502020104020203" pitchFamily="34" charset="0"/>
                  </a:rPr>
                  <a:t>Melting Temperature</a:t>
                </a:r>
              </a:p>
              <a:p>
                <a:pPr lvl="1" eaLnBrk="1" fontAlgn="base" hangingPunct="1">
                  <a:spcBef>
                    <a:spcPct val="20000"/>
                  </a:spcBef>
                  <a:spcAft>
                    <a:spcPct val="0"/>
                  </a:spcAft>
                  <a:buFontTx/>
                  <a:buChar char="–"/>
                </a:pPr>
                <a:r>
                  <a:rPr lang="en-US" altLang="en-US" sz="1200" b="1">
                    <a:solidFill>
                      <a:srgbClr val="080808"/>
                    </a:solidFill>
                    <a:latin typeface="Gill Sans MT" panose="020B0502020104020203" pitchFamily="34" charset="0"/>
                  </a:rPr>
                  <a:t>Composition of Bases</a:t>
                </a:r>
              </a:p>
              <a:p>
                <a:pPr lvl="1" eaLnBrk="1" fontAlgn="base" hangingPunct="1">
                  <a:spcBef>
                    <a:spcPct val="20000"/>
                  </a:spcBef>
                  <a:spcAft>
                    <a:spcPct val="0"/>
                  </a:spcAft>
                  <a:buFontTx/>
                  <a:buChar char="–"/>
                </a:pPr>
                <a:r>
                  <a:rPr lang="en-US" altLang="en-US" sz="1200" b="1">
                    <a:solidFill>
                      <a:srgbClr val="333399"/>
                    </a:solidFill>
                    <a:latin typeface="Gill Sans MT" panose="020B0502020104020203" pitchFamily="34" charset="0"/>
                  </a:rPr>
                  <a:t>Cross-hybridizing</a:t>
                </a:r>
              </a:p>
              <a:p>
                <a:pPr lvl="1" eaLnBrk="1" fontAlgn="base" hangingPunct="1">
                  <a:spcBef>
                    <a:spcPct val="20000"/>
                  </a:spcBef>
                  <a:spcAft>
                    <a:spcPct val="0"/>
                  </a:spcAft>
                  <a:buFontTx/>
                  <a:buChar char="–"/>
                </a:pPr>
                <a:r>
                  <a:rPr lang="en-US" altLang="en-US" sz="1200" b="1">
                    <a:solidFill>
                      <a:srgbClr val="FF3399"/>
                    </a:solidFill>
                    <a:latin typeface="Gill Sans MT" panose="020B0502020104020203" pitchFamily="34" charset="0"/>
                  </a:rPr>
                  <a:t>Location</a:t>
                </a:r>
              </a:p>
              <a:p>
                <a:pPr lvl="1" eaLnBrk="1" fontAlgn="base" hangingPunct="1">
                  <a:spcBef>
                    <a:spcPct val="20000"/>
                  </a:spcBef>
                  <a:spcAft>
                    <a:spcPct val="0"/>
                  </a:spcAft>
                  <a:buFontTx/>
                  <a:buChar char="–"/>
                </a:pPr>
                <a:endParaRPr lang="en-US" altLang="en-US" sz="1200" b="1">
                  <a:solidFill>
                    <a:srgbClr val="FF3399"/>
                  </a:solidFill>
                  <a:latin typeface="Gill Sans MT" panose="020B0502020104020203" pitchFamily="34" charset="0"/>
                </a:endParaRPr>
              </a:p>
              <a:p>
                <a:pPr eaLnBrk="1" fontAlgn="base" hangingPunct="1">
                  <a:spcBef>
                    <a:spcPct val="20000"/>
                  </a:spcBef>
                  <a:spcAft>
                    <a:spcPct val="0"/>
                  </a:spcAft>
                  <a:buFontTx/>
                  <a:buChar char="•"/>
                </a:pPr>
                <a:r>
                  <a:rPr lang="en-US" altLang="en-US" sz="1400" b="1">
                    <a:solidFill>
                      <a:srgbClr val="FF0000"/>
                    </a:solidFill>
                    <a:latin typeface="Gill Sans MT" panose="020B0502020104020203" pitchFamily="34" charset="0"/>
                  </a:rPr>
                  <a:t>Total Score</a:t>
                </a:r>
                <a:r>
                  <a:rPr lang="en-US" altLang="en-US" sz="1400" b="1">
                    <a:solidFill>
                      <a:srgbClr val="000000"/>
                    </a:solidFill>
                    <a:latin typeface="Gill Sans MT" panose="020B0502020104020203" pitchFamily="34" charset="0"/>
                  </a:rPr>
                  <a:t> determines selection</a:t>
                </a:r>
              </a:p>
            </p:txBody>
          </p:sp>
          <p:sp>
            <p:nvSpPr>
              <p:cNvPr id="16416" name="Text Box 278"/>
              <p:cNvSpPr txBox="1">
                <a:spLocks noChangeArrowheads="1"/>
              </p:cNvSpPr>
              <p:nvPr/>
            </p:nvSpPr>
            <p:spPr bwMode="auto">
              <a:xfrm>
                <a:off x="306" y="2391"/>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latin typeface="Gill Sans MT" panose="020B0502020104020203" pitchFamily="34" charset="0"/>
                </a:endParaRPr>
              </a:p>
            </p:txBody>
          </p:sp>
          <p:sp>
            <p:nvSpPr>
              <p:cNvPr id="16417" name="Text Box 279"/>
              <p:cNvSpPr txBox="1">
                <a:spLocks noChangeArrowheads="1"/>
              </p:cNvSpPr>
              <p:nvPr/>
            </p:nvSpPr>
            <p:spPr bwMode="auto">
              <a:xfrm>
                <a:off x="2484" y="3918"/>
                <a:ext cx="296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a:solidFill>
                      <a:srgbClr val="000000"/>
                    </a:solidFill>
                    <a:latin typeface="Gill Sans MT" panose="020B0502020104020203" pitchFamily="34" charset="0"/>
                  </a:rPr>
                  <a:t>Figure. Probe selection and scoring diagram.</a:t>
                </a:r>
              </a:p>
            </p:txBody>
          </p:sp>
        </p:grpSp>
        <p:sp>
          <p:nvSpPr>
            <p:cNvPr id="16412" name="Rectangle 280"/>
            <p:cNvSpPr>
              <a:spLocks noChangeArrowheads="1"/>
            </p:cNvSpPr>
            <p:nvPr/>
          </p:nvSpPr>
          <p:spPr bwMode="auto">
            <a:xfrm>
              <a:off x="5418" y="2370"/>
              <a:ext cx="168" cy="314"/>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sp>
        <p:nvSpPr>
          <p:cNvPr id="16404" name="AutoShape 281"/>
          <p:cNvSpPr>
            <a:spLocks noChangeArrowheads="1"/>
          </p:cNvSpPr>
          <p:nvPr/>
        </p:nvSpPr>
        <p:spPr bwMode="auto">
          <a:xfrm>
            <a:off x="3708400" y="3573464"/>
            <a:ext cx="1866900" cy="676275"/>
          </a:xfrm>
          <a:prstGeom prst="hexagon">
            <a:avLst>
              <a:gd name="adj" fmla="val 21599"/>
              <a:gd name="vf" fmla="val 115470"/>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6405" name="Text Box 282"/>
          <p:cNvSpPr txBox="1">
            <a:spLocks noChangeArrowheads="1"/>
          </p:cNvSpPr>
          <p:nvPr/>
        </p:nvSpPr>
        <p:spPr bwMode="auto">
          <a:xfrm>
            <a:off x="2257426" y="3562350"/>
            <a:ext cx="1895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b="1">
                <a:solidFill>
                  <a:srgbClr val="000000"/>
                </a:solidFill>
                <a:latin typeface="Gill Sans MT" panose="020B0502020104020203" pitchFamily="34" charset="0"/>
              </a:rPr>
              <a:t>1. Sequence Data</a:t>
            </a:r>
          </a:p>
        </p:txBody>
      </p:sp>
      <p:sp>
        <p:nvSpPr>
          <p:cNvPr id="16406" name="Text Box 283"/>
          <p:cNvSpPr txBox="1">
            <a:spLocks noChangeArrowheads="1"/>
          </p:cNvSpPr>
          <p:nvPr/>
        </p:nvSpPr>
        <p:spPr bwMode="auto">
          <a:xfrm>
            <a:off x="3981451" y="3562350"/>
            <a:ext cx="1895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b="1">
                <a:solidFill>
                  <a:srgbClr val="000000"/>
                </a:solidFill>
                <a:latin typeface="Gill Sans MT" panose="020B0502020104020203" pitchFamily="34" charset="0"/>
              </a:rPr>
              <a:t>2. Probe Design</a:t>
            </a:r>
          </a:p>
        </p:txBody>
      </p:sp>
      <p:sp>
        <p:nvSpPr>
          <p:cNvPr id="16407" name="Text Box 284"/>
          <p:cNvSpPr txBox="1">
            <a:spLocks noChangeArrowheads="1"/>
          </p:cNvSpPr>
          <p:nvPr/>
        </p:nvSpPr>
        <p:spPr bwMode="auto">
          <a:xfrm>
            <a:off x="5534026" y="3562350"/>
            <a:ext cx="1895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b="1">
                <a:solidFill>
                  <a:srgbClr val="000000"/>
                </a:solidFill>
                <a:latin typeface="Gill Sans MT" panose="020B0502020104020203" pitchFamily="34" charset="0"/>
              </a:rPr>
              <a:t>3. Probe Grouping</a:t>
            </a:r>
          </a:p>
        </p:txBody>
      </p:sp>
      <p:sp>
        <p:nvSpPr>
          <p:cNvPr id="16408" name="Text Box 285"/>
          <p:cNvSpPr txBox="1">
            <a:spLocks noChangeArrowheads="1"/>
          </p:cNvSpPr>
          <p:nvPr/>
        </p:nvSpPr>
        <p:spPr bwMode="auto">
          <a:xfrm>
            <a:off x="7229476" y="3562350"/>
            <a:ext cx="1895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b="1">
                <a:solidFill>
                  <a:srgbClr val="000000"/>
                </a:solidFill>
                <a:latin typeface="Gill Sans MT" panose="020B0502020104020203" pitchFamily="34" charset="0"/>
              </a:rPr>
              <a:t>4. Array Layout</a:t>
            </a:r>
          </a:p>
        </p:txBody>
      </p:sp>
      <p:sp>
        <p:nvSpPr>
          <p:cNvPr id="16409" name="Text Box 286"/>
          <p:cNvSpPr txBox="1">
            <a:spLocks noChangeArrowheads="1"/>
          </p:cNvSpPr>
          <p:nvPr/>
        </p:nvSpPr>
        <p:spPr bwMode="auto">
          <a:xfrm>
            <a:off x="8848726" y="3562350"/>
            <a:ext cx="1895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200" b="1">
                <a:solidFill>
                  <a:srgbClr val="000000"/>
                </a:solidFill>
                <a:latin typeface="Gill Sans MT" panose="020B0502020104020203" pitchFamily="34" charset="0"/>
              </a:rPr>
              <a:t>5. Microarray</a:t>
            </a:r>
          </a:p>
        </p:txBody>
      </p:sp>
      <p:sp>
        <p:nvSpPr>
          <p:cNvPr id="16410" name="Rectangle 287"/>
          <p:cNvSpPr>
            <a:spLocks noChangeArrowheads="1"/>
          </p:cNvSpPr>
          <p:nvPr/>
        </p:nvSpPr>
        <p:spPr bwMode="auto">
          <a:xfrm>
            <a:off x="1981200" y="185738"/>
            <a:ext cx="822960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4000">
                <a:solidFill>
                  <a:srgbClr val="000000"/>
                </a:solidFill>
                <a:latin typeface="Gill Sans MT" panose="020B0502020104020203" pitchFamily="34" charset="0"/>
              </a:rPr>
              <a:t>Microarray Design</a:t>
            </a:r>
          </a:p>
        </p:txBody>
      </p:sp>
    </p:spTree>
    <p:extLst>
      <p:ext uri="{BB962C8B-B14F-4D97-AF65-F5344CB8AC3E}">
        <p14:creationId xmlns:p14="http://schemas.microsoft.com/office/powerpoint/2010/main" val="69285396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p:cNvGrpSpPr>
            <a:grpSpLocks/>
          </p:cNvGrpSpPr>
          <p:nvPr/>
        </p:nvGrpSpPr>
        <p:grpSpPr bwMode="auto">
          <a:xfrm rot="9680901">
            <a:off x="8529638" y="4797425"/>
            <a:ext cx="284162" cy="579438"/>
            <a:chOff x="1893" y="324"/>
            <a:chExt cx="531" cy="994"/>
          </a:xfrm>
        </p:grpSpPr>
        <p:pic>
          <p:nvPicPr>
            <p:cNvPr id="18027" name="Picture 3"/>
            <p:cNvPicPr>
              <a:picLocks noChangeAspect="1" noChangeArrowheads="1"/>
            </p:cNvPicPr>
            <p:nvPr/>
          </p:nvPicPr>
          <p:blipFill>
            <a:blip r:embed="rId3">
              <a:extLst>
                <a:ext uri="{28A0092B-C50C-407E-A947-70E740481C1C}">
                  <a14:useLocalDpi xmlns:a14="http://schemas.microsoft.com/office/drawing/2010/main" val="0"/>
                </a:ext>
              </a:extLst>
            </a:blip>
            <a:srcRect l="23593" t="17500" r="67813" b="25626"/>
            <a:stretch>
              <a:fillRect/>
            </a:stretch>
          </p:blipFill>
          <p:spPr bwMode="auto">
            <a:xfrm>
              <a:off x="2183" y="324"/>
              <a:ext cx="241"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28" name="Group 4"/>
            <p:cNvGrpSpPr>
              <a:grpSpLocks/>
            </p:cNvGrpSpPr>
            <p:nvPr/>
          </p:nvGrpSpPr>
          <p:grpSpPr bwMode="auto">
            <a:xfrm>
              <a:off x="1893" y="492"/>
              <a:ext cx="303" cy="537"/>
              <a:chOff x="1893" y="492"/>
              <a:chExt cx="303" cy="537"/>
            </a:xfrm>
          </p:grpSpPr>
          <p:sp>
            <p:nvSpPr>
              <p:cNvPr id="18029" name="Line 5"/>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8030" name="Oval 6"/>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31" name="Rectangle 7"/>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11" name="Group 8"/>
          <p:cNvGrpSpPr>
            <a:grpSpLocks noChangeAspect="1"/>
          </p:cNvGrpSpPr>
          <p:nvPr/>
        </p:nvGrpSpPr>
        <p:grpSpPr bwMode="auto">
          <a:xfrm>
            <a:off x="7564438" y="1285875"/>
            <a:ext cx="1352550" cy="1316038"/>
            <a:chOff x="852" y="1853"/>
            <a:chExt cx="1137" cy="1106"/>
          </a:xfrm>
        </p:grpSpPr>
        <p:sp>
          <p:nvSpPr>
            <p:cNvPr id="17976" name="Oval 9"/>
            <p:cNvSpPr>
              <a:spLocks noChangeAspect="1" noChangeArrowheads="1"/>
            </p:cNvSpPr>
            <p:nvPr/>
          </p:nvSpPr>
          <p:spPr bwMode="auto">
            <a:xfrm>
              <a:off x="994" y="1922"/>
              <a:ext cx="958" cy="965"/>
            </a:xfrm>
            <a:prstGeom prst="ellipse">
              <a:avLst/>
            </a:prstGeom>
            <a:solidFill>
              <a:schemeClr val="accent1"/>
            </a:solidFill>
            <a:ln w="38100">
              <a:solidFill>
                <a:srgbClr val="5F5F5F"/>
              </a:solidFill>
              <a:prstDash val="lgDashDotDot"/>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977" name="Group 10"/>
            <p:cNvGrpSpPr>
              <a:grpSpLocks noChangeAspect="1"/>
            </p:cNvGrpSpPr>
            <p:nvPr/>
          </p:nvGrpSpPr>
          <p:grpSpPr bwMode="auto">
            <a:xfrm>
              <a:off x="1239" y="2140"/>
              <a:ext cx="336" cy="159"/>
              <a:chOff x="882" y="667"/>
              <a:chExt cx="336" cy="159"/>
            </a:xfrm>
          </p:grpSpPr>
          <p:sp>
            <p:nvSpPr>
              <p:cNvPr id="18025" name="Freeform 11"/>
              <p:cNvSpPr>
                <a:spLocks noChangeAspect="1"/>
              </p:cNvSpPr>
              <p:nvPr/>
            </p:nvSpPr>
            <p:spPr bwMode="auto">
              <a:xfrm>
                <a:off x="882" y="667"/>
                <a:ext cx="324" cy="147"/>
              </a:xfrm>
              <a:custGeom>
                <a:avLst/>
                <a:gdLst>
                  <a:gd name="T0" fmla="*/ 1 w 324"/>
                  <a:gd name="T1" fmla="*/ 65 h 147"/>
                  <a:gd name="T2" fmla="*/ 9 w 324"/>
                  <a:gd name="T3" fmla="*/ 28 h 147"/>
                  <a:gd name="T4" fmla="*/ 31 w 324"/>
                  <a:gd name="T5" fmla="*/ 35 h 147"/>
                  <a:gd name="T6" fmla="*/ 46 w 324"/>
                  <a:gd name="T7" fmla="*/ 13 h 147"/>
                  <a:gd name="T8" fmla="*/ 69 w 324"/>
                  <a:gd name="T9" fmla="*/ 5 h 147"/>
                  <a:gd name="T10" fmla="*/ 121 w 324"/>
                  <a:gd name="T11" fmla="*/ 13 h 147"/>
                  <a:gd name="T12" fmla="*/ 98 w 324"/>
                  <a:gd name="T13" fmla="*/ 35 h 147"/>
                  <a:gd name="T14" fmla="*/ 158 w 324"/>
                  <a:gd name="T15" fmla="*/ 20 h 147"/>
                  <a:gd name="T16" fmla="*/ 256 w 324"/>
                  <a:gd name="T17" fmla="*/ 28 h 147"/>
                  <a:gd name="T18" fmla="*/ 181 w 324"/>
                  <a:gd name="T19" fmla="*/ 140 h 147"/>
                  <a:gd name="T20" fmla="*/ 121 w 324"/>
                  <a:gd name="T21" fmla="*/ 132 h 147"/>
                  <a:gd name="T22" fmla="*/ 128 w 324"/>
                  <a:gd name="T23" fmla="*/ 110 h 147"/>
                  <a:gd name="T24" fmla="*/ 106 w 324"/>
                  <a:gd name="T25" fmla="*/ 95 h 147"/>
                  <a:gd name="T26" fmla="*/ 54 w 324"/>
                  <a:gd name="T27" fmla="*/ 147 h 147"/>
                  <a:gd name="T28" fmla="*/ 9 w 324"/>
                  <a:gd name="T29" fmla="*/ 95 h 147"/>
                  <a:gd name="T30" fmla="*/ 1 w 324"/>
                  <a:gd name="T31" fmla="*/ 65 h 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4"/>
                  <a:gd name="T49" fmla="*/ 0 h 147"/>
                  <a:gd name="T50" fmla="*/ 324 w 324"/>
                  <a:gd name="T51" fmla="*/ 147 h 1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4" h="147">
                    <a:moveTo>
                      <a:pt x="1" y="65"/>
                    </a:moveTo>
                    <a:cubicBezTo>
                      <a:pt x="4" y="53"/>
                      <a:pt x="0" y="37"/>
                      <a:pt x="9" y="28"/>
                    </a:cubicBezTo>
                    <a:cubicBezTo>
                      <a:pt x="14" y="23"/>
                      <a:pt x="24" y="38"/>
                      <a:pt x="31" y="35"/>
                    </a:cubicBezTo>
                    <a:cubicBezTo>
                      <a:pt x="39" y="32"/>
                      <a:pt x="39" y="18"/>
                      <a:pt x="46" y="13"/>
                    </a:cubicBezTo>
                    <a:cubicBezTo>
                      <a:pt x="52" y="8"/>
                      <a:pt x="61" y="8"/>
                      <a:pt x="69" y="5"/>
                    </a:cubicBezTo>
                    <a:cubicBezTo>
                      <a:pt x="86" y="8"/>
                      <a:pt x="109" y="0"/>
                      <a:pt x="121" y="13"/>
                    </a:cubicBezTo>
                    <a:cubicBezTo>
                      <a:pt x="128" y="21"/>
                      <a:pt x="94" y="25"/>
                      <a:pt x="98" y="35"/>
                    </a:cubicBezTo>
                    <a:cubicBezTo>
                      <a:pt x="99" y="36"/>
                      <a:pt x="158" y="20"/>
                      <a:pt x="158" y="20"/>
                    </a:cubicBezTo>
                    <a:cubicBezTo>
                      <a:pt x="191" y="23"/>
                      <a:pt x="233" y="5"/>
                      <a:pt x="256" y="28"/>
                    </a:cubicBezTo>
                    <a:cubicBezTo>
                      <a:pt x="324" y="96"/>
                      <a:pt x="212" y="129"/>
                      <a:pt x="181" y="140"/>
                    </a:cubicBezTo>
                    <a:cubicBezTo>
                      <a:pt x="161" y="137"/>
                      <a:pt x="139" y="142"/>
                      <a:pt x="121" y="132"/>
                    </a:cubicBezTo>
                    <a:cubicBezTo>
                      <a:pt x="114" y="128"/>
                      <a:pt x="131" y="117"/>
                      <a:pt x="128" y="110"/>
                    </a:cubicBezTo>
                    <a:cubicBezTo>
                      <a:pt x="125" y="102"/>
                      <a:pt x="113" y="100"/>
                      <a:pt x="106" y="95"/>
                    </a:cubicBezTo>
                    <a:cubicBezTo>
                      <a:pt x="72" y="146"/>
                      <a:pt x="93" y="135"/>
                      <a:pt x="54" y="147"/>
                    </a:cubicBezTo>
                    <a:cubicBezTo>
                      <a:pt x="35" y="118"/>
                      <a:pt x="42" y="107"/>
                      <a:pt x="9" y="95"/>
                    </a:cubicBezTo>
                    <a:cubicBezTo>
                      <a:pt x="0" y="70"/>
                      <a:pt x="1" y="81"/>
                      <a:pt x="1" y="65"/>
                    </a:cubicBezTo>
                    <a:close/>
                  </a:path>
                </a:pathLst>
              </a:custGeom>
              <a:noFill/>
              <a:ln w="9525">
                <a:solidFill>
                  <a:srgbClr val="003366"/>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26" name="Freeform 12"/>
              <p:cNvSpPr>
                <a:spLocks noChangeAspect="1"/>
              </p:cNvSpPr>
              <p:nvPr/>
            </p:nvSpPr>
            <p:spPr bwMode="auto">
              <a:xfrm>
                <a:off x="894" y="679"/>
                <a:ext cx="324" cy="147"/>
              </a:xfrm>
              <a:custGeom>
                <a:avLst/>
                <a:gdLst>
                  <a:gd name="T0" fmla="*/ 1 w 324"/>
                  <a:gd name="T1" fmla="*/ 65 h 147"/>
                  <a:gd name="T2" fmla="*/ 9 w 324"/>
                  <a:gd name="T3" fmla="*/ 28 h 147"/>
                  <a:gd name="T4" fmla="*/ 31 w 324"/>
                  <a:gd name="T5" fmla="*/ 35 h 147"/>
                  <a:gd name="T6" fmla="*/ 46 w 324"/>
                  <a:gd name="T7" fmla="*/ 13 h 147"/>
                  <a:gd name="T8" fmla="*/ 69 w 324"/>
                  <a:gd name="T9" fmla="*/ 5 h 147"/>
                  <a:gd name="T10" fmla="*/ 121 w 324"/>
                  <a:gd name="T11" fmla="*/ 13 h 147"/>
                  <a:gd name="T12" fmla="*/ 98 w 324"/>
                  <a:gd name="T13" fmla="*/ 35 h 147"/>
                  <a:gd name="T14" fmla="*/ 158 w 324"/>
                  <a:gd name="T15" fmla="*/ 20 h 147"/>
                  <a:gd name="T16" fmla="*/ 256 w 324"/>
                  <a:gd name="T17" fmla="*/ 28 h 147"/>
                  <a:gd name="T18" fmla="*/ 181 w 324"/>
                  <a:gd name="T19" fmla="*/ 140 h 147"/>
                  <a:gd name="T20" fmla="*/ 121 w 324"/>
                  <a:gd name="T21" fmla="*/ 132 h 147"/>
                  <a:gd name="T22" fmla="*/ 128 w 324"/>
                  <a:gd name="T23" fmla="*/ 110 h 147"/>
                  <a:gd name="T24" fmla="*/ 106 w 324"/>
                  <a:gd name="T25" fmla="*/ 95 h 147"/>
                  <a:gd name="T26" fmla="*/ 54 w 324"/>
                  <a:gd name="T27" fmla="*/ 147 h 147"/>
                  <a:gd name="T28" fmla="*/ 9 w 324"/>
                  <a:gd name="T29" fmla="*/ 95 h 147"/>
                  <a:gd name="T30" fmla="*/ 1 w 324"/>
                  <a:gd name="T31" fmla="*/ 65 h 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4"/>
                  <a:gd name="T49" fmla="*/ 0 h 147"/>
                  <a:gd name="T50" fmla="*/ 324 w 324"/>
                  <a:gd name="T51" fmla="*/ 147 h 1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4" h="147">
                    <a:moveTo>
                      <a:pt x="1" y="65"/>
                    </a:moveTo>
                    <a:cubicBezTo>
                      <a:pt x="4" y="53"/>
                      <a:pt x="0" y="37"/>
                      <a:pt x="9" y="28"/>
                    </a:cubicBezTo>
                    <a:cubicBezTo>
                      <a:pt x="14" y="23"/>
                      <a:pt x="24" y="38"/>
                      <a:pt x="31" y="35"/>
                    </a:cubicBezTo>
                    <a:cubicBezTo>
                      <a:pt x="39" y="32"/>
                      <a:pt x="39" y="18"/>
                      <a:pt x="46" y="13"/>
                    </a:cubicBezTo>
                    <a:cubicBezTo>
                      <a:pt x="52" y="8"/>
                      <a:pt x="61" y="8"/>
                      <a:pt x="69" y="5"/>
                    </a:cubicBezTo>
                    <a:cubicBezTo>
                      <a:pt x="86" y="8"/>
                      <a:pt x="109" y="0"/>
                      <a:pt x="121" y="13"/>
                    </a:cubicBezTo>
                    <a:cubicBezTo>
                      <a:pt x="128" y="21"/>
                      <a:pt x="94" y="25"/>
                      <a:pt x="98" y="35"/>
                    </a:cubicBezTo>
                    <a:cubicBezTo>
                      <a:pt x="99" y="36"/>
                      <a:pt x="158" y="20"/>
                      <a:pt x="158" y="20"/>
                    </a:cubicBezTo>
                    <a:cubicBezTo>
                      <a:pt x="191" y="23"/>
                      <a:pt x="233" y="5"/>
                      <a:pt x="256" y="28"/>
                    </a:cubicBezTo>
                    <a:cubicBezTo>
                      <a:pt x="324" y="96"/>
                      <a:pt x="212" y="129"/>
                      <a:pt x="181" y="140"/>
                    </a:cubicBezTo>
                    <a:cubicBezTo>
                      <a:pt x="161" y="137"/>
                      <a:pt x="139" y="142"/>
                      <a:pt x="121" y="132"/>
                    </a:cubicBezTo>
                    <a:cubicBezTo>
                      <a:pt x="114" y="128"/>
                      <a:pt x="131" y="117"/>
                      <a:pt x="128" y="110"/>
                    </a:cubicBezTo>
                    <a:cubicBezTo>
                      <a:pt x="125" y="102"/>
                      <a:pt x="113" y="100"/>
                      <a:pt x="106" y="95"/>
                    </a:cubicBezTo>
                    <a:cubicBezTo>
                      <a:pt x="72" y="146"/>
                      <a:pt x="93" y="135"/>
                      <a:pt x="54" y="147"/>
                    </a:cubicBezTo>
                    <a:cubicBezTo>
                      <a:pt x="35" y="118"/>
                      <a:pt x="42" y="107"/>
                      <a:pt x="9" y="95"/>
                    </a:cubicBezTo>
                    <a:cubicBezTo>
                      <a:pt x="0" y="70"/>
                      <a:pt x="1" y="81"/>
                      <a:pt x="1" y="65"/>
                    </a:cubicBezTo>
                    <a:close/>
                  </a:path>
                </a:pathLst>
              </a:custGeom>
              <a:noFill/>
              <a:ln w="9525">
                <a:solidFill>
                  <a:srgbClr val="003366"/>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sp>
          <p:nvSpPr>
            <p:cNvPr id="17978" name="AutoShape 13"/>
            <p:cNvSpPr>
              <a:spLocks noChangeAspect="1" noChangeArrowheads="1"/>
            </p:cNvSpPr>
            <p:nvPr/>
          </p:nvSpPr>
          <p:spPr bwMode="auto">
            <a:xfrm>
              <a:off x="1455" y="2850"/>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79" name="AutoShape 14"/>
            <p:cNvSpPr>
              <a:spLocks noChangeAspect="1" noChangeArrowheads="1"/>
            </p:cNvSpPr>
            <p:nvPr/>
          </p:nvSpPr>
          <p:spPr bwMode="auto">
            <a:xfrm>
              <a:off x="1740" y="2708"/>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0" name="AutoShape 15"/>
            <p:cNvSpPr>
              <a:spLocks noChangeAspect="1" noChangeArrowheads="1"/>
            </p:cNvSpPr>
            <p:nvPr/>
          </p:nvSpPr>
          <p:spPr bwMode="auto">
            <a:xfrm>
              <a:off x="1885" y="2384"/>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1" name="AutoShape 16"/>
            <p:cNvSpPr>
              <a:spLocks noChangeAspect="1" noChangeArrowheads="1"/>
            </p:cNvSpPr>
            <p:nvPr/>
          </p:nvSpPr>
          <p:spPr bwMode="auto">
            <a:xfrm>
              <a:off x="1806" y="2053"/>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2" name="AutoShape 17"/>
            <p:cNvSpPr>
              <a:spLocks noChangeAspect="1" noChangeArrowheads="1"/>
            </p:cNvSpPr>
            <p:nvPr/>
          </p:nvSpPr>
          <p:spPr bwMode="auto">
            <a:xfrm>
              <a:off x="1398" y="1876"/>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3" name="AutoShape 18"/>
            <p:cNvSpPr>
              <a:spLocks noChangeAspect="1" noChangeArrowheads="1"/>
            </p:cNvSpPr>
            <p:nvPr/>
          </p:nvSpPr>
          <p:spPr bwMode="auto">
            <a:xfrm>
              <a:off x="1144" y="1965"/>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4" name="AutoShape 19"/>
            <p:cNvSpPr>
              <a:spLocks noChangeAspect="1" noChangeArrowheads="1"/>
            </p:cNvSpPr>
            <p:nvPr/>
          </p:nvSpPr>
          <p:spPr bwMode="auto">
            <a:xfrm>
              <a:off x="974" y="2201"/>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5" name="AutoShape 20"/>
            <p:cNvSpPr>
              <a:spLocks noChangeAspect="1" noChangeArrowheads="1"/>
            </p:cNvSpPr>
            <p:nvPr/>
          </p:nvSpPr>
          <p:spPr bwMode="auto">
            <a:xfrm>
              <a:off x="1070" y="2675"/>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6" name="AutoShape 21"/>
            <p:cNvSpPr>
              <a:spLocks noChangeAspect="1" noChangeArrowheads="1"/>
            </p:cNvSpPr>
            <p:nvPr/>
          </p:nvSpPr>
          <p:spPr bwMode="auto">
            <a:xfrm>
              <a:off x="1180" y="2778"/>
              <a:ext cx="104" cy="83"/>
            </a:xfrm>
            <a:prstGeom prst="roundRect">
              <a:avLst>
                <a:gd name="adj" fmla="val 50000"/>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a:p>
              <a:pPr algn="ctr" eaLnBrk="1" fontAlgn="base" hangingPunct="1">
                <a:spcBef>
                  <a:spcPct val="0"/>
                </a:spcBef>
                <a:spcAft>
                  <a:spcPct val="0"/>
                </a:spcAft>
              </a:pPr>
              <a:endParaRPr lang="en-US" altLang="en-US">
                <a:solidFill>
                  <a:srgbClr val="000000"/>
                </a:solidFill>
              </a:endParaRPr>
            </a:p>
          </p:txBody>
        </p:sp>
        <p:sp>
          <p:nvSpPr>
            <p:cNvPr id="17987" name="AutoShape 22"/>
            <p:cNvSpPr>
              <a:spLocks noChangeAspect="1" noChangeArrowheads="1"/>
            </p:cNvSpPr>
            <p:nvPr/>
          </p:nvSpPr>
          <p:spPr bwMode="auto">
            <a:xfrm>
              <a:off x="1312" y="2602"/>
              <a:ext cx="37" cy="225"/>
            </a:xfrm>
            <a:prstGeom prst="roundRect">
              <a:avLst>
                <a:gd name="adj" fmla="val 50000"/>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8" name="AutoShape 23"/>
            <p:cNvSpPr>
              <a:spLocks noChangeAspect="1" noChangeArrowheads="1"/>
            </p:cNvSpPr>
            <p:nvPr/>
          </p:nvSpPr>
          <p:spPr bwMode="auto">
            <a:xfrm rot="-3665319">
              <a:off x="1625" y="2537"/>
              <a:ext cx="37" cy="225"/>
            </a:xfrm>
            <a:prstGeom prst="roundRect">
              <a:avLst>
                <a:gd name="adj" fmla="val 50000"/>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89" name="AutoShape 24"/>
            <p:cNvSpPr>
              <a:spLocks noChangeAspect="1" noChangeArrowheads="1"/>
            </p:cNvSpPr>
            <p:nvPr/>
          </p:nvSpPr>
          <p:spPr bwMode="auto">
            <a:xfrm rot="-7134356">
              <a:off x="1728" y="2199"/>
              <a:ext cx="37" cy="225"/>
            </a:xfrm>
            <a:prstGeom prst="roundRect">
              <a:avLst>
                <a:gd name="adj" fmla="val 50000"/>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0" name="AutoShape 25"/>
            <p:cNvSpPr>
              <a:spLocks noChangeAspect="1" noChangeArrowheads="1"/>
            </p:cNvSpPr>
            <p:nvPr/>
          </p:nvSpPr>
          <p:spPr bwMode="auto">
            <a:xfrm rot="-7134356">
              <a:off x="1278" y="2316"/>
              <a:ext cx="37" cy="225"/>
            </a:xfrm>
            <a:prstGeom prst="roundRect">
              <a:avLst>
                <a:gd name="adj" fmla="val 50000"/>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1" name="Oval 26"/>
            <p:cNvSpPr>
              <a:spLocks noChangeAspect="1" noChangeArrowheads="1"/>
            </p:cNvSpPr>
            <p:nvPr/>
          </p:nvSpPr>
          <p:spPr bwMode="auto">
            <a:xfrm>
              <a:off x="1571" y="2071"/>
              <a:ext cx="149" cy="127"/>
            </a:xfrm>
            <a:prstGeom prst="ellipse">
              <a:avLst/>
            </a:pr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2" name="Oval 27"/>
            <p:cNvSpPr>
              <a:spLocks noChangeAspect="1" noChangeArrowheads="1"/>
            </p:cNvSpPr>
            <p:nvPr/>
          </p:nvSpPr>
          <p:spPr bwMode="auto">
            <a:xfrm>
              <a:off x="1688" y="2405"/>
              <a:ext cx="149" cy="127"/>
            </a:xfrm>
            <a:prstGeom prst="ellipse">
              <a:avLst/>
            </a:pr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3" name="Oval 28"/>
            <p:cNvSpPr>
              <a:spLocks noChangeAspect="1" noChangeArrowheads="1"/>
            </p:cNvSpPr>
            <p:nvPr/>
          </p:nvSpPr>
          <p:spPr bwMode="auto">
            <a:xfrm>
              <a:off x="1343" y="2417"/>
              <a:ext cx="149" cy="127"/>
            </a:xfrm>
            <a:prstGeom prst="ellipse">
              <a:avLst/>
            </a:pr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4" name="Oval 29"/>
            <p:cNvSpPr>
              <a:spLocks noChangeAspect="1" noChangeArrowheads="1"/>
            </p:cNvSpPr>
            <p:nvPr/>
          </p:nvSpPr>
          <p:spPr bwMode="auto">
            <a:xfrm>
              <a:off x="1439" y="2681"/>
              <a:ext cx="149" cy="127"/>
            </a:xfrm>
            <a:prstGeom prst="ellipse">
              <a:avLst/>
            </a:pr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5" name="Oval 30"/>
            <p:cNvSpPr>
              <a:spLocks noChangeAspect="1" noChangeArrowheads="1"/>
            </p:cNvSpPr>
            <p:nvPr/>
          </p:nvSpPr>
          <p:spPr bwMode="auto">
            <a:xfrm>
              <a:off x="1094" y="2518"/>
              <a:ext cx="149" cy="127"/>
            </a:xfrm>
            <a:prstGeom prst="ellipse">
              <a:avLst/>
            </a:pr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96" name="AutoShape 31"/>
            <p:cNvSpPr>
              <a:spLocks noChangeAspect="1" noChangeArrowheads="1"/>
            </p:cNvSpPr>
            <p:nvPr/>
          </p:nvSpPr>
          <p:spPr bwMode="auto">
            <a:xfrm>
              <a:off x="852" y="2400"/>
              <a:ext cx="262"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29 w 21600"/>
                <a:gd name="T13" fmla="*/ 2250 h 21600"/>
                <a:gd name="T14" fmla="*/ 16571 w 21600"/>
                <a:gd name="T15" fmla="*/ 1372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a:solidFill>
                  <a:srgbClr val="000000"/>
                </a:solidFill>
              </a:endParaRPr>
            </a:p>
          </p:txBody>
        </p:sp>
        <p:sp>
          <p:nvSpPr>
            <p:cNvPr id="17997" name="AutoShape 32"/>
            <p:cNvSpPr>
              <a:spLocks noChangeAspect="1" noChangeArrowheads="1"/>
            </p:cNvSpPr>
            <p:nvPr/>
          </p:nvSpPr>
          <p:spPr bwMode="auto">
            <a:xfrm rot="-2920172">
              <a:off x="1576" y="1936"/>
              <a:ext cx="262"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29 w 21600"/>
                <a:gd name="T13" fmla="*/ 2250 h 21600"/>
                <a:gd name="T14" fmla="*/ 16571 w 21600"/>
                <a:gd name="T15" fmla="*/ 1372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a:solidFill>
                  <a:srgbClr val="000000"/>
                </a:solidFill>
              </a:endParaRPr>
            </a:p>
          </p:txBody>
        </p:sp>
        <p:sp>
          <p:nvSpPr>
            <p:cNvPr id="17998" name="AutoShape 33"/>
            <p:cNvSpPr>
              <a:spLocks noChangeAspect="1" noChangeArrowheads="1"/>
            </p:cNvSpPr>
            <p:nvPr/>
          </p:nvSpPr>
          <p:spPr bwMode="auto">
            <a:xfrm rot="-7145784">
              <a:off x="1552" y="2780"/>
              <a:ext cx="262" cy="9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29 w 21600"/>
                <a:gd name="T13" fmla="*/ 2250 h 21600"/>
                <a:gd name="T14" fmla="*/ 16571 w 21600"/>
                <a:gd name="T15" fmla="*/ 13725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en-US">
                <a:solidFill>
                  <a:srgbClr val="000000"/>
                </a:solidFill>
              </a:endParaRPr>
            </a:p>
          </p:txBody>
        </p:sp>
        <p:sp>
          <p:nvSpPr>
            <p:cNvPr id="17999" name="Oval 34"/>
            <p:cNvSpPr>
              <a:spLocks noChangeAspect="1" noChangeArrowheads="1"/>
            </p:cNvSpPr>
            <p:nvPr/>
          </p:nvSpPr>
          <p:spPr bwMode="auto">
            <a:xfrm>
              <a:off x="1152" y="2116"/>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0" name="Oval 35"/>
            <p:cNvSpPr>
              <a:spLocks noChangeAspect="1" noChangeArrowheads="1"/>
            </p:cNvSpPr>
            <p:nvPr/>
          </p:nvSpPr>
          <p:spPr bwMode="auto">
            <a:xfrm>
              <a:off x="1143" y="2247"/>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1" name="Oval 36"/>
            <p:cNvSpPr>
              <a:spLocks noChangeAspect="1" noChangeArrowheads="1"/>
            </p:cNvSpPr>
            <p:nvPr/>
          </p:nvSpPr>
          <p:spPr bwMode="auto">
            <a:xfrm>
              <a:off x="1246" y="2483"/>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2" name="Oval 37"/>
            <p:cNvSpPr>
              <a:spLocks noChangeAspect="1" noChangeArrowheads="1"/>
            </p:cNvSpPr>
            <p:nvPr/>
          </p:nvSpPr>
          <p:spPr bwMode="auto">
            <a:xfrm>
              <a:off x="1433" y="2586"/>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3" name="Oval 38"/>
            <p:cNvSpPr>
              <a:spLocks noChangeAspect="1" noChangeArrowheads="1"/>
            </p:cNvSpPr>
            <p:nvPr/>
          </p:nvSpPr>
          <p:spPr bwMode="auto">
            <a:xfrm>
              <a:off x="1529" y="2465"/>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4" name="Oval 39"/>
            <p:cNvSpPr>
              <a:spLocks noChangeAspect="1" noChangeArrowheads="1"/>
            </p:cNvSpPr>
            <p:nvPr/>
          </p:nvSpPr>
          <p:spPr bwMode="auto">
            <a:xfrm>
              <a:off x="1751" y="2561"/>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5" name="Oval 40"/>
            <p:cNvSpPr>
              <a:spLocks noChangeAspect="1" noChangeArrowheads="1"/>
            </p:cNvSpPr>
            <p:nvPr/>
          </p:nvSpPr>
          <p:spPr bwMode="auto">
            <a:xfrm>
              <a:off x="1847" y="2363"/>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6" name="Oval 41"/>
            <p:cNvSpPr>
              <a:spLocks noChangeAspect="1" noChangeArrowheads="1"/>
            </p:cNvSpPr>
            <p:nvPr/>
          </p:nvSpPr>
          <p:spPr bwMode="auto">
            <a:xfrm>
              <a:off x="1852" y="2235"/>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7" name="Oval 42"/>
            <p:cNvSpPr>
              <a:spLocks noChangeAspect="1" noChangeArrowheads="1"/>
            </p:cNvSpPr>
            <p:nvPr/>
          </p:nvSpPr>
          <p:spPr bwMode="auto">
            <a:xfrm>
              <a:off x="1801" y="2128"/>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8" name="Oval 43"/>
            <p:cNvSpPr>
              <a:spLocks noChangeAspect="1" noChangeArrowheads="1"/>
            </p:cNvSpPr>
            <p:nvPr/>
          </p:nvSpPr>
          <p:spPr bwMode="auto">
            <a:xfrm>
              <a:off x="1435" y="1958"/>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09" name="Oval 44"/>
            <p:cNvSpPr>
              <a:spLocks noChangeAspect="1" noChangeArrowheads="1"/>
            </p:cNvSpPr>
            <p:nvPr/>
          </p:nvSpPr>
          <p:spPr bwMode="auto">
            <a:xfrm>
              <a:off x="1524" y="2810"/>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10" name="Oval 45"/>
            <p:cNvSpPr>
              <a:spLocks noChangeAspect="1" noChangeArrowheads="1"/>
            </p:cNvSpPr>
            <p:nvPr/>
          </p:nvSpPr>
          <p:spPr bwMode="auto">
            <a:xfrm>
              <a:off x="1235" y="2731"/>
              <a:ext cx="56" cy="56"/>
            </a:xfrm>
            <a:prstGeom prst="ellipse">
              <a:avLst/>
            </a:prstGeom>
            <a:solidFill>
              <a:srgbClr val="00CC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11" name="Freeform 46"/>
            <p:cNvSpPr>
              <a:spLocks noChangeAspect="1"/>
            </p:cNvSpPr>
            <p:nvPr/>
          </p:nvSpPr>
          <p:spPr bwMode="auto">
            <a:xfrm>
              <a:off x="1518" y="2333"/>
              <a:ext cx="82" cy="117"/>
            </a:xfrm>
            <a:custGeom>
              <a:avLst/>
              <a:gdLst>
                <a:gd name="T0" fmla="*/ 29 w 53"/>
                <a:gd name="T1" fmla="*/ 0 h 73"/>
                <a:gd name="T2" fmla="*/ 141 w 53"/>
                <a:gd name="T3" fmla="*/ 184 h 73"/>
                <a:gd name="T4" fmla="*/ 196 w 53"/>
                <a:gd name="T5" fmla="*/ 274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2" name="Freeform 47"/>
            <p:cNvSpPr>
              <a:spLocks noChangeAspect="1"/>
            </p:cNvSpPr>
            <p:nvPr/>
          </p:nvSpPr>
          <p:spPr bwMode="auto">
            <a:xfrm>
              <a:off x="1446" y="2079"/>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3" name="Freeform 48"/>
            <p:cNvSpPr>
              <a:spLocks noChangeAspect="1"/>
            </p:cNvSpPr>
            <p:nvPr/>
          </p:nvSpPr>
          <p:spPr bwMode="auto">
            <a:xfrm rot="-5524447">
              <a:off x="1556" y="2203"/>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4" name="Freeform 49"/>
            <p:cNvSpPr>
              <a:spLocks noChangeAspect="1"/>
            </p:cNvSpPr>
            <p:nvPr/>
          </p:nvSpPr>
          <p:spPr bwMode="auto">
            <a:xfrm rot="-5524447">
              <a:off x="1309" y="2299"/>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5" name="Freeform 50"/>
            <p:cNvSpPr>
              <a:spLocks noChangeAspect="1"/>
            </p:cNvSpPr>
            <p:nvPr/>
          </p:nvSpPr>
          <p:spPr bwMode="auto">
            <a:xfrm rot="-5524447">
              <a:off x="1426" y="2318"/>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6" name="Freeform 51"/>
            <p:cNvSpPr>
              <a:spLocks noChangeAspect="1"/>
            </p:cNvSpPr>
            <p:nvPr/>
          </p:nvSpPr>
          <p:spPr bwMode="auto">
            <a:xfrm rot="-5524447">
              <a:off x="1620" y="2239"/>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7" name="Freeform 52"/>
            <p:cNvSpPr>
              <a:spLocks noChangeAspect="1"/>
            </p:cNvSpPr>
            <p:nvPr/>
          </p:nvSpPr>
          <p:spPr bwMode="auto">
            <a:xfrm rot="-5524447">
              <a:off x="1146" y="2395"/>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8" name="Freeform 53"/>
            <p:cNvSpPr>
              <a:spLocks noChangeAspect="1"/>
            </p:cNvSpPr>
            <p:nvPr/>
          </p:nvSpPr>
          <p:spPr bwMode="auto">
            <a:xfrm rot="-5524447">
              <a:off x="1137" y="2316"/>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19" name="Freeform 54"/>
            <p:cNvSpPr>
              <a:spLocks noChangeAspect="1"/>
            </p:cNvSpPr>
            <p:nvPr/>
          </p:nvSpPr>
          <p:spPr bwMode="auto">
            <a:xfrm rot="5524447" flipH="1">
              <a:off x="1310" y="2027"/>
              <a:ext cx="53" cy="73"/>
            </a:xfrm>
            <a:custGeom>
              <a:avLst/>
              <a:gdLst>
                <a:gd name="T0" fmla="*/ 8 w 53"/>
                <a:gd name="T1" fmla="*/ 0 h 73"/>
                <a:gd name="T2" fmla="*/ 38 w 53"/>
                <a:gd name="T3" fmla="*/ 45 h 73"/>
                <a:gd name="T4" fmla="*/ 53 w 53"/>
                <a:gd name="T5" fmla="*/ 67 h 73"/>
                <a:gd name="T6" fmla="*/ 0 60000 65536"/>
                <a:gd name="T7" fmla="*/ 0 60000 65536"/>
                <a:gd name="T8" fmla="*/ 0 60000 65536"/>
                <a:gd name="T9" fmla="*/ 0 w 53"/>
                <a:gd name="T10" fmla="*/ 0 h 73"/>
                <a:gd name="T11" fmla="*/ 53 w 53"/>
                <a:gd name="T12" fmla="*/ 73 h 73"/>
              </a:gdLst>
              <a:ahLst/>
              <a:cxnLst>
                <a:cxn ang="T6">
                  <a:pos x="T0" y="T1"/>
                </a:cxn>
                <a:cxn ang="T7">
                  <a:pos x="T2" y="T3"/>
                </a:cxn>
                <a:cxn ang="T8">
                  <a:pos x="T4" y="T5"/>
                </a:cxn>
              </a:cxnLst>
              <a:rect l="T9" t="T10" r="T11" b="T12"/>
              <a:pathLst>
                <a:path w="53" h="73">
                  <a:moveTo>
                    <a:pt x="8" y="0"/>
                  </a:moveTo>
                  <a:cubicBezTo>
                    <a:pt x="22" y="73"/>
                    <a:pt x="0" y="15"/>
                    <a:pt x="38" y="45"/>
                  </a:cubicBezTo>
                  <a:cubicBezTo>
                    <a:pt x="45" y="50"/>
                    <a:pt x="53" y="67"/>
                    <a:pt x="53" y="6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20" name="Freeform 55"/>
            <p:cNvSpPr>
              <a:spLocks noChangeAspect="1"/>
            </p:cNvSpPr>
            <p:nvPr/>
          </p:nvSpPr>
          <p:spPr bwMode="auto">
            <a:xfrm>
              <a:off x="1248" y="2013"/>
              <a:ext cx="23" cy="127"/>
            </a:xfrm>
            <a:custGeom>
              <a:avLst/>
              <a:gdLst>
                <a:gd name="T0" fmla="*/ 15 w 23"/>
                <a:gd name="T1" fmla="*/ 127 h 127"/>
                <a:gd name="T2" fmla="*/ 0 w 23"/>
                <a:gd name="T3" fmla="*/ 52 h 127"/>
                <a:gd name="T4" fmla="*/ 23 w 23"/>
                <a:gd name="T5" fmla="*/ 0 h 127"/>
                <a:gd name="T6" fmla="*/ 0 60000 65536"/>
                <a:gd name="T7" fmla="*/ 0 60000 65536"/>
                <a:gd name="T8" fmla="*/ 0 60000 65536"/>
                <a:gd name="T9" fmla="*/ 0 w 23"/>
                <a:gd name="T10" fmla="*/ 0 h 127"/>
                <a:gd name="T11" fmla="*/ 23 w 23"/>
                <a:gd name="T12" fmla="*/ 127 h 127"/>
              </a:gdLst>
              <a:ahLst/>
              <a:cxnLst>
                <a:cxn ang="T6">
                  <a:pos x="T0" y="T1"/>
                </a:cxn>
                <a:cxn ang="T7">
                  <a:pos x="T2" y="T3"/>
                </a:cxn>
                <a:cxn ang="T8">
                  <a:pos x="T4" y="T5"/>
                </a:cxn>
              </a:cxnLst>
              <a:rect l="T9" t="T10" r="T11" b="T12"/>
              <a:pathLst>
                <a:path w="23" h="127">
                  <a:moveTo>
                    <a:pt x="15" y="127"/>
                  </a:moveTo>
                  <a:cubicBezTo>
                    <a:pt x="10" y="102"/>
                    <a:pt x="0" y="77"/>
                    <a:pt x="0" y="52"/>
                  </a:cubicBezTo>
                  <a:cubicBezTo>
                    <a:pt x="0" y="37"/>
                    <a:pt x="23" y="20"/>
                    <a:pt x="23"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21" name="Freeform 56"/>
            <p:cNvSpPr>
              <a:spLocks noChangeAspect="1"/>
            </p:cNvSpPr>
            <p:nvPr/>
          </p:nvSpPr>
          <p:spPr bwMode="auto">
            <a:xfrm>
              <a:off x="1496" y="1996"/>
              <a:ext cx="93" cy="57"/>
            </a:xfrm>
            <a:custGeom>
              <a:avLst/>
              <a:gdLst>
                <a:gd name="T0" fmla="*/ 0 w 93"/>
                <a:gd name="T1" fmla="*/ 53 h 57"/>
                <a:gd name="T2" fmla="*/ 52 w 93"/>
                <a:gd name="T3" fmla="*/ 30 h 57"/>
                <a:gd name="T4" fmla="*/ 82 w 93"/>
                <a:gd name="T5" fmla="*/ 0 h 57"/>
                <a:gd name="T6" fmla="*/ 0 60000 65536"/>
                <a:gd name="T7" fmla="*/ 0 60000 65536"/>
                <a:gd name="T8" fmla="*/ 0 60000 65536"/>
                <a:gd name="T9" fmla="*/ 0 w 93"/>
                <a:gd name="T10" fmla="*/ 0 h 57"/>
                <a:gd name="T11" fmla="*/ 93 w 93"/>
                <a:gd name="T12" fmla="*/ 57 h 57"/>
              </a:gdLst>
              <a:ahLst/>
              <a:cxnLst>
                <a:cxn ang="T6">
                  <a:pos x="T0" y="T1"/>
                </a:cxn>
                <a:cxn ang="T7">
                  <a:pos x="T2" y="T3"/>
                </a:cxn>
                <a:cxn ang="T8">
                  <a:pos x="T4" y="T5"/>
                </a:cxn>
              </a:cxnLst>
              <a:rect l="T9" t="T10" r="T11" b="T12"/>
              <a:pathLst>
                <a:path w="93" h="57">
                  <a:moveTo>
                    <a:pt x="0" y="53"/>
                  </a:moveTo>
                  <a:cubicBezTo>
                    <a:pt x="10" y="21"/>
                    <a:pt x="21" y="20"/>
                    <a:pt x="52" y="30"/>
                  </a:cubicBezTo>
                  <a:cubicBezTo>
                    <a:pt x="93" y="57"/>
                    <a:pt x="82" y="36"/>
                    <a:pt x="8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22" name="Freeform 57"/>
            <p:cNvSpPr>
              <a:spLocks noChangeAspect="1"/>
            </p:cNvSpPr>
            <p:nvPr/>
          </p:nvSpPr>
          <p:spPr bwMode="auto">
            <a:xfrm>
              <a:off x="1571" y="2295"/>
              <a:ext cx="93" cy="57"/>
            </a:xfrm>
            <a:custGeom>
              <a:avLst/>
              <a:gdLst>
                <a:gd name="T0" fmla="*/ 0 w 93"/>
                <a:gd name="T1" fmla="*/ 53 h 57"/>
                <a:gd name="T2" fmla="*/ 52 w 93"/>
                <a:gd name="T3" fmla="*/ 30 h 57"/>
                <a:gd name="T4" fmla="*/ 82 w 93"/>
                <a:gd name="T5" fmla="*/ 0 h 57"/>
                <a:gd name="T6" fmla="*/ 0 60000 65536"/>
                <a:gd name="T7" fmla="*/ 0 60000 65536"/>
                <a:gd name="T8" fmla="*/ 0 60000 65536"/>
                <a:gd name="T9" fmla="*/ 0 w 93"/>
                <a:gd name="T10" fmla="*/ 0 h 57"/>
                <a:gd name="T11" fmla="*/ 93 w 93"/>
                <a:gd name="T12" fmla="*/ 57 h 57"/>
              </a:gdLst>
              <a:ahLst/>
              <a:cxnLst>
                <a:cxn ang="T6">
                  <a:pos x="T0" y="T1"/>
                </a:cxn>
                <a:cxn ang="T7">
                  <a:pos x="T2" y="T3"/>
                </a:cxn>
                <a:cxn ang="T8">
                  <a:pos x="T4" y="T5"/>
                </a:cxn>
              </a:cxnLst>
              <a:rect l="T9" t="T10" r="T11" b="T12"/>
              <a:pathLst>
                <a:path w="93" h="57">
                  <a:moveTo>
                    <a:pt x="0" y="53"/>
                  </a:moveTo>
                  <a:cubicBezTo>
                    <a:pt x="10" y="21"/>
                    <a:pt x="21" y="20"/>
                    <a:pt x="52" y="30"/>
                  </a:cubicBezTo>
                  <a:cubicBezTo>
                    <a:pt x="93" y="57"/>
                    <a:pt x="82" y="36"/>
                    <a:pt x="8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8023" name="Oval 58"/>
            <p:cNvSpPr>
              <a:spLocks noChangeAspect="1" noChangeArrowheads="1"/>
            </p:cNvSpPr>
            <p:nvPr/>
          </p:nvSpPr>
          <p:spPr bwMode="auto">
            <a:xfrm>
              <a:off x="1159" y="2292"/>
              <a:ext cx="82" cy="5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024" name="Oval 59"/>
            <p:cNvSpPr>
              <a:spLocks noChangeAspect="1" noChangeArrowheads="1"/>
            </p:cNvSpPr>
            <p:nvPr/>
          </p:nvSpPr>
          <p:spPr bwMode="auto">
            <a:xfrm>
              <a:off x="1636" y="2283"/>
              <a:ext cx="82" cy="5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12" name="Group 60"/>
          <p:cNvGrpSpPr>
            <a:grpSpLocks/>
          </p:cNvGrpSpPr>
          <p:nvPr/>
        </p:nvGrpSpPr>
        <p:grpSpPr bwMode="auto">
          <a:xfrm>
            <a:off x="7618413" y="4241801"/>
            <a:ext cx="842962" cy="1577975"/>
            <a:chOff x="1893" y="324"/>
            <a:chExt cx="531" cy="994"/>
          </a:xfrm>
        </p:grpSpPr>
        <p:pic>
          <p:nvPicPr>
            <p:cNvPr id="17971"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l="23593" t="17500" r="67813" b="25626"/>
            <a:stretch>
              <a:fillRect/>
            </a:stretch>
          </p:blipFill>
          <p:spPr bwMode="auto">
            <a:xfrm>
              <a:off x="2183" y="324"/>
              <a:ext cx="241"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972" name="Group 62"/>
            <p:cNvGrpSpPr>
              <a:grpSpLocks/>
            </p:cNvGrpSpPr>
            <p:nvPr/>
          </p:nvGrpSpPr>
          <p:grpSpPr bwMode="auto">
            <a:xfrm>
              <a:off x="1893" y="492"/>
              <a:ext cx="303" cy="537"/>
              <a:chOff x="1893" y="492"/>
              <a:chExt cx="303" cy="537"/>
            </a:xfrm>
          </p:grpSpPr>
          <p:sp>
            <p:nvSpPr>
              <p:cNvPr id="17973" name="Line 63"/>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974" name="Oval 64"/>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75" name="Rectangle 65"/>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13" name="Group 66"/>
          <p:cNvGrpSpPr>
            <a:grpSpLocks/>
          </p:cNvGrpSpPr>
          <p:nvPr/>
        </p:nvGrpSpPr>
        <p:grpSpPr bwMode="auto">
          <a:xfrm>
            <a:off x="5713413" y="4960938"/>
            <a:ext cx="628650" cy="1435100"/>
            <a:chOff x="2913" y="1614"/>
            <a:chExt cx="396" cy="904"/>
          </a:xfrm>
        </p:grpSpPr>
        <p:grpSp>
          <p:nvGrpSpPr>
            <p:cNvPr id="17946" name="Group 67"/>
            <p:cNvGrpSpPr>
              <a:grpSpLocks/>
            </p:cNvGrpSpPr>
            <p:nvPr/>
          </p:nvGrpSpPr>
          <p:grpSpPr bwMode="auto">
            <a:xfrm>
              <a:off x="2913" y="1614"/>
              <a:ext cx="396" cy="904"/>
              <a:chOff x="2841" y="375"/>
              <a:chExt cx="396" cy="904"/>
            </a:xfrm>
          </p:grpSpPr>
          <p:grpSp>
            <p:nvGrpSpPr>
              <p:cNvPr id="17948" name="Group 68"/>
              <p:cNvGrpSpPr>
                <a:grpSpLocks/>
              </p:cNvGrpSpPr>
              <p:nvPr/>
            </p:nvGrpSpPr>
            <p:grpSpPr bwMode="auto">
              <a:xfrm>
                <a:off x="3051" y="375"/>
                <a:ext cx="186" cy="904"/>
                <a:chOff x="1104" y="624"/>
                <a:chExt cx="576" cy="2640"/>
              </a:xfrm>
            </p:grpSpPr>
            <p:grpSp>
              <p:nvGrpSpPr>
                <p:cNvPr id="17953" name="Group 69"/>
                <p:cNvGrpSpPr>
                  <a:grpSpLocks/>
                </p:cNvGrpSpPr>
                <p:nvPr/>
              </p:nvGrpSpPr>
              <p:grpSpPr bwMode="auto">
                <a:xfrm>
                  <a:off x="1152" y="1968"/>
                  <a:ext cx="528" cy="1296"/>
                  <a:chOff x="1152" y="1968"/>
                  <a:chExt cx="528" cy="1296"/>
                </a:xfrm>
              </p:grpSpPr>
              <p:sp>
                <p:nvSpPr>
                  <p:cNvPr id="17964" name="AutoShape 70"/>
                  <p:cNvSpPr>
                    <a:spLocks noChangeArrowheads="1"/>
                  </p:cNvSpPr>
                  <p:nvPr/>
                </p:nvSpPr>
                <p:spPr bwMode="auto">
                  <a:xfrm>
                    <a:off x="1440" y="30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5" name="AutoShape 71"/>
                  <p:cNvSpPr>
                    <a:spLocks noChangeArrowheads="1"/>
                  </p:cNvSpPr>
                  <p:nvPr/>
                </p:nvSpPr>
                <p:spPr bwMode="auto">
                  <a:xfrm>
                    <a:off x="1392" y="288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6" name="AutoShape 72"/>
                  <p:cNvSpPr>
                    <a:spLocks noChangeArrowheads="1"/>
                  </p:cNvSpPr>
                  <p:nvPr/>
                </p:nvSpPr>
                <p:spPr bwMode="auto">
                  <a:xfrm>
                    <a:off x="1296" y="273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7" name="AutoShape 73"/>
                  <p:cNvSpPr>
                    <a:spLocks noChangeArrowheads="1"/>
                  </p:cNvSpPr>
                  <p:nvPr/>
                </p:nvSpPr>
                <p:spPr bwMode="auto">
                  <a:xfrm>
                    <a:off x="1200" y="254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8" name="AutoShape 74"/>
                  <p:cNvSpPr>
                    <a:spLocks noChangeArrowheads="1"/>
                  </p:cNvSpPr>
                  <p:nvPr/>
                </p:nvSpPr>
                <p:spPr bwMode="auto">
                  <a:xfrm>
                    <a:off x="1152" y="235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9" name="AutoShape 75"/>
                  <p:cNvSpPr>
                    <a:spLocks noChangeArrowheads="1"/>
                  </p:cNvSpPr>
                  <p:nvPr/>
                </p:nvSpPr>
                <p:spPr bwMode="auto">
                  <a:xfrm>
                    <a:off x="1200" y="216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70" name="AutoShape 76"/>
                  <p:cNvSpPr>
                    <a:spLocks noChangeArrowheads="1"/>
                  </p:cNvSpPr>
                  <p:nvPr/>
                </p:nvSpPr>
                <p:spPr bwMode="auto">
                  <a:xfrm>
                    <a:off x="1296"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54" name="Group 77"/>
                <p:cNvGrpSpPr>
                  <a:grpSpLocks/>
                </p:cNvGrpSpPr>
                <p:nvPr/>
              </p:nvGrpSpPr>
              <p:grpSpPr bwMode="auto">
                <a:xfrm>
                  <a:off x="1104" y="624"/>
                  <a:ext cx="528" cy="1584"/>
                  <a:chOff x="2304" y="1056"/>
                  <a:chExt cx="528" cy="1584"/>
                </a:xfrm>
              </p:grpSpPr>
              <p:sp>
                <p:nvSpPr>
                  <p:cNvPr id="17955" name="AutoShape 78"/>
                  <p:cNvSpPr>
                    <a:spLocks noChangeArrowheads="1"/>
                  </p:cNvSpPr>
                  <p:nvPr/>
                </p:nvSpPr>
                <p:spPr bwMode="auto">
                  <a:xfrm>
                    <a:off x="2496" y="240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56" name="AutoShape 79"/>
                  <p:cNvSpPr>
                    <a:spLocks noChangeArrowheads="1"/>
                  </p:cNvSpPr>
                  <p:nvPr/>
                </p:nvSpPr>
                <p:spPr bwMode="auto">
                  <a:xfrm>
                    <a:off x="2544" y="22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57" name="AutoShape 80"/>
                  <p:cNvSpPr>
                    <a:spLocks noChangeArrowheads="1"/>
                  </p:cNvSpPr>
                  <p:nvPr/>
                </p:nvSpPr>
                <p:spPr bwMode="auto">
                  <a:xfrm>
                    <a:off x="2592" y="211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58" name="AutoShape 81"/>
                  <p:cNvSpPr>
                    <a:spLocks noChangeArrowheads="1"/>
                  </p:cNvSpPr>
                  <p:nvPr/>
                </p:nvSpPr>
                <p:spPr bwMode="auto">
                  <a:xfrm>
                    <a:off x="2544"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59" name="AutoShape 82"/>
                  <p:cNvSpPr>
                    <a:spLocks noChangeArrowheads="1"/>
                  </p:cNvSpPr>
                  <p:nvPr/>
                </p:nvSpPr>
                <p:spPr bwMode="auto">
                  <a:xfrm>
                    <a:off x="2448" y="18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0" name="AutoShape 83"/>
                  <p:cNvSpPr>
                    <a:spLocks noChangeArrowheads="1"/>
                  </p:cNvSpPr>
                  <p:nvPr/>
                </p:nvSpPr>
                <p:spPr bwMode="auto">
                  <a:xfrm>
                    <a:off x="2352" y="163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1" name="AutoShape 84"/>
                  <p:cNvSpPr>
                    <a:spLocks noChangeArrowheads="1"/>
                  </p:cNvSpPr>
                  <p:nvPr/>
                </p:nvSpPr>
                <p:spPr bwMode="auto">
                  <a:xfrm>
                    <a:off x="2304" y="144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2" name="AutoShape 85"/>
                  <p:cNvSpPr>
                    <a:spLocks noChangeArrowheads="1"/>
                  </p:cNvSpPr>
                  <p:nvPr/>
                </p:nvSpPr>
                <p:spPr bwMode="auto">
                  <a:xfrm>
                    <a:off x="2352" y="124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63" name="AutoShape 86"/>
                  <p:cNvSpPr>
                    <a:spLocks noChangeArrowheads="1"/>
                  </p:cNvSpPr>
                  <p:nvPr/>
                </p:nvSpPr>
                <p:spPr bwMode="auto">
                  <a:xfrm>
                    <a:off x="2448" y="10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949" name="Group 87"/>
              <p:cNvGrpSpPr>
                <a:grpSpLocks/>
              </p:cNvGrpSpPr>
              <p:nvPr/>
            </p:nvGrpSpPr>
            <p:grpSpPr bwMode="auto">
              <a:xfrm>
                <a:off x="2841" y="528"/>
                <a:ext cx="303" cy="537"/>
                <a:chOff x="1893" y="492"/>
                <a:chExt cx="303" cy="537"/>
              </a:xfrm>
            </p:grpSpPr>
            <p:sp>
              <p:nvSpPr>
                <p:cNvPr id="17950" name="Line 88"/>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951" name="Oval 89"/>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52" name="Rectangle 90"/>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947" name="Oval 91"/>
            <p:cNvSpPr>
              <a:spLocks noChangeArrowheads="1"/>
            </p:cNvSpPr>
            <p:nvPr/>
          </p:nvSpPr>
          <p:spPr bwMode="auto">
            <a:xfrm>
              <a:off x="2916" y="1893"/>
              <a:ext cx="192" cy="240"/>
            </a:xfrm>
            <a:prstGeom prst="ellipse">
              <a:avLst/>
            </a:prstGeom>
            <a:solidFill>
              <a:srgbClr val="CC0000"/>
            </a:solidFill>
            <a:ln w="9525">
              <a:solidFill>
                <a:srgbClr val="CC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14" name="Group 92"/>
          <p:cNvGrpSpPr>
            <a:grpSpLocks noChangeAspect="1"/>
          </p:cNvGrpSpPr>
          <p:nvPr/>
        </p:nvGrpSpPr>
        <p:grpSpPr bwMode="auto">
          <a:xfrm>
            <a:off x="3681414" y="4637089"/>
            <a:ext cx="566737" cy="1495425"/>
            <a:chOff x="4182" y="2767"/>
            <a:chExt cx="528" cy="1392"/>
          </a:xfrm>
        </p:grpSpPr>
        <p:sp>
          <p:nvSpPr>
            <p:cNvPr id="17733" name="AutoShape 93"/>
            <p:cNvSpPr>
              <a:spLocks noChangeAspect="1" noChangeArrowheads="1"/>
            </p:cNvSpPr>
            <p:nvPr/>
          </p:nvSpPr>
          <p:spPr bwMode="auto">
            <a:xfrm>
              <a:off x="4182" y="2767"/>
              <a:ext cx="528" cy="1392"/>
            </a:xfrm>
            <a:prstGeom prst="roundRect">
              <a:avLst>
                <a:gd name="adj" fmla="val 16667"/>
              </a:avLst>
            </a:prstGeom>
            <a:solidFill>
              <a:schemeClr val="accent1"/>
            </a:solidFill>
            <a:ln w="9525">
              <a:round/>
              <a:headEnd/>
              <a:tailEnd/>
            </a:ln>
            <a:scene3d>
              <a:camera prst="legacyObliqueTopRight"/>
              <a:lightRig rig="legacyFlat3" dir="b"/>
            </a:scene3d>
            <a:sp3d extrusionH="1254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34" name="Group 94"/>
            <p:cNvGrpSpPr>
              <a:grpSpLocks noChangeAspect="1"/>
            </p:cNvGrpSpPr>
            <p:nvPr/>
          </p:nvGrpSpPr>
          <p:grpSpPr bwMode="auto">
            <a:xfrm>
              <a:off x="4214" y="2805"/>
              <a:ext cx="463" cy="1279"/>
              <a:chOff x="4214" y="2805"/>
              <a:chExt cx="463" cy="1279"/>
            </a:xfrm>
          </p:grpSpPr>
          <p:grpSp>
            <p:nvGrpSpPr>
              <p:cNvPr id="17735" name="Group 95"/>
              <p:cNvGrpSpPr>
                <a:grpSpLocks noChangeAspect="1"/>
              </p:cNvGrpSpPr>
              <p:nvPr/>
            </p:nvGrpSpPr>
            <p:grpSpPr bwMode="auto">
              <a:xfrm>
                <a:off x="4217" y="2805"/>
                <a:ext cx="211" cy="225"/>
                <a:chOff x="4217" y="2805"/>
                <a:chExt cx="211" cy="225"/>
              </a:xfrm>
            </p:grpSpPr>
            <p:sp>
              <p:nvSpPr>
                <p:cNvPr id="17933" name="AutoShape 96"/>
                <p:cNvSpPr>
                  <a:spLocks noChangeAspect="1" noChangeArrowheads="1"/>
                </p:cNvSpPr>
                <p:nvPr/>
              </p:nvSpPr>
              <p:spPr bwMode="auto">
                <a:xfrm>
                  <a:off x="4217"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934" name="Group 97"/>
                <p:cNvGrpSpPr>
                  <a:grpSpLocks noChangeAspect="1"/>
                </p:cNvGrpSpPr>
                <p:nvPr/>
              </p:nvGrpSpPr>
              <p:grpSpPr bwMode="auto">
                <a:xfrm>
                  <a:off x="4235" y="2825"/>
                  <a:ext cx="175" cy="48"/>
                  <a:chOff x="4235" y="2825"/>
                  <a:chExt cx="175" cy="48"/>
                </a:xfrm>
              </p:grpSpPr>
              <p:sp>
                <p:nvSpPr>
                  <p:cNvPr id="17943" name="Oval 98"/>
                  <p:cNvSpPr>
                    <a:spLocks noChangeAspect="1" noChangeArrowheads="1"/>
                  </p:cNvSpPr>
                  <p:nvPr/>
                </p:nvSpPr>
                <p:spPr bwMode="auto">
                  <a:xfrm>
                    <a:off x="4235"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44" name="Oval 99"/>
                  <p:cNvSpPr>
                    <a:spLocks noChangeAspect="1" noChangeArrowheads="1"/>
                  </p:cNvSpPr>
                  <p:nvPr/>
                </p:nvSpPr>
                <p:spPr bwMode="auto">
                  <a:xfrm>
                    <a:off x="4301" y="2825"/>
                    <a:ext cx="43"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45" name="Oval 100"/>
                  <p:cNvSpPr>
                    <a:spLocks noChangeAspect="1" noChangeArrowheads="1"/>
                  </p:cNvSpPr>
                  <p:nvPr/>
                </p:nvSpPr>
                <p:spPr bwMode="auto">
                  <a:xfrm>
                    <a:off x="4368"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35" name="Group 101"/>
                <p:cNvGrpSpPr>
                  <a:grpSpLocks noChangeAspect="1"/>
                </p:cNvGrpSpPr>
                <p:nvPr/>
              </p:nvGrpSpPr>
              <p:grpSpPr bwMode="auto">
                <a:xfrm>
                  <a:off x="4235" y="2894"/>
                  <a:ext cx="175" cy="47"/>
                  <a:chOff x="4235" y="2894"/>
                  <a:chExt cx="175" cy="47"/>
                </a:xfrm>
              </p:grpSpPr>
              <p:sp>
                <p:nvSpPr>
                  <p:cNvPr id="17940" name="Oval 102"/>
                  <p:cNvSpPr>
                    <a:spLocks noChangeAspect="1" noChangeArrowheads="1"/>
                  </p:cNvSpPr>
                  <p:nvPr/>
                </p:nvSpPr>
                <p:spPr bwMode="auto">
                  <a:xfrm>
                    <a:off x="4235" y="2894"/>
                    <a:ext cx="42"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41" name="Oval 103"/>
                  <p:cNvSpPr>
                    <a:spLocks noChangeAspect="1" noChangeArrowheads="1"/>
                  </p:cNvSpPr>
                  <p:nvPr/>
                </p:nvSpPr>
                <p:spPr bwMode="auto">
                  <a:xfrm>
                    <a:off x="4301" y="2894"/>
                    <a:ext cx="43"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42" name="Oval 104"/>
                  <p:cNvSpPr>
                    <a:spLocks noChangeAspect="1" noChangeArrowheads="1"/>
                  </p:cNvSpPr>
                  <p:nvPr/>
                </p:nvSpPr>
                <p:spPr bwMode="auto">
                  <a:xfrm>
                    <a:off x="4368"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36" name="Group 105"/>
                <p:cNvGrpSpPr>
                  <a:grpSpLocks noChangeAspect="1"/>
                </p:cNvGrpSpPr>
                <p:nvPr/>
              </p:nvGrpSpPr>
              <p:grpSpPr bwMode="auto">
                <a:xfrm>
                  <a:off x="4235" y="2962"/>
                  <a:ext cx="175" cy="48"/>
                  <a:chOff x="4235" y="2962"/>
                  <a:chExt cx="175" cy="48"/>
                </a:xfrm>
              </p:grpSpPr>
              <p:sp>
                <p:nvSpPr>
                  <p:cNvPr id="17937" name="Oval 106"/>
                  <p:cNvSpPr>
                    <a:spLocks noChangeAspect="1" noChangeArrowheads="1"/>
                  </p:cNvSpPr>
                  <p:nvPr/>
                </p:nvSpPr>
                <p:spPr bwMode="auto">
                  <a:xfrm>
                    <a:off x="4235"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38" name="Oval 107"/>
                  <p:cNvSpPr>
                    <a:spLocks noChangeAspect="1" noChangeArrowheads="1"/>
                  </p:cNvSpPr>
                  <p:nvPr/>
                </p:nvSpPr>
                <p:spPr bwMode="auto">
                  <a:xfrm>
                    <a:off x="4301"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39" name="Oval 108"/>
                  <p:cNvSpPr>
                    <a:spLocks noChangeAspect="1" noChangeArrowheads="1"/>
                  </p:cNvSpPr>
                  <p:nvPr/>
                </p:nvSpPr>
                <p:spPr bwMode="auto">
                  <a:xfrm>
                    <a:off x="4368"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36" name="Group 109"/>
              <p:cNvGrpSpPr>
                <a:grpSpLocks noChangeAspect="1"/>
              </p:cNvGrpSpPr>
              <p:nvPr/>
            </p:nvGrpSpPr>
            <p:grpSpPr bwMode="auto">
              <a:xfrm>
                <a:off x="4464" y="2805"/>
                <a:ext cx="211" cy="225"/>
                <a:chOff x="3168" y="720"/>
                <a:chExt cx="1680" cy="1584"/>
              </a:xfrm>
            </p:grpSpPr>
            <p:sp>
              <p:nvSpPr>
                <p:cNvPr id="17920" name="AutoShape 110"/>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921" name="Group 111"/>
                <p:cNvGrpSpPr>
                  <a:grpSpLocks noChangeAspect="1"/>
                </p:cNvGrpSpPr>
                <p:nvPr/>
              </p:nvGrpSpPr>
              <p:grpSpPr bwMode="auto">
                <a:xfrm>
                  <a:off x="3312" y="864"/>
                  <a:ext cx="1392" cy="336"/>
                  <a:chOff x="3312" y="864"/>
                  <a:chExt cx="1392" cy="336"/>
                </a:xfrm>
              </p:grpSpPr>
              <p:sp>
                <p:nvSpPr>
                  <p:cNvPr id="17930" name="Oval 112"/>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31" name="Oval 113"/>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32" name="Oval 114"/>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22" name="Group 115"/>
                <p:cNvGrpSpPr>
                  <a:grpSpLocks noChangeAspect="1"/>
                </p:cNvGrpSpPr>
                <p:nvPr/>
              </p:nvGrpSpPr>
              <p:grpSpPr bwMode="auto">
                <a:xfrm>
                  <a:off x="3312" y="1344"/>
                  <a:ext cx="1392" cy="336"/>
                  <a:chOff x="3312" y="864"/>
                  <a:chExt cx="1392" cy="336"/>
                </a:xfrm>
              </p:grpSpPr>
              <p:sp>
                <p:nvSpPr>
                  <p:cNvPr id="17927" name="Oval 116"/>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28" name="Oval 117"/>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29" name="Oval 118"/>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23" name="Group 119"/>
                <p:cNvGrpSpPr>
                  <a:grpSpLocks noChangeAspect="1"/>
                </p:cNvGrpSpPr>
                <p:nvPr/>
              </p:nvGrpSpPr>
              <p:grpSpPr bwMode="auto">
                <a:xfrm>
                  <a:off x="3312" y="1824"/>
                  <a:ext cx="1392" cy="336"/>
                  <a:chOff x="3312" y="864"/>
                  <a:chExt cx="1392" cy="336"/>
                </a:xfrm>
              </p:grpSpPr>
              <p:sp>
                <p:nvSpPr>
                  <p:cNvPr id="17924" name="Oval 120"/>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25" name="Oval 121"/>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26" name="Oval 122"/>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37" name="Group 123"/>
              <p:cNvGrpSpPr>
                <a:grpSpLocks noChangeAspect="1"/>
              </p:cNvGrpSpPr>
              <p:nvPr/>
            </p:nvGrpSpPr>
            <p:grpSpPr bwMode="auto">
              <a:xfrm>
                <a:off x="4464" y="3068"/>
                <a:ext cx="211" cy="226"/>
                <a:chOff x="3168" y="720"/>
                <a:chExt cx="1680" cy="1584"/>
              </a:xfrm>
            </p:grpSpPr>
            <p:sp>
              <p:nvSpPr>
                <p:cNvPr id="17907" name="AutoShape 124"/>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908" name="Group 125"/>
                <p:cNvGrpSpPr>
                  <a:grpSpLocks noChangeAspect="1"/>
                </p:cNvGrpSpPr>
                <p:nvPr/>
              </p:nvGrpSpPr>
              <p:grpSpPr bwMode="auto">
                <a:xfrm>
                  <a:off x="3312" y="864"/>
                  <a:ext cx="1392" cy="336"/>
                  <a:chOff x="3312" y="864"/>
                  <a:chExt cx="1392" cy="336"/>
                </a:xfrm>
              </p:grpSpPr>
              <p:sp>
                <p:nvSpPr>
                  <p:cNvPr id="17917" name="Oval 126"/>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8" name="Oval 127"/>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9" name="Oval 128"/>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09" name="Group 129"/>
                <p:cNvGrpSpPr>
                  <a:grpSpLocks noChangeAspect="1"/>
                </p:cNvGrpSpPr>
                <p:nvPr/>
              </p:nvGrpSpPr>
              <p:grpSpPr bwMode="auto">
                <a:xfrm>
                  <a:off x="3312" y="1344"/>
                  <a:ext cx="1392" cy="336"/>
                  <a:chOff x="3312" y="864"/>
                  <a:chExt cx="1392" cy="336"/>
                </a:xfrm>
              </p:grpSpPr>
              <p:sp>
                <p:nvSpPr>
                  <p:cNvPr id="17914" name="Oval 130"/>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5" name="Oval 131"/>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6" name="Oval 132"/>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910" name="Group 133"/>
                <p:cNvGrpSpPr>
                  <a:grpSpLocks noChangeAspect="1"/>
                </p:cNvGrpSpPr>
                <p:nvPr/>
              </p:nvGrpSpPr>
              <p:grpSpPr bwMode="auto">
                <a:xfrm>
                  <a:off x="3312" y="1824"/>
                  <a:ext cx="1392" cy="336"/>
                  <a:chOff x="3312" y="864"/>
                  <a:chExt cx="1392" cy="336"/>
                </a:xfrm>
              </p:grpSpPr>
              <p:sp>
                <p:nvSpPr>
                  <p:cNvPr id="17911" name="Oval 134"/>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2" name="Oval 135"/>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13" name="Oval 136"/>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38" name="Group 137"/>
              <p:cNvGrpSpPr>
                <a:grpSpLocks noChangeAspect="1"/>
              </p:cNvGrpSpPr>
              <p:nvPr/>
            </p:nvGrpSpPr>
            <p:grpSpPr bwMode="auto">
              <a:xfrm>
                <a:off x="4217" y="3068"/>
                <a:ext cx="211" cy="226"/>
                <a:chOff x="3168" y="720"/>
                <a:chExt cx="1680" cy="1584"/>
              </a:xfrm>
            </p:grpSpPr>
            <p:sp>
              <p:nvSpPr>
                <p:cNvPr id="17894" name="AutoShape 138"/>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95" name="Group 139"/>
                <p:cNvGrpSpPr>
                  <a:grpSpLocks noChangeAspect="1"/>
                </p:cNvGrpSpPr>
                <p:nvPr/>
              </p:nvGrpSpPr>
              <p:grpSpPr bwMode="auto">
                <a:xfrm>
                  <a:off x="3312" y="864"/>
                  <a:ext cx="1392" cy="336"/>
                  <a:chOff x="3312" y="864"/>
                  <a:chExt cx="1392" cy="336"/>
                </a:xfrm>
              </p:grpSpPr>
              <p:sp>
                <p:nvSpPr>
                  <p:cNvPr id="17904" name="Oval 140"/>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05" name="Oval 141"/>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06" name="Oval 142"/>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96" name="Group 143"/>
                <p:cNvGrpSpPr>
                  <a:grpSpLocks noChangeAspect="1"/>
                </p:cNvGrpSpPr>
                <p:nvPr/>
              </p:nvGrpSpPr>
              <p:grpSpPr bwMode="auto">
                <a:xfrm>
                  <a:off x="3312" y="1344"/>
                  <a:ext cx="1392" cy="336"/>
                  <a:chOff x="3312" y="864"/>
                  <a:chExt cx="1392" cy="336"/>
                </a:xfrm>
              </p:grpSpPr>
              <p:sp>
                <p:nvSpPr>
                  <p:cNvPr id="17901" name="Oval 144"/>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02" name="Oval 145"/>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03" name="Oval 146"/>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97" name="Group 147"/>
                <p:cNvGrpSpPr>
                  <a:grpSpLocks noChangeAspect="1"/>
                </p:cNvGrpSpPr>
                <p:nvPr/>
              </p:nvGrpSpPr>
              <p:grpSpPr bwMode="auto">
                <a:xfrm>
                  <a:off x="3312" y="1824"/>
                  <a:ext cx="1392" cy="336"/>
                  <a:chOff x="3312" y="864"/>
                  <a:chExt cx="1392" cy="336"/>
                </a:xfrm>
              </p:grpSpPr>
              <p:sp>
                <p:nvSpPr>
                  <p:cNvPr id="17898" name="Oval 148"/>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99" name="Oval 149"/>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900" name="Oval 150"/>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39" name="Group 151"/>
              <p:cNvGrpSpPr>
                <a:grpSpLocks noChangeAspect="1"/>
              </p:cNvGrpSpPr>
              <p:nvPr/>
            </p:nvGrpSpPr>
            <p:grpSpPr bwMode="auto">
              <a:xfrm>
                <a:off x="4217" y="3331"/>
                <a:ext cx="211" cy="226"/>
                <a:chOff x="3168" y="720"/>
                <a:chExt cx="1680" cy="1584"/>
              </a:xfrm>
            </p:grpSpPr>
            <p:sp>
              <p:nvSpPr>
                <p:cNvPr id="17881" name="AutoShape 152"/>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82" name="Group 153"/>
                <p:cNvGrpSpPr>
                  <a:grpSpLocks noChangeAspect="1"/>
                </p:cNvGrpSpPr>
                <p:nvPr/>
              </p:nvGrpSpPr>
              <p:grpSpPr bwMode="auto">
                <a:xfrm>
                  <a:off x="3312" y="864"/>
                  <a:ext cx="1392" cy="336"/>
                  <a:chOff x="3312" y="864"/>
                  <a:chExt cx="1392" cy="336"/>
                </a:xfrm>
              </p:grpSpPr>
              <p:sp>
                <p:nvSpPr>
                  <p:cNvPr id="17891" name="Oval 154"/>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92" name="Oval 155"/>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93" name="Oval 156"/>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83" name="Group 157"/>
                <p:cNvGrpSpPr>
                  <a:grpSpLocks noChangeAspect="1"/>
                </p:cNvGrpSpPr>
                <p:nvPr/>
              </p:nvGrpSpPr>
              <p:grpSpPr bwMode="auto">
                <a:xfrm>
                  <a:off x="3312" y="1344"/>
                  <a:ext cx="1392" cy="336"/>
                  <a:chOff x="3312" y="864"/>
                  <a:chExt cx="1392" cy="336"/>
                </a:xfrm>
              </p:grpSpPr>
              <p:sp>
                <p:nvSpPr>
                  <p:cNvPr id="17888" name="Oval 158"/>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89" name="Oval 159"/>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90" name="Oval 160"/>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84" name="Group 161"/>
                <p:cNvGrpSpPr>
                  <a:grpSpLocks noChangeAspect="1"/>
                </p:cNvGrpSpPr>
                <p:nvPr/>
              </p:nvGrpSpPr>
              <p:grpSpPr bwMode="auto">
                <a:xfrm>
                  <a:off x="3312" y="1824"/>
                  <a:ext cx="1392" cy="336"/>
                  <a:chOff x="3312" y="864"/>
                  <a:chExt cx="1392" cy="336"/>
                </a:xfrm>
              </p:grpSpPr>
              <p:sp>
                <p:nvSpPr>
                  <p:cNvPr id="17885" name="Oval 162"/>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86" name="Oval 163"/>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87" name="Oval 164"/>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0" name="Group 165"/>
              <p:cNvGrpSpPr>
                <a:grpSpLocks noChangeAspect="1"/>
              </p:cNvGrpSpPr>
              <p:nvPr/>
            </p:nvGrpSpPr>
            <p:grpSpPr bwMode="auto">
              <a:xfrm>
                <a:off x="4464" y="3331"/>
                <a:ext cx="211" cy="226"/>
                <a:chOff x="3168" y="720"/>
                <a:chExt cx="1680" cy="1584"/>
              </a:xfrm>
            </p:grpSpPr>
            <p:sp>
              <p:nvSpPr>
                <p:cNvPr id="17868" name="AutoShape 166"/>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69" name="Group 167"/>
                <p:cNvGrpSpPr>
                  <a:grpSpLocks noChangeAspect="1"/>
                </p:cNvGrpSpPr>
                <p:nvPr/>
              </p:nvGrpSpPr>
              <p:grpSpPr bwMode="auto">
                <a:xfrm>
                  <a:off x="3312" y="864"/>
                  <a:ext cx="1392" cy="336"/>
                  <a:chOff x="3312" y="864"/>
                  <a:chExt cx="1392" cy="336"/>
                </a:xfrm>
              </p:grpSpPr>
              <p:sp>
                <p:nvSpPr>
                  <p:cNvPr id="17878" name="Oval 168"/>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79" name="Oval 169"/>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80" name="Oval 170"/>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70" name="Group 171"/>
                <p:cNvGrpSpPr>
                  <a:grpSpLocks noChangeAspect="1"/>
                </p:cNvGrpSpPr>
                <p:nvPr/>
              </p:nvGrpSpPr>
              <p:grpSpPr bwMode="auto">
                <a:xfrm>
                  <a:off x="3312" y="1344"/>
                  <a:ext cx="1392" cy="336"/>
                  <a:chOff x="3312" y="864"/>
                  <a:chExt cx="1392" cy="336"/>
                </a:xfrm>
              </p:grpSpPr>
              <p:sp>
                <p:nvSpPr>
                  <p:cNvPr id="17875" name="Oval 172"/>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76" name="Oval 173"/>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77" name="Oval 174"/>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71" name="Group 175"/>
                <p:cNvGrpSpPr>
                  <a:grpSpLocks noChangeAspect="1"/>
                </p:cNvGrpSpPr>
                <p:nvPr/>
              </p:nvGrpSpPr>
              <p:grpSpPr bwMode="auto">
                <a:xfrm>
                  <a:off x="3312" y="1824"/>
                  <a:ext cx="1392" cy="336"/>
                  <a:chOff x="3312" y="864"/>
                  <a:chExt cx="1392" cy="336"/>
                </a:xfrm>
              </p:grpSpPr>
              <p:sp>
                <p:nvSpPr>
                  <p:cNvPr id="17872" name="Oval 176"/>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73" name="Oval 177"/>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74" name="Oval 178"/>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1" name="Group 179"/>
              <p:cNvGrpSpPr>
                <a:grpSpLocks noChangeAspect="1"/>
              </p:cNvGrpSpPr>
              <p:nvPr/>
            </p:nvGrpSpPr>
            <p:grpSpPr bwMode="auto">
              <a:xfrm>
                <a:off x="4464" y="3595"/>
                <a:ext cx="211" cy="225"/>
                <a:chOff x="3168" y="720"/>
                <a:chExt cx="1680" cy="1584"/>
              </a:xfrm>
            </p:grpSpPr>
            <p:sp>
              <p:nvSpPr>
                <p:cNvPr id="17855" name="AutoShape 180"/>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56" name="Group 181"/>
                <p:cNvGrpSpPr>
                  <a:grpSpLocks noChangeAspect="1"/>
                </p:cNvGrpSpPr>
                <p:nvPr/>
              </p:nvGrpSpPr>
              <p:grpSpPr bwMode="auto">
                <a:xfrm>
                  <a:off x="3312" y="864"/>
                  <a:ext cx="1392" cy="336"/>
                  <a:chOff x="3312" y="864"/>
                  <a:chExt cx="1392" cy="336"/>
                </a:xfrm>
              </p:grpSpPr>
              <p:sp>
                <p:nvSpPr>
                  <p:cNvPr id="17865" name="Oval 182"/>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6" name="Oval 183"/>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7" name="Oval 184"/>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57" name="Group 185"/>
                <p:cNvGrpSpPr>
                  <a:grpSpLocks noChangeAspect="1"/>
                </p:cNvGrpSpPr>
                <p:nvPr/>
              </p:nvGrpSpPr>
              <p:grpSpPr bwMode="auto">
                <a:xfrm>
                  <a:off x="3312" y="1344"/>
                  <a:ext cx="1392" cy="336"/>
                  <a:chOff x="3312" y="864"/>
                  <a:chExt cx="1392" cy="336"/>
                </a:xfrm>
              </p:grpSpPr>
              <p:sp>
                <p:nvSpPr>
                  <p:cNvPr id="17862" name="Oval 186"/>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3" name="Oval 187"/>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4" name="Oval 188"/>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58" name="Group 189"/>
                <p:cNvGrpSpPr>
                  <a:grpSpLocks noChangeAspect="1"/>
                </p:cNvGrpSpPr>
                <p:nvPr/>
              </p:nvGrpSpPr>
              <p:grpSpPr bwMode="auto">
                <a:xfrm>
                  <a:off x="3312" y="1824"/>
                  <a:ext cx="1392" cy="336"/>
                  <a:chOff x="3312" y="864"/>
                  <a:chExt cx="1392" cy="336"/>
                </a:xfrm>
              </p:grpSpPr>
              <p:sp>
                <p:nvSpPr>
                  <p:cNvPr id="17859" name="Oval 190"/>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0" name="Oval 191"/>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61" name="Oval 192"/>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2" name="Group 193"/>
              <p:cNvGrpSpPr>
                <a:grpSpLocks noChangeAspect="1"/>
              </p:cNvGrpSpPr>
              <p:nvPr/>
            </p:nvGrpSpPr>
            <p:grpSpPr bwMode="auto">
              <a:xfrm>
                <a:off x="4217" y="3595"/>
                <a:ext cx="211" cy="225"/>
                <a:chOff x="3168" y="720"/>
                <a:chExt cx="1680" cy="1584"/>
              </a:xfrm>
            </p:grpSpPr>
            <p:sp>
              <p:nvSpPr>
                <p:cNvPr id="17842" name="AutoShape 194"/>
                <p:cNvSpPr>
                  <a:spLocks noChangeAspect="1" noChangeArrowheads="1"/>
                </p:cNvSpPr>
                <p:nvPr/>
              </p:nvSpPr>
              <p:spPr bwMode="auto">
                <a:xfrm>
                  <a:off x="3168" y="720"/>
                  <a:ext cx="1680" cy="1584"/>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43" name="Group 195"/>
                <p:cNvGrpSpPr>
                  <a:grpSpLocks noChangeAspect="1"/>
                </p:cNvGrpSpPr>
                <p:nvPr/>
              </p:nvGrpSpPr>
              <p:grpSpPr bwMode="auto">
                <a:xfrm>
                  <a:off x="3312" y="864"/>
                  <a:ext cx="1392" cy="336"/>
                  <a:chOff x="3312" y="864"/>
                  <a:chExt cx="1392" cy="336"/>
                </a:xfrm>
              </p:grpSpPr>
              <p:sp>
                <p:nvSpPr>
                  <p:cNvPr id="17852" name="Oval 196"/>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53" name="Oval 197"/>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54" name="Oval 198"/>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44" name="Group 199"/>
                <p:cNvGrpSpPr>
                  <a:grpSpLocks noChangeAspect="1"/>
                </p:cNvGrpSpPr>
                <p:nvPr/>
              </p:nvGrpSpPr>
              <p:grpSpPr bwMode="auto">
                <a:xfrm>
                  <a:off x="3312" y="1344"/>
                  <a:ext cx="1392" cy="336"/>
                  <a:chOff x="3312" y="864"/>
                  <a:chExt cx="1392" cy="336"/>
                </a:xfrm>
              </p:grpSpPr>
              <p:sp>
                <p:nvSpPr>
                  <p:cNvPr id="17849" name="Oval 200"/>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50" name="Oval 201"/>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51" name="Oval 202"/>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45" name="Group 203"/>
                <p:cNvGrpSpPr>
                  <a:grpSpLocks noChangeAspect="1"/>
                </p:cNvGrpSpPr>
                <p:nvPr/>
              </p:nvGrpSpPr>
              <p:grpSpPr bwMode="auto">
                <a:xfrm>
                  <a:off x="3312" y="1824"/>
                  <a:ext cx="1392" cy="336"/>
                  <a:chOff x="3312" y="864"/>
                  <a:chExt cx="1392" cy="336"/>
                </a:xfrm>
              </p:grpSpPr>
              <p:sp>
                <p:nvSpPr>
                  <p:cNvPr id="17846" name="Oval 204"/>
                  <p:cNvSpPr>
                    <a:spLocks noChangeAspect="1" noChangeArrowheads="1"/>
                  </p:cNvSpPr>
                  <p:nvPr/>
                </p:nvSpPr>
                <p:spPr bwMode="auto">
                  <a:xfrm>
                    <a:off x="3312"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47" name="Oval 205"/>
                  <p:cNvSpPr>
                    <a:spLocks noChangeAspect="1" noChangeArrowheads="1"/>
                  </p:cNvSpPr>
                  <p:nvPr/>
                </p:nvSpPr>
                <p:spPr bwMode="auto">
                  <a:xfrm>
                    <a:off x="3840"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48" name="Oval 206"/>
                  <p:cNvSpPr>
                    <a:spLocks noChangeAspect="1" noChangeArrowheads="1"/>
                  </p:cNvSpPr>
                  <p:nvPr/>
                </p:nvSpPr>
                <p:spPr bwMode="auto">
                  <a:xfrm>
                    <a:off x="4368" y="864"/>
                    <a:ext cx="336" cy="33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743" name="Rectangle 207" descr="Narrow vertical"/>
              <p:cNvSpPr>
                <a:spLocks noChangeAspect="1" noChangeArrowheads="1"/>
              </p:cNvSpPr>
              <p:nvPr/>
            </p:nvSpPr>
            <p:spPr bwMode="auto">
              <a:xfrm>
                <a:off x="4252" y="3858"/>
                <a:ext cx="388" cy="226"/>
              </a:xfrm>
              <a:prstGeom prst="rect">
                <a:avLst/>
              </a:prstGeom>
              <a:pattFill prst="narVert">
                <a:fgClr>
                  <a:srgbClr val="5F5F5F"/>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44" name="Group 208"/>
              <p:cNvGrpSpPr>
                <a:grpSpLocks noChangeAspect="1"/>
              </p:cNvGrpSpPr>
              <p:nvPr/>
            </p:nvGrpSpPr>
            <p:grpSpPr bwMode="auto">
              <a:xfrm>
                <a:off x="4466" y="2805"/>
                <a:ext cx="211" cy="225"/>
                <a:chOff x="4466" y="2805"/>
                <a:chExt cx="211" cy="225"/>
              </a:xfrm>
            </p:grpSpPr>
            <p:sp>
              <p:nvSpPr>
                <p:cNvPr id="17829" name="AutoShape 209"/>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30" name="Group 210"/>
                <p:cNvGrpSpPr>
                  <a:grpSpLocks noChangeAspect="1"/>
                </p:cNvGrpSpPr>
                <p:nvPr/>
              </p:nvGrpSpPr>
              <p:grpSpPr bwMode="auto">
                <a:xfrm>
                  <a:off x="4484" y="2825"/>
                  <a:ext cx="175" cy="48"/>
                  <a:chOff x="4484" y="2825"/>
                  <a:chExt cx="175" cy="48"/>
                </a:xfrm>
              </p:grpSpPr>
              <p:sp>
                <p:nvSpPr>
                  <p:cNvPr id="17839" name="Oval 211"/>
                  <p:cNvSpPr>
                    <a:spLocks noChangeAspect="1" noChangeArrowheads="1"/>
                  </p:cNvSpPr>
                  <p:nvPr/>
                </p:nvSpPr>
                <p:spPr bwMode="auto">
                  <a:xfrm>
                    <a:off x="4484"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40" name="Oval 212"/>
                  <p:cNvSpPr>
                    <a:spLocks noChangeAspect="1" noChangeArrowheads="1"/>
                  </p:cNvSpPr>
                  <p:nvPr/>
                </p:nvSpPr>
                <p:spPr bwMode="auto">
                  <a:xfrm>
                    <a:off x="4550" y="2825"/>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41" name="Oval 213"/>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31" name="Group 214"/>
                <p:cNvGrpSpPr>
                  <a:grpSpLocks noChangeAspect="1"/>
                </p:cNvGrpSpPr>
                <p:nvPr/>
              </p:nvGrpSpPr>
              <p:grpSpPr bwMode="auto">
                <a:xfrm>
                  <a:off x="4484" y="2894"/>
                  <a:ext cx="175" cy="47"/>
                  <a:chOff x="4484" y="2894"/>
                  <a:chExt cx="175" cy="47"/>
                </a:xfrm>
              </p:grpSpPr>
              <p:sp>
                <p:nvSpPr>
                  <p:cNvPr id="17836" name="Oval 215"/>
                  <p:cNvSpPr>
                    <a:spLocks noChangeAspect="1" noChangeArrowheads="1"/>
                  </p:cNvSpPr>
                  <p:nvPr/>
                </p:nvSpPr>
                <p:spPr bwMode="auto">
                  <a:xfrm>
                    <a:off x="4484" y="2894"/>
                    <a:ext cx="42"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37" name="Oval 216"/>
                  <p:cNvSpPr>
                    <a:spLocks noChangeAspect="1" noChangeArrowheads="1"/>
                  </p:cNvSpPr>
                  <p:nvPr/>
                </p:nvSpPr>
                <p:spPr bwMode="auto">
                  <a:xfrm>
                    <a:off x="4550" y="2894"/>
                    <a:ext cx="43"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38" name="Oval 217"/>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32" name="Group 218"/>
                <p:cNvGrpSpPr>
                  <a:grpSpLocks noChangeAspect="1"/>
                </p:cNvGrpSpPr>
                <p:nvPr/>
              </p:nvGrpSpPr>
              <p:grpSpPr bwMode="auto">
                <a:xfrm>
                  <a:off x="4484" y="2962"/>
                  <a:ext cx="175" cy="48"/>
                  <a:chOff x="4484" y="2962"/>
                  <a:chExt cx="175" cy="48"/>
                </a:xfrm>
              </p:grpSpPr>
              <p:sp>
                <p:nvSpPr>
                  <p:cNvPr id="17833" name="Oval 219"/>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34" name="Oval 220"/>
                  <p:cNvSpPr>
                    <a:spLocks noChangeAspect="1" noChangeArrowheads="1"/>
                  </p:cNvSpPr>
                  <p:nvPr/>
                </p:nvSpPr>
                <p:spPr bwMode="auto">
                  <a:xfrm>
                    <a:off x="4550"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35" name="Oval 221"/>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5" name="Group 222"/>
              <p:cNvGrpSpPr>
                <a:grpSpLocks noChangeAspect="1"/>
              </p:cNvGrpSpPr>
              <p:nvPr/>
            </p:nvGrpSpPr>
            <p:grpSpPr bwMode="auto">
              <a:xfrm>
                <a:off x="4217" y="3069"/>
                <a:ext cx="211" cy="225"/>
                <a:chOff x="4466" y="2805"/>
                <a:chExt cx="211" cy="225"/>
              </a:xfrm>
            </p:grpSpPr>
            <p:sp>
              <p:nvSpPr>
                <p:cNvPr id="17816" name="AutoShape 223"/>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17" name="Group 224"/>
                <p:cNvGrpSpPr>
                  <a:grpSpLocks noChangeAspect="1"/>
                </p:cNvGrpSpPr>
                <p:nvPr/>
              </p:nvGrpSpPr>
              <p:grpSpPr bwMode="auto">
                <a:xfrm>
                  <a:off x="4484" y="2825"/>
                  <a:ext cx="175" cy="48"/>
                  <a:chOff x="4484" y="2825"/>
                  <a:chExt cx="175" cy="48"/>
                </a:xfrm>
              </p:grpSpPr>
              <p:sp>
                <p:nvSpPr>
                  <p:cNvPr id="17826" name="Oval 225"/>
                  <p:cNvSpPr>
                    <a:spLocks noChangeAspect="1" noChangeArrowheads="1"/>
                  </p:cNvSpPr>
                  <p:nvPr/>
                </p:nvSpPr>
                <p:spPr bwMode="auto">
                  <a:xfrm>
                    <a:off x="4484"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7" name="Oval 226"/>
                  <p:cNvSpPr>
                    <a:spLocks noChangeAspect="1" noChangeArrowheads="1"/>
                  </p:cNvSpPr>
                  <p:nvPr/>
                </p:nvSpPr>
                <p:spPr bwMode="auto">
                  <a:xfrm>
                    <a:off x="4550" y="2825"/>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8" name="Oval 227"/>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18" name="Group 228"/>
                <p:cNvGrpSpPr>
                  <a:grpSpLocks noChangeAspect="1"/>
                </p:cNvGrpSpPr>
                <p:nvPr/>
              </p:nvGrpSpPr>
              <p:grpSpPr bwMode="auto">
                <a:xfrm>
                  <a:off x="4484" y="2894"/>
                  <a:ext cx="175" cy="47"/>
                  <a:chOff x="4484" y="2894"/>
                  <a:chExt cx="175" cy="47"/>
                </a:xfrm>
              </p:grpSpPr>
              <p:sp>
                <p:nvSpPr>
                  <p:cNvPr id="17823" name="Oval 229"/>
                  <p:cNvSpPr>
                    <a:spLocks noChangeAspect="1" noChangeArrowheads="1"/>
                  </p:cNvSpPr>
                  <p:nvPr/>
                </p:nvSpPr>
                <p:spPr bwMode="auto">
                  <a:xfrm>
                    <a:off x="4484" y="2894"/>
                    <a:ext cx="42" cy="47"/>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4" name="Oval 230"/>
                  <p:cNvSpPr>
                    <a:spLocks noChangeAspect="1" noChangeArrowheads="1"/>
                  </p:cNvSpPr>
                  <p:nvPr/>
                </p:nvSpPr>
                <p:spPr bwMode="auto">
                  <a:xfrm>
                    <a:off x="4550" y="2894"/>
                    <a:ext cx="43" cy="47"/>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5" name="Oval 231"/>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19" name="Group 232"/>
                <p:cNvGrpSpPr>
                  <a:grpSpLocks noChangeAspect="1"/>
                </p:cNvGrpSpPr>
                <p:nvPr/>
              </p:nvGrpSpPr>
              <p:grpSpPr bwMode="auto">
                <a:xfrm>
                  <a:off x="4484" y="2962"/>
                  <a:ext cx="175" cy="48"/>
                  <a:chOff x="4484" y="2962"/>
                  <a:chExt cx="175" cy="48"/>
                </a:xfrm>
              </p:grpSpPr>
              <p:sp>
                <p:nvSpPr>
                  <p:cNvPr id="17820" name="Oval 233"/>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1" name="Oval 234"/>
                  <p:cNvSpPr>
                    <a:spLocks noChangeAspect="1" noChangeArrowheads="1"/>
                  </p:cNvSpPr>
                  <p:nvPr/>
                </p:nvSpPr>
                <p:spPr bwMode="auto">
                  <a:xfrm>
                    <a:off x="4550"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22" name="Oval 235"/>
                  <p:cNvSpPr>
                    <a:spLocks noChangeAspect="1" noChangeArrowheads="1"/>
                  </p:cNvSpPr>
                  <p:nvPr/>
                </p:nvSpPr>
                <p:spPr bwMode="auto">
                  <a:xfrm>
                    <a:off x="4617" y="2962"/>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6" name="Group 236"/>
              <p:cNvGrpSpPr>
                <a:grpSpLocks noChangeAspect="1"/>
              </p:cNvGrpSpPr>
              <p:nvPr/>
            </p:nvGrpSpPr>
            <p:grpSpPr bwMode="auto">
              <a:xfrm>
                <a:off x="4463" y="3069"/>
                <a:ext cx="211" cy="225"/>
                <a:chOff x="4466" y="2805"/>
                <a:chExt cx="211" cy="225"/>
              </a:xfrm>
            </p:grpSpPr>
            <p:sp>
              <p:nvSpPr>
                <p:cNvPr id="17803" name="AutoShape 237"/>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804" name="Group 238"/>
                <p:cNvGrpSpPr>
                  <a:grpSpLocks noChangeAspect="1"/>
                </p:cNvGrpSpPr>
                <p:nvPr/>
              </p:nvGrpSpPr>
              <p:grpSpPr bwMode="auto">
                <a:xfrm>
                  <a:off x="4484" y="2825"/>
                  <a:ext cx="175" cy="48"/>
                  <a:chOff x="4484" y="2825"/>
                  <a:chExt cx="175" cy="48"/>
                </a:xfrm>
              </p:grpSpPr>
              <p:sp>
                <p:nvSpPr>
                  <p:cNvPr id="17813" name="Oval 239"/>
                  <p:cNvSpPr>
                    <a:spLocks noChangeAspect="1" noChangeArrowheads="1"/>
                  </p:cNvSpPr>
                  <p:nvPr/>
                </p:nvSpPr>
                <p:spPr bwMode="auto">
                  <a:xfrm>
                    <a:off x="4484"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14" name="Oval 240"/>
                  <p:cNvSpPr>
                    <a:spLocks noChangeAspect="1" noChangeArrowheads="1"/>
                  </p:cNvSpPr>
                  <p:nvPr/>
                </p:nvSpPr>
                <p:spPr bwMode="auto">
                  <a:xfrm>
                    <a:off x="4550" y="2825"/>
                    <a:ext cx="43"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15" name="Oval 241"/>
                  <p:cNvSpPr>
                    <a:spLocks noChangeAspect="1" noChangeArrowheads="1"/>
                  </p:cNvSpPr>
                  <p:nvPr/>
                </p:nvSpPr>
                <p:spPr bwMode="auto">
                  <a:xfrm>
                    <a:off x="4617" y="2825"/>
                    <a:ext cx="42"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05" name="Group 242"/>
                <p:cNvGrpSpPr>
                  <a:grpSpLocks noChangeAspect="1"/>
                </p:cNvGrpSpPr>
                <p:nvPr/>
              </p:nvGrpSpPr>
              <p:grpSpPr bwMode="auto">
                <a:xfrm>
                  <a:off x="4484" y="2894"/>
                  <a:ext cx="175" cy="47"/>
                  <a:chOff x="4484" y="2894"/>
                  <a:chExt cx="175" cy="47"/>
                </a:xfrm>
              </p:grpSpPr>
              <p:sp>
                <p:nvSpPr>
                  <p:cNvPr id="17810" name="Oval 243"/>
                  <p:cNvSpPr>
                    <a:spLocks noChangeAspect="1" noChangeArrowheads="1"/>
                  </p:cNvSpPr>
                  <p:nvPr/>
                </p:nvSpPr>
                <p:spPr bwMode="auto">
                  <a:xfrm>
                    <a:off x="4484" y="2894"/>
                    <a:ext cx="42"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11" name="Oval 244"/>
                  <p:cNvSpPr>
                    <a:spLocks noChangeAspect="1" noChangeArrowheads="1"/>
                  </p:cNvSpPr>
                  <p:nvPr/>
                </p:nvSpPr>
                <p:spPr bwMode="auto">
                  <a:xfrm>
                    <a:off x="4550" y="2894"/>
                    <a:ext cx="43" cy="47"/>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12" name="Oval 245"/>
                  <p:cNvSpPr>
                    <a:spLocks noChangeAspect="1" noChangeArrowheads="1"/>
                  </p:cNvSpPr>
                  <p:nvPr/>
                </p:nvSpPr>
                <p:spPr bwMode="auto">
                  <a:xfrm>
                    <a:off x="4617" y="2894"/>
                    <a:ext cx="42" cy="47"/>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806" name="Group 246"/>
                <p:cNvGrpSpPr>
                  <a:grpSpLocks noChangeAspect="1"/>
                </p:cNvGrpSpPr>
                <p:nvPr/>
              </p:nvGrpSpPr>
              <p:grpSpPr bwMode="auto">
                <a:xfrm>
                  <a:off x="4484" y="2962"/>
                  <a:ext cx="175" cy="48"/>
                  <a:chOff x="4484" y="2962"/>
                  <a:chExt cx="175" cy="48"/>
                </a:xfrm>
              </p:grpSpPr>
              <p:sp>
                <p:nvSpPr>
                  <p:cNvPr id="17807" name="Oval 247"/>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08" name="Oval 248"/>
                  <p:cNvSpPr>
                    <a:spLocks noChangeAspect="1" noChangeArrowheads="1"/>
                  </p:cNvSpPr>
                  <p:nvPr/>
                </p:nvSpPr>
                <p:spPr bwMode="auto">
                  <a:xfrm>
                    <a:off x="4550" y="2962"/>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09" name="Oval 249"/>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7" name="Group 250"/>
              <p:cNvGrpSpPr>
                <a:grpSpLocks noChangeAspect="1"/>
              </p:cNvGrpSpPr>
              <p:nvPr/>
            </p:nvGrpSpPr>
            <p:grpSpPr bwMode="auto">
              <a:xfrm>
                <a:off x="4217" y="3330"/>
                <a:ext cx="211" cy="225"/>
                <a:chOff x="4466" y="2805"/>
                <a:chExt cx="211" cy="225"/>
              </a:xfrm>
            </p:grpSpPr>
            <p:sp>
              <p:nvSpPr>
                <p:cNvPr id="17790" name="AutoShape 251"/>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91" name="Group 252"/>
                <p:cNvGrpSpPr>
                  <a:grpSpLocks noChangeAspect="1"/>
                </p:cNvGrpSpPr>
                <p:nvPr/>
              </p:nvGrpSpPr>
              <p:grpSpPr bwMode="auto">
                <a:xfrm>
                  <a:off x="4484" y="2825"/>
                  <a:ext cx="175" cy="48"/>
                  <a:chOff x="4484" y="2825"/>
                  <a:chExt cx="175" cy="48"/>
                </a:xfrm>
              </p:grpSpPr>
              <p:sp>
                <p:nvSpPr>
                  <p:cNvPr id="17800" name="Oval 253"/>
                  <p:cNvSpPr>
                    <a:spLocks noChangeAspect="1" noChangeArrowheads="1"/>
                  </p:cNvSpPr>
                  <p:nvPr/>
                </p:nvSpPr>
                <p:spPr bwMode="auto">
                  <a:xfrm>
                    <a:off x="4484"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01" name="Oval 254"/>
                  <p:cNvSpPr>
                    <a:spLocks noChangeAspect="1" noChangeArrowheads="1"/>
                  </p:cNvSpPr>
                  <p:nvPr/>
                </p:nvSpPr>
                <p:spPr bwMode="auto">
                  <a:xfrm>
                    <a:off x="4550" y="2825"/>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802" name="Oval 255"/>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92" name="Group 256"/>
                <p:cNvGrpSpPr>
                  <a:grpSpLocks noChangeAspect="1"/>
                </p:cNvGrpSpPr>
                <p:nvPr/>
              </p:nvGrpSpPr>
              <p:grpSpPr bwMode="auto">
                <a:xfrm>
                  <a:off x="4484" y="2894"/>
                  <a:ext cx="175" cy="47"/>
                  <a:chOff x="4484" y="2894"/>
                  <a:chExt cx="175" cy="47"/>
                </a:xfrm>
              </p:grpSpPr>
              <p:sp>
                <p:nvSpPr>
                  <p:cNvPr id="17797" name="Oval 257"/>
                  <p:cNvSpPr>
                    <a:spLocks noChangeAspect="1" noChangeArrowheads="1"/>
                  </p:cNvSpPr>
                  <p:nvPr/>
                </p:nvSpPr>
                <p:spPr bwMode="auto">
                  <a:xfrm>
                    <a:off x="4484" y="2894"/>
                    <a:ext cx="42"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98" name="Oval 258"/>
                  <p:cNvSpPr>
                    <a:spLocks noChangeAspect="1" noChangeArrowheads="1"/>
                  </p:cNvSpPr>
                  <p:nvPr/>
                </p:nvSpPr>
                <p:spPr bwMode="auto">
                  <a:xfrm>
                    <a:off x="4550" y="2894"/>
                    <a:ext cx="43"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99" name="Oval 259"/>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93" name="Group 260"/>
                <p:cNvGrpSpPr>
                  <a:grpSpLocks noChangeAspect="1"/>
                </p:cNvGrpSpPr>
                <p:nvPr/>
              </p:nvGrpSpPr>
              <p:grpSpPr bwMode="auto">
                <a:xfrm>
                  <a:off x="4484" y="2962"/>
                  <a:ext cx="175" cy="48"/>
                  <a:chOff x="4484" y="2962"/>
                  <a:chExt cx="175" cy="48"/>
                </a:xfrm>
              </p:grpSpPr>
              <p:sp>
                <p:nvSpPr>
                  <p:cNvPr id="17794" name="Oval 261"/>
                  <p:cNvSpPr>
                    <a:spLocks noChangeAspect="1" noChangeArrowheads="1"/>
                  </p:cNvSpPr>
                  <p:nvPr/>
                </p:nvSpPr>
                <p:spPr bwMode="auto">
                  <a:xfrm>
                    <a:off x="4484" y="2962"/>
                    <a:ext cx="42"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95" name="Oval 262"/>
                  <p:cNvSpPr>
                    <a:spLocks noChangeAspect="1" noChangeArrowheads="1"/>
                  </p:cNvSpPr>
                  <p:nvPr/>
                </p:nvSpPr>
                <p:spPr bwMode="auto">
                  <a:xfrm>
                    <a:off x="4550" y="2962"/>
                    <a:ext cx="43"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96" name="Oval 263"/>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8" name="Group 264"/>
              <p:cNvGrpSpPr>
                <a:grpSpLocks noChangeAspect="1"/>
              </p:cNvGrpSpPr>
              <p:nvPr/>
            </p:nvGrpSpPr>
            <p:grpSpPr bwMode="auto">
              <a:xfrm>
                <a:off x="4463" y="3330"/>
                <a:ext cx="211" cy="225"/>
                <a:chOff x="4466" y="2805"/>
                <a:chExt cx="211" cy="225"/>
              </a:xfrm>
            </p:grpSpPr>
            <p:sp>
              <p:nvSpPr>
                <p:cNvPr id="17777" name="AutoShape 265"/>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78" name="Group 266"/>
                <p:cNvGrpSpPr>
                  <a:grpSpLocks noChangeAspect="1"/>
                </p:cNvGrpSpPr>
                <p:nvPr/>
              </p:nvGrpSpPr>
              <p:grpSpPr bwMode="auto">
                <a:xfrm>
                  <a:off x="4484" y="2825"/>
                  <a:ext cx="175" cy="48"/>
                  <a:chOff x="4484" y="2825"/>
                  <a:chExt cx="175" cy="48"/>
                </a:xfrm>
              </p:grpSpPr>
              <p:sp>
                <p:nvSpPr>
                  <p:cNvPr id="17787" name="Oval 267"/>
                  <p:cNvSpPr>
                    <a:spLocks noChangeAspect="1" noChangeArrowheads="1"/>
                  </p:cNvSpPr>
                  <p:nvPr/>
                </p:nvSpPr>
                <p:spPr bwMode="auto">
                  <a:xfrm>
                    <a:off x="4484" y="2825"/>
                    <a:ext cx="42"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8" name="Oval 268"/>
                  <p:cNvSpPr>
                    <a:spLocks noChangeAspect="1" noChangeArrowheads="1"/>
                  </p:cNvSpPr>
                  <p:nvPr/>
                </p:nvSpPr>
                <p:spPr bwMode="auto">
                  <a:xfrm>
                    <a:off x="4550" y="2825"/>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9" name="Oval 269"/>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79" name="Group 270"/>
                <p:cNvGrpSpPr>
                  <a:grpSpLocks noChangeAspect="1"/>
                </p:cNvGrpSpPr>
                <p:nvPr/>
              </p:nvGrpSpPr>
              <p:grpSpPr bwMode="auto">
                <a:xfrm>
                  <a:off x="4484" y="2894"/>
                  <a:ext cx="175" cy="47"/>
                  <a:chOff x="4484" y="2894"/>
                  <a:chExt cx="175" cy="47"/>
                </a:xfrm>
              </p:grpSpPr>
              <p:sp>
                <p:nvSpPr>
                  <p:cNvPr id="17784" name="Oval 271"/>
                  <p:cNvSpPr>
                    <a:spLocks noChangeAspect="1" noChangeArrowheads="1"/>
                  </p:cNvSpPr>
                  <p:nvPr/>
                </p:nvSpPr>
                <p:spPr bwMode="auto">
                  <a:xfrm>
                    <a:off x="4484" y="2894"/>
                    <a:ext cx="42"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5" name="Oval 272"/>
                  <p:cNvSpPr>
                    <a:spLocks noChangeAspect="1" noChangeArrowheads="1"/>
                  </p:cNvSpPr>
                  <p:nvPr/>
                </p:nvSpPr>
                <p:spPr bwMode="auto">
                  <a:xfrm>
                    <a:off x="4550" y="2894"/>
                    <a:ext cx="43"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6" name="Oval 273"/>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80" name="Group 274"/>
                <p:cNvGrpSpPr>
                  <a:grpSpLocks noChangeAspect="1"/>
                </p:cNvGrpSpPr>
                <p:nvPr/>
              </p:nvGrpSpPr>
              <p:grpSpPr bwMode="auto">
                <a:xfrm>
                  <a:off x="4484" y="2962"/>
                  <a:ext cx="175" cy="48"/>
                  <a:chOff x="4484" y="2962"/>
                  <a:chExt cx="175" cy="48"/>
                </a:xfrm>
              </p:grpSpPr>
              <p:sp>
                <p:nvSpPr>
                  <p:cNvPr id="17781" name="Oval 275"/>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2" name="Oval 276"/>
                  <p:cNvSpPr>
                    <a:spLocks noChangeAspect="1" noChangeArrowheads="1"/>
                  </p:cNvSpPr>
                  <p:nvPr/>
                </p:nvSpPr>
                <p:spPr bwMode="auto">
                  <a:xfrm>
                    <a:off x="4550"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83" name="Oval 277"/>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49" name="Group 278"/>
              <p:cNvGrpSpPr>
                <a:grpSpLocks noChangeAspect="1"/>
              </p:cNvGrpSpPr>
              <p:nvPr/>
            </p:nvGrpSpPr>
            <p:grpSpPr bwMode="auto">
              <a:xfrm>
                <a:off x="4214" y="3594"/>
                <a:ext cx="211" cy="225"/>
                <a:chOff x="4466" y="2805"/>
                <a:chExt cx="211" cy="225"/>
              </a:xfrm>
            </p:grpSpPr>
            <p:sp>
              <p:nvSpPr>
                <p:cNvPr id="17764" name="AutoShape 279"/>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65" name="Group 280"/>
                <p:cNvGrpSpPr>
                  <a:grpSpLocks noChangeAspect="1"/>
                </p:cNvGrpSpPr>
                <p:nvPr/>
              </p:nvGrpSpPr>
              <p:grpSpPr bwMode="auto">
                <a:xfrm>
                  <a:off x="4484" y="2825"/>
                  <a:ext cx="175" cy="48"/>
                  <a:chOff x="4484" y="2825"/>
                  <a:chExt cx="175" cy="48"/>
                </a:xfrm>
              </p:grpSpPr>
              <p:sp>
                <p:nvSpPr>
                  <p:cNvPr id="17774" name="Oval 281"/>
                  <p:cNvSpPr>
                    <a:spLocks noChangeAspect="1" noChangeArrowheads="1"/>
                  </p:cNvSpPr>
                  <p:nvPr/>
                </p:nvSpPr>
                <p:spPr bwMode="auto">
                  <a:xfrm>
                    <a:off x="4484" y="2825"/>
                    <a:ext cx="42"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75" name="Oval 282"/>
                  <p:cNvSpPr>
                    <a:spLocks noChangeAspect="1" noChangeArrowheads="1"/>
                  </p:cNvSpPr>
                  <p:nvPr/>
                </p:nvSpPr>
                <p:spPr bwMode="auto">
                  <a:xfrm>
                    <a:off x="4550" y="2825"/>
                    <a:ext cx="43"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76" name="Oval 283"/>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66" name="Group 284"/>
                <p:cNvGrpSpPr>
                  <a:grpSpLocks noChangeAspect="1"/>
                </p:cNvGrpSpPr>
                <p:nvPr/>
              </p:nvGrpSpPr>
              <p:grpSpPr bwMode="auto">
                <a:xfrm>
                  <a:off x="4484" y="2894"/>
                  <a:ext cx="175" cy="47"/>
                  <a:chOff x="4484" y="2894"/>
                  <a:chExt cx="175" cy="47"/>
                </a:xfrm>
              </p:grpSpPr>
              <p:sp>
                <p:nvSpPr>
                  <p:cNvPr id="17771" name="Oval 285"/>
                  <p:cNvSpPr>
                    <a:spLocks noChangeAspect="1" noChangeArrowheads="1"/>
                  </p:cNvSpPr>
                  <p:nvPr/>
                </p:nvSpPr>
                <p:spPr bwMode="auto">
                  <a:xfrm>
                    <a:off x="4484"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72" name="Oval 286"/>
                  <p:cNvSpPr>
                    <a:spLocks noChangeAspect="1" noChangeArrowheads="1"/>
                  </p:cNvSpPr>
                  <p:nvPr/>
                </p:nvSpPr>
                <p:spPr bwMode="auto">
                  <a:xfrm>
                    <a:off x="4550" y="2894"/>
                    <a:ext cx="43"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73" name="Oval 287"/>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67" name="Group 288"/>
                <p:cNvGrpSpPr>
                  <a:grpSpLocks noChangeAspect="1"/>
                </p:cNvGrpSpPr>
                <p:nvPr/>
              </p:nvGrpSpPr>
              <p:grpSpPr bwMode="auto">
                <a:xfrm>
                  <a:off x="4484" y="2962"/>
                  <a:ext cx="175" cy="48"/>
                  <a:chOff x="4484" y="2962"/>
                  <a:chExt cx="175" cy="48"/>
                </a:xfrm>
              </p:grpSpPr>
              <p:sp>
                <p:nvSpPr>
                  <p:cNvPr id="17768" name="Oval 289"/>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69" name="Oval 290"/>
                  <p:cNvSpPr>
                    <a:spLocks noChangeAspect="1" noChangeArrowheads="1"/>
                  </p:cNvSpPr>
                  <p:nvPr/>
                </p:nvSpPr>
                <p:spPr bwMode="auto">
                  <a:xfrm>
                    <a:off x="4550"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70" name="Oval 291"/>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750" name="Group 292"/>
              <p:cNvGrpSpPr>
                <a:grpSpLocks noChangeAspect="1"/>
              </p:cNvGrpSpPr>
              <p:nvPr/>
            </p:nvGrpSpPr>
            <p:grpSpPr bwMode="auto">
              <a:xfrm>
                <a:off x="4463" y="3597"/>
                <a:ext cx="211" cy="225"/>
                <a:chOff x="4466" y="2805"/>
                <a:chExt cx="211" cy="225"/>
              </a:xfrm>
            </p:grpSpPr>
            <p:sp>
              <p:nvSpPr>
                <p:cNvPr id="17751" name="AutoShape 293"/>
                <p:cNvSpPr>
                  <a:spLocks noChangeAspect="1" noChangeArrowheads="1"/>
                </p:cNvSpPr>
                <p:nvPr/>
              </p:nvSpPr>
              <p:spPr bwMode="auto">
                <a:xfrm>
                  <a:off x="4466" y="2805"/>
                  <a:ext cx="211" cy="225"/>
                </a:xfrm>
                <a:prstGeom prst="roundRect">
                  <a:avLst>
                    <a:gd name="adj" fmla="val 16667"/>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752" name="Group 294"/>
                <p:cNvGrpSpPr>
                  <a:grpSpLocks noChangeAspect="1"/>
                </p:cNvGrpSpPr>
                <p:nvPr/>
              </p:nvGrpSpPr>
              <p:grpSpPr bwMode="auto">
                <a:xfrm>
                  <a:off x="4484" y="2825"/>
                  <a:ext cx="175" cy="48"/>
                  <a:chOff x="4484" y="2825"/>
                  <a:chExt cx="175" cy="48"/>
                </a:xfrm>
              </p:grpSpPr>
              <p:sp>
                <p:nvSpPr>
                  <p:cNvPr id="17761" name="Oval 295"/>
                  <p:cNvSpPr>
                    <a:spLocks noChangeAspect="1" noChangeArrowheads="1"/>
                  </p:cNvSpPr>
                  <p:nvPr/>
                </p:nvSpPr>
                <p:spPr bwMode="auto">
                  <a:xfrm>
                    <a:off x="4484" y="2825"/>
                    <a:ext cx="42" cy="4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62" name="Oval 296"/>
                  <p:cNvSpPr>
                    <a:spLocks noChangeAspect="1" noChangeArrowheads="1"/>
                  </p:cNvSpPr>
                  <p:nvPr/>
                </p:nvSpPr>
                <p:spPr bwMode="auto">
                  <a:xfrm>
                    <a:off x="4550" y="2825"/>
                    <a:ext cx="43"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63" name="Oval 297"/>
                  <p:cNvSpPr>
                    <a:spLocks noChangeAspect="1" noChangeArrowheads="1"/>
                  </p:cNvSpPr>
                  <p:nvPr/>
                </p:nvSpPr>
                <p:spPr bwMode="auto">
                  <a:xfrm>
                    <a:off x="4617" y="2825"/>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53" name="Group 298"/>
                <p:cNvGrpSpPr>
                  <a:grpSpLocks noChangeAspect="1"/>
                </p:cNvGrpSpPr>
                <p:nvPr/>
              </p:nvGrpSpPr>
              <p:grpSpPr bwMode="auto">
                <a:xfrm>
                  <a:off x="4484" y="2894"/>
                  <a:ext cx="175" cy="47"/>
                  <a:chOff x="4484" y="2894"/>
                  <a:chExt cx="175" cy="47"/>
                </a:xfrm>
              </p:grpSpPr>
              <p:sp>
                <p:nvSpPr>
                  <p:cNvPr id="17758" name="Oval 299"/>
                  <p:cNvSpPr>
                    <a:spLocks noChangeAspect="1" noChangeArrowheads="1"/>
                  </p:cNvSpPr>
                  <p:nvPr/>
                </p:nvSpPr>
                <p:spPr bwMode="auto">
                  <a:xfrm>
                    <a:off x="4484"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59" name="Oval 300"/>
                  <p:cNvSpPr>
                    <a:spLocks noChangeAspect="1" noChangeArrowheads="1"/>
                  </p:cNvSpPr>
                  <p:nvPr/>
                </p:nvSpPr>
                <p:spPr bwMode="auto">
                  <a:xfrm>
                    <a:off x="4550" y="2894"/>
                    <a:ext cx="43" cy="4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60" name="Oval 301"/>
                  <p:cNvSpPr>
                    <a:spLocks noChangeAspect="1" noChangeArrowheads="1"/>
                  </p:cNvSpPr>
                  <p:nvPr/>
                </p:nvSpPr>
                <p:spPr bwMode="auto">
                  <a:xfrm>
                    <a:off x="4617" y="2894"/>
                    <a:ext cx="42" cy="4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754" name="Group 302"/>
                <p:cNvGrpSpPr>
                  <a:grpSpLocks noChangeAspect="1"/>
                </p:cNvGrpSpPr>
                <p:nvPr/>
              </p:nvGrpSpPr>
              <p:grpSpPr bwMode="auto">
                <a:xfrm>
                  <a:off x="4484" y="2962"/>
                  <a:ext cx="175" cy="48"/>
                  <a:chOff x="4484" y="2962"/>
                  <a:chExt cx="175" cy="48"/>
                </a:xfrm>
              </p:grpSpPr>
              <p:sp>
                <p:nvSpPr>
                  <p:cNvPr id="17755" name="Oval 303"/>
                  <p:cNvSpPr>
                    <a:spLocks noChangeAspect="1" noChangeArrowheads="1"/>
                  </p:cNvSpPr>
                  <p:nvPr/>
                </p:nvSpPr>
                <p:spPr bwMode="auto">
                  <a:xfrm>
                    <a:off x="4484" y="2962"/>
                    <a:ext cx="42" cy="48"/>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56" name="Oval 304"/>
                  <p:cNvSpPr>
                    <a:spLocks noChangeAspect="1" noChangeArrowheads="1"/>
                  </p:cNvSpPr>
                  <p:nvPr/>
                </p:nvSpPr>
                <p:spPr bwMode="auto">
                  <a:xfrm>
                    <a:off x="4550" y="2962"/>
                    <a:ext cx="43" cy="48"/>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57" name="Oval 305"/>
                  <p:cNvSpPr>
                    <a:spLocks noChangeAspect="1" noChangeArrowheads="1"/>
                  </p:cNvSpPr>
                  <p:nvPr/>
                </p:nvSpPr>
                <p:spPr bwMode="auto">
                  <a:xfrm>
                    <a:off x="4617" y="2962"/>
                    <a:ext cx="42" cy="4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grpSp>
      <p:grpSp>
        <p:nvGrpSpPr>
          <p:cNvPr id="17415" name="Group 306"/>
          <p:cNvGrpSpPr>
            <a:grpSpLocks noChangeAspect="1"/>
          </p:cNvGrpSpPr>
          <p:nvPr/>
        </p:nvGrpSpPr>
        <p:grpSpPr bwMode="auto">
          <a:xfrm>
            <a:off x="2051051" y="3230564"/>
            <a:ext cx="1408113" cy="936625"/>
            <a:chOff x="4020" y="1428"/>
            <a:chExt cx="1182" cy="786"/>
          </a:xfrm>
        </p:grpSpPr>
        <p:sp>
          <p:nvSpPr>
            <p:cNvPr id="17646" name="AutoShape 307"/>
            <p:cNvSpPr>
              <a:spLocks noChangeAspect="1" noChangeArrowheads="1"/>
            </p:cNvSpPr>
            <p:nvPr/>
          </p:nvSpPr>
          <p:spPr bwMode="auto">
            <a:xfrm>
              <a:off x="4725" y="2085"/>
              <a:ext cx="354" cy="129"/>
            </a:xfrm>
            <a:prstGeom prst="parallelogram">
              <a:avLst>
                <a:gd name="adj" fmla="val 91473"/>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47" name="AutoShape 308"/>
            <p:cNvSpPr>
              <a:spLocks noChangeAspect="1" noChangeArrowheads="1"/>
            </p:cNvSpPr>
            <p:nvPr/>
          </p:nvSpPr>
          <p:spPr bwMode="auto">
            <a:xfrm>
              <a:off x="4128" y="1479"/>
              <a:ext cx="750" cy="543"/>
            </a:xfrm>
            <a:prstGeom prst="roundRect">
              <a:avLst>
                <a:gd name="adj" fmla="val 5065"/>
              </a:avLst>
            </a:prstGeom>
            <a:solidFill>
              <a:schemeClr val="bg2"/>
            </a:solidFill>
            <a:ln w="9525">
              <a:round/>
              <a:headEnd/>
              <a:tailEnd/>
            </a:ln>
            <a:scene3d>
              <a:camera prst="legacyObliqueTopRight"/>
              <a:lightRig rig="legacyFlat3" dir="b"/>
            </a:scene3d>
            <a:sp3d extrusionH="1000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48" name="AutoShape 309" descr="Picture1data"/>
            <p:cNvSpPr>
              <a:spLocks noChangeAspect="1" noChangeArrowheads="1"/>
            </p:cNvSpPr>
            <p:nvPr/>
          </p:nvSpPr>
          <p:spPr bwMode="auto">
            <a:xfrm>
              <a:off x="4152" y="1500"/>
              <a:ext cx="699" cy="498"/>
            </a:xfrm>
            <a:prstGeom prst="roundRect">
              <a:avLst>
                <a:gd name="adj" fmla="val 5065"/>
              </a:avLst>
            </a:prstGeom>
            <a:blipFill dpi="0" rotWithShape="1">
              <a:blip r:embed="rId5"/>
              <a:srcRect/>
              <a:stretch>
                <a:fillRect/>
              </a:stretch>
            </a:blip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49" name="Rectangle 310"/>
            <p:cNvSpPr>
              <a:spLocks noChangeAspect="1" noChangeArrowheads="1"/>
            </p:cNvSpPr>
            <p:nvPr/>
          </p:nvSpPr>
          <p:spPr bwMode="auto">
            <a:xfrm>
              <a:off x="4020" y="2173"/>
              <a:ext cx="654" cy="32"/>
            </a:xfrm>
            <a:prstGeom prst="rect">
              <a:avLst/>
            </a:prstGeom>
            <a:solidFill>
              <a:schemeClr val="bg2"/>
            </a:solidFill>
            <a:ln w="9525">
              <a:miter lim="800000"/>
              <a:headEnd/>
              <a:tailEnd/>
            </a:ln>
            <a:scene3d>
              <a:camera prst="legacyObliqueTopRight"/>
              <a:lightRig rig="legacyFlat3" dir="b"/>
            </a:scene3d>
            <a:sp3d extrusionH="4810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17650" name="Group 311"/>
            <p:cNvGrpSpPr>
              <a:grpSpLocks noChangeAspect="1"/>
            </p:cNvGrpSpPr>
            <p:nvPr/>
          </p:nvGrpSpPr>
          <p:grpSpPr bwMode="auto">
            <a:xfrm>
              <a:off x="4137" y="2065"/>
              <a:ext cx="132" cy="27"/>
              <a:chOff x="4134" y="2107"/>
              <a:chExt cx="132" cy="27"/>
            </a:xfrm>
          </p:grpSpPr>
          <p:sp>
            <p:nvSpPr>
              <p:cNvPr id="17729" name="Rectangle 31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30" name="Rectangle 31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31" name="Rectangle 31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32" name="Rectangle 31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1" name="Group 316"/>
            <p:cNvGrpSpPr>
              <a:grpSpLocks noChangeAspect="1"/>
            </p:cNvGrpSpPr>
            <p:nvPr/>
          </p:nvGrpSpPr>
          <p:grpSpPr bwMode="auto">
            <a:xfrm>
              <a:off x="4275" y="2065"/>
              <a:ext cx="132" cy="27"/>
              <a:chOff x="4134" y="2107"/>
              <a:chExt cx="132" cy="27"/>
            </a:xfrm>
          </p:grpSpPr>
          <p:sp>
            <p:nvSpPr>
              <p:cNvPr id="17725" name="Rectangle 31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6" name="Rectangle 31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7" name="Rectangle 31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8" name="Rectangle 32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2" name="Group 321"/>
            <p:cNvGrpSpPr>
              <a:grpSpLocks noChangeAspect="1"/>
            </p:cNvGrpSpPr>
            <p:nvPr/>
          </p:nvGrpSpPr>
          <p:grpSpPr bwMode="auto">
            <a:xfrm>
              <a:off x="4416" y="2065"/>
              <a:ext cx="132" cy="27"/>
              <a:chOff x="4134" y="2107"/>
              <a:chExt cx="132" cy="27"/>
            </a:xfrm>
          </p:grpSpPr>
          <p:sp>
            <p:nvSpPr>
              <p:cNvPr id="17721" name="Rectangle 32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2" name="Rectangle 32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3" name="Rectangle 32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4" name="Rectangle 32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3" name="Group 326"/>
            <p:cNvGrpSpPr>
              <a:grpSpLocks noChangeAspect="1"/>
            </p:cNvGrpSpPr>
            <p:nvPr/>
          </p:nvGrpSpPr>
          <p:grpSpPr bwMode="auto">
            <a:xfrm>
              <a:off x="4560" y="2065"/>
              <a:ext cx="132" cy="27"/>
              <a:chOff x="4134" y="2107"/>
              <a:chExt cx="132" cy="27"/>
            </a:xfrm>
          </p:grpSpPr>
          <p:sp>
            <p:nvSpPr>
              <p:cNvPr id="17717" name="Rectangle 32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8" name="Rectangle 32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9" name="Rectangle 32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20" name="Rectangle 33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4" name="Group 331"/>
            <p:cNvGrpSpPr>
              <a:grpSpLocks noChangeAspect="1"/>
            </p:cNvGrpSpPr>
            <p:nvPr/>
          </p:nvGrpSpPr>
          <p:grpSpPr bwMode="auto">
            <a:xfrm>
              <a:off x="4146" y="2086"/>
              <a:ext cx="132" cy="27"/>
              <a:chOff x="4134" y="2107"/>
              <a:chExt cx="132" cy="27"/>
            </a:xfrm>
          </p:grpSpPr>
          <p:sp>
            <p:nvSpPr>
              <p:cNvPr id="17713" name="Rectangle 33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4" name="Rectangle 33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5" name="Rectangle 33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6" name="Rectangle 33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5" name="Group 336"/>
            <p:cNvGrpSpPr>
              <a:grpSpLocks noChangeAspect="1"/>
            </p:cNvGrpSpPr>
            <p:nvPr/>
          </p:nvGrpSpPr>
          <p:grpSpPr bwMode="auto">
            <a:xfrm>
              <a:off x="4287" y="2086"/>
              <a:ext cx="132" cy="27"/>
              <a:chOff x="4134" y="2107"/>
              <a:chExt cx="132" cy="27"/>
            </a:xfrm>
          </p:grpSpPr>
          <p:sp>
            <p:nvSpPr>
              <p:cNvPr id="17709" name="Rectangle 33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0" name="Rectangle 33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1" name="Rectangle 33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12" name="Rectangle 34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6" name="Group 341"/>
            <p:cNvGrpSpPr>
              <a:grpSpLocks noChangeAspect="1"/>
            </p:cNvGrpSpPr>
            <p:nvPr/>
          </p:nvGrpSpPr>
          <p:grpSpPr bwMode="auto">
            <a:xfrm>
              <a:off x="4431" y="2086"/>
              <a:ext cx="132" cy="27"/>
              <a:chOff x="4134" y="2107"/>
              <a:chExt cx="132" cy="27"/>
            </a:xfrm>
          </p:grpSpPr>
          <p:sp>
            <p:nvSpPr>
              <p:cNvPr id="17705" name="Rectangle 34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6" name="Rectangle 34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7" name="Rectangle 34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8" name="Rectangle 34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7" name="Group 346"/>
            <p:cNvGrpSpPr>
              <a:grpSpLocks noChangeAspect="1"/>
            </p:cNvGrpSpPr>
            <p:nvPr/>
          </p:nvGrpSpPr>
          <p:grpSpPr bwMode="auto">
            <a:xfrm>
              <a:off x="4545" y="2086"/>
              <a:ext cx="132" cy="27"/>
              <a:chOff x="4134" y="2107"/>
              <a:chExt cx="132" cy="27"/>
            </a:xfrm>
          </p:grpSpPr>
          <p:sp>
            <p:nvSpPr>
              <p:cNvPr id="17701" name="Rectangle 34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2" name="Rectangle 34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3" name="Rectangle 34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4" name="Rectangle 35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8" name="Group 351"/>
            <p:cNvGrpSpPr>
              <a:grpSpLocks noChangeAspect="1"/>
            </p:cNvGrpSpPr>
            <p:nvPr/>
          </p:nvGrpSpPr>
          <p:grpSpPr bwMode="auto">
            <a:xfrm>
              <a:off x="4131" y="2104"/>
              <a:ext cx="132" cy="27"/>
              <a:chOff x="4134" y="2107"/>
              <a:chExt cx="132" cy="27"/>
            </a:xfrm>
          </p:grpSpPr>
          <p:sp>
            <p:nvSpPr>
              <p:cNvPr id="17697" name="Rectangle 35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8" name="Rectangle 35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9" name="Rectangle 35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700" name="Rectangle 35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59" name="Group 356"/>
            <p:cNvGrpSpPr>
              <a:grpSpLocks noChangeAspect="1"/>
            </p:cNvGrpSpPr>
            <p:nvPr/>
          </p:nvGrpSpPr>
          <p:grpSpPr bwMode="auto">
            <a:xfrm>
              <a:off x="4278" y="2104"/>
              <a:ext cx="132" cy="27"/>
              <a:chOff x="4134" y="2107"/>
              <a:chExt cx="132" cy="27"/>
            </a:xfrm>
          </p:grpSpPr>
          <p:sp>
            <p:nvSpPr>
              <p:cNvPr id="17693" name="Rectangle 35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4" name="Rectangle 35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5" name="Rectangle 35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6" name="Rectangle 36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0" name="Group 361"/>
            <p:cNvGrpSpPr>
              <a:grpSpLocks noChangeAspect="1"/>
            </p:cNvGrpSpPr>
            <p:nvPr/>
          </p:nvGrpSpPr>
          <p:grpSpPr bwMode="auto">
            <a:xfrm>
              <a:off x="4422" y="2104"/>
              <a:ext cx="132" cy="27"/>
              <a:chOff x="4134" y="2107"/>
              <a:chExt cx="132" cy="27"/>
            </a:xfrm>
          </p:grpSpPr>
          <p:sp>
            <p:nvSpPr>
              <p:cNvPr id="17689" name="Rectangle 36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0" name="Rectangle 36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1" name="Rectangle 36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92" name="Rectangle 36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1" name="Group 366"/>
            <p:cNvGrpSpPr>
              <a:grpSpLocks noChangeAspect="1"/>
            </p:cNvGrpSpPr>
            <p:nvPr/>
          </p:nvGrpSpPr>
          <p:grpSpPr bwMode="auto">
            <a:xfrm>
              <a:off x="4560" y="2104"/>
              <a:ext cx="132" cy="27"/>
              <a:chOff x="4134" y="2107"/>
              <a:chExt cx="132" cy="27"/>
            </a:xfrm>
          </p:grpSpPr>
          <p:sp>
            <p:nvSpPr>
              <p:cNvPr id="17685" name="Rectangle 36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6" name="Rectangle 36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7" name="Rectangle 36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8" name="Rectangle 37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2" name="Group 371"/>
            <p:cNvGrpSpPr>
              <a:grpSpLocks noChangeAspect="1"/>
            </p:cNvGrpSpPr>
            <p:nvPr/>
          </p:nvGrpSpPr>
          <p:grpSpPr bwMode="auto">
            <a:xfrm>
              <a:off x="4113" y="2125"/>
              <a:ext cx="132" cy="27"/>
              <a:chOff x="4134" y="2107"/>
              <a:chExt cx="132" cy="27"/>
            </a:xfrm>
          </p:grpSpPr>
          <p:sp>
            <p:nvSpPr>
              <p:cNvPr id="17681" name="Rectangle 37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2" name="Rectangle 37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3" name="Rectangle 37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4" name="Rectangle 37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3" name="Group 376"/>
            <p:cNvGrpSpPr>
              <a:grpSpLocks noChangeAspect="1"/>
            </p:cNvGrpSpPr>
            <p:nvPr/>
          </p:nvGrpSpPr>
          <p:grpSpPr bwMode="auto">
            <a:xfrm>
              <a:off x="4260" y="2125"/>
              <a:ext cx="132" cy="27"/>
              <a:chOff x="4134" y="2107"/>
              <a:chExt cx="132" cy="27"/>
            </a:xfrm>
          </p:grpSpPr>
          <p:sp>
            <p:nvSpPr>
              <p:cNvPr id="17677" name="Rectangle 37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8" name="Rectangle 37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9" name="Rectangle 37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80" name="Rectangle 38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4" name="Group 381"/>
            <p:cNvGrpSpPr>
              <a:grpSpLocks noChangeAspect="1"/>
            </p:cNvGrpSpPr>
            <p:nvPr/>
          </p:nvGrpSpPr>
          <p:grpSpPr bwMode="auto">
            <a:xfrm>
              <a:off x="4404" y="2125"/>
              <a:ext cx="132" cy="27"/>
              <a:chOff x="4134" y="2107"/>
              <a:chExt cx="132" cy="27"/>
            </a:xfrm>
          </p:grpSpPr>
          <p:sp>
            <p:nvSpPr>
              <p:cNvPr id="17673" name="Rectangle 382"/>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4" name="Rectangle 383"/>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5" name="Rectangle 384"/>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6" name="Rectangle 385"/>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665" name="Group 386"/>
            <p:cNvGrpSpPr>
              <a:grpSpLocks noChangeAspect="1"/>
            </p:cNvGrpSpPr>
            <p:nvPr/>
          </p:nvGrpSpPr>
          <p:grpSpPr bwMode="auto">
            <a:xfrm>
              <a:off x="4542" y="2125"/>
              <a:ext cx="132" cy="27"/>
              <a:chOff x="4134" y="2107"/>
              <a:chExt cx="132" cy="27"/>
            </a:xfrm>
          </p:grpSpPr>
          <p:sp>
            <p:nvSpPr>
              <p:cNvPr id="17669" name="Rectangle 387"/>
              <p:cNvSpPr>
                <a:spLocks noChangeAspect="1" noChangeArrowheads="1"/>
              </p:cNvSpPr>
              <p:nvPr/>
            </p:nvSpPr>
            <p:spPr bwMode="auto">
              <a:xfrm>
                <a:off x="4134"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0" name="Rectangle 388"/>
              <p:cNvSpPr>
                <a:spLocks noChangeAspect="1" noChangeArrowheads="1"/>
              </p:cNvSpPr>
              <p:nvPr/>
            </p:nvSpPr>
            <p:spPr bwMode="auto">
              <a:xfrm>
                <a:off x="4170"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1" name="Rectangle 389"/>
              <p:cNvSpPr>
                <a:spLocks noChangeAspect="1" noChangeArrowheads="1"/>
              </p:cNvSpPr>
              <p:nvPr/>
            </p:nvSpPr>
            <p:spPr bwMode="auto">
              <a:xfrm>
                <a:off x="4206"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72" name="Rectangle 390"/>
              <p:cNvSpPr>
                <a:spLocks noChangeAspect="1" noChangeArrowheads="1"/>
              </p:cNvSpPr>
              <p:nvPr/>
            </p:nvSpPr>
            <p:spPr bwMode="auto">
              <a:xfrm>
                <a:off x="4239" y="2107"/>
                <a:ext cx="27"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7666" name="Rectangle 391"/>
            <p:cNvSpPr>
              <a:spLocks noChangeAspect="1" noChangeArrowheads="1"/>
            </p:cNvSpPr>
            <p:nvPr/>
          </p:nvSpPr>
          <p:spPr bwMode="auto">
            <a:xfrm>
              <a:off x="4242" y="2146"/>
              <a:ext cx="189" cy="27"/>
            </a:xfrm>
            <a:prstGeom prst="rect">
              <a:avLst/>
            </a:prstGeom>
            <a:solidFill>
              <a:schemeClr val="bg2"/>
            </a:solidFill>
            <a:ln w="9525">
              <a:miter lim="800000"/>
              <a:headEnd/>
              <a:tailEnd/>
            </a:ln>
            <a:scene3d>
              <a:camera prst="legacyObliqueTopRight"/>
              <a:lightRig rig="legacyFlat3" dir="b"/>
            </a:scene3d>
            <a:sp3d extrusionH="111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67" name="AutoShape 392"/>
            <p:cNvSpPr>
              <a:spLocks noChangeAspect="1" noChangeArrowheads="1"/>
            </p:cNvSpPr>
            <p:nvPr/>
          </p:nvSpPr>
          <p:spPr bwMode="auto">
            <a:xfrm>
              <a:off x="4968" y="1428"/>
              <a:ext cx="234" cy="639"/>
            </a:xfrm>
            <a:prstGeom prst="roundRect">
              <a:avLst>
                <a:gd name="adj" fmla="val 16667"/>
              </a:avLst>
            </a:prstGeom>
            <a:solidFill>
              <a:schemeClr val="bg2"/>
            </a:solidFill>
            <a:ln w="9525">
              <a:round/>
              <a:headEnd/>
              <a:tailEnd/>
            </a:ln>
            <a:scene3d>
              <a:camera prst="legacyObliqueTopRight"/>
              <a:lightRig rig="legacyFlat3" dir="b"/>
            </a:scene3d>
            <a:sp3d extrusionH="4302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68" name="Oval 393"/>
            <p:cNvSpPr>
              <a:spLocks noChangeAspect="1" noChangeArrowheads="1"/>
            </p:cNvSpPr>
            <p:nvPr/>
          </p:nvSpPr>
          <p:spPr bwMode="auto">
            <a:xfrm>
              <a:off x="4827" y="2142"/>
              <a:ext cx="75" cy="56"/>
            </a:xfrm>
            <a:prstGeom prst="ellipse">
              <a:avLst/>
            </a:prstGeom>
            <a:solidFill>
              <a:schemeClr val="bg2"/>
            </a:solidFill>
            <a:ln w="9525">
              <a:round/>
              <a:headEnd/>
              <a:tailEnd/>
            </a:ln>
            <a:scene3d>
              <a:camera prst="legacyObliqueTopRight"/>
              <a:lightRig rig="legacyFlat3" dir="b"/>
            </a:scene3d>
            <a:sp3d extrusionH="227000" prstMaterial="legacyMatte">
              <a:bevelT w="13500" h="13500" prst="angle"/>
              <a:bevelB w="13500" h="13500" prst="angle"/>
              <a:extrusionClr>
                <a:schemeClr val="bg2"/>
              </a:extrusionClr>
              <a:contourClr>
                <a:schemeClr val="bg2"/>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16" name="Group 394"/>
          <p:cNvGrpSpPr>
            <a:grpSpLocks noChangeAspect="1"/>
          </p:cNvGrpSpPr>
          <p:nvPr/>
        </p:nvGrpSpPr>
        <p:grpSpPr bwMode="auto">
          <a:xfrm>
            <a:off x="2965450" y="1501775"/>
            <a:ext cx="1543050" cy="1028700"/>
            <a:chOff x="3888" y="480"/>
            <a:chExt cx="1296" cy="864"/>
          </a:xfrm>
        </p:grpSpPr>
        <p:sp>
          <p:nvSpPr>
            <p:cNvPr id="17610" name="Oval 395"/>
            <p:cNvSpPr>
              <a:spLocks noChangeAspect="1" noChangeArrowheads="1"/>
            </p:cNvSpPr>
            <p:nvPr/>
          </p:nvSpPr>
          <p:spPr bwMode="auto">
            <a:xfrm>
              <a:off x="4848" y="912"/>
              <a:ext cx="288" cy="294"/>
            </a:xfrm>
            <a:prstGeom prst="ellipse">
              <a:avLst/>
            </a:pr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11" name="Oval 396"/>
            <p:cNvSpPr>
              <a:spLocks noChangeAspect="1" noChangeArrowheads="1"/>
            </p:cNvSpPr>
            <p:nvPr/>
          </p:nvSpPr>
          <p:spPr bwMode="auto">
            <a:xfrm>
              <a:off x="4944" y="870"/>
              <a:ext cx="96" cy="96"/>
            </a:xfrm>
            <a:prstGeom prst="ellipse">
              <a:avLst/>
            </a:prstGeom>
            <a:solidFill>
              <a:srgbClr val="9900CC"/>
            </a:solidFill>
            <a:ln w="9525">
              <a:solidFill>
                <a:srgbClr val="9900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12" name="Oval 397"/>
            <p:cNvSpPr>
              <a:spLocks noChangeAspect="1" noChangeArrowheads="1"/>
            </p:cNvSpPr>
            <p:nvPr/>
          </p:nvSpPr>
          <p:spPr bwMode="auto">
            <a:xfrm>
              <a:off x="4944" y="1158"/>
              <a:ext cx="96" cy="96"/>
            </a:xfrm>
            <a:prstGeom prst="ellipse">
              <a:avLst/>
            </a:prstGeom>
            <a:solidFill>
              <a:srgbClr val="9900CC"/>
            </a:solidFill>
            <a:ln w="9525">
              <a:solidFill>
                <a:srgbClr val="9900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13" name="Oval 398"/>
            <p:cNvSpPr>
              <a:spLocks noChangeAspect="1" noChangeArrowheads="1"/>
            </p:cNvSpPr>
            <p:nvPr/>
          </p:nvSpPr>
          <p:spPr bwMode="auto">
            <a:xfrm>
              <a:off x="5088" y="1014"/>
              <a:ext cx="96" cy="96"/>
            </a:xfrm>
            <a:prstGeom prst="ellipse">
              <a:avLst/>
            </a:prstGeom>
            <a:solidFill>
              <a:srgbClr val="9900CC"/>
            </a:solidFill>
            <a:ln w="9525">
              <a:solidFill>
                <a:srgbClr val="9900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14" name="Oval 399"/>
            <p:cNvSpPr>
              <a:spLocks noChangeAspect="1" noChangeArrowheads="1"/>
            </p:cNvSpPr>
            <p:nvPr/>
          </p:nvSpPr>
          <p:spPr bwMode="auto">
            <a:xfrm>
              <a:off x="4800" y="1014"/>
              <a:ext cx="96" cy="96"/>
            </a:xfrm>
            <a:prstGeom prst="ellipse">
              <a:avLst/>
            </a:prstGeom>
            <a:solidFill>
              <a:srgbClr val="9900CC"/>
            </a:solidFill>
            <a:ln w="9525">
              <a:solidFill>
                <a:srgbClr val="9900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15" name="Line 400"/>
            <p:cNvSpPr>
              <a:spLocks noChangeAspect="1" noChangeShapeType="1"/>
            </p:cNvSpPr>
            <p:nvPr/>
          </p:nvSpPr>
          <p:spPr bwMode="auto">
            <a:xfrm>
              <a:off x="5088" y="768"/>
              <a:ext cx="48" cy="144"/>
            </a:xfrm>
            <a:prstGeom prst="line">
              <a:avLst/>
            </a:prstGeom>
            <a:noFill/>
            <a:ln w="9525">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16" name="Line 401"/>
            <p:cNvSpPr>
              <a:spLocks noChangeAspect="1" noChangeShapeType="1"/>
            </p:cNvSpPr>
            <p:nvPr/>
          </p:nvSpPr>
          <p:spPr bwMode="auto">
            <a:xfrm>
              <a:off x="4944" y="768"/>
              <a:ext cx="48" cy="144"/>
            </a:xfrm>
            <a:prstGeom prst="line">
              <a:avLst/>
            </a:prstGeom>
            <a:noFill/>
            <a:ln w="9525">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17" name="Line 402"/>
            <p:cNvSpPr>
              <a:spLocks noChangeAspect="1" noChangeShapeType="1"/>
            </p:cNvSpPr>
            <p:nvPr/>
          </p:nvSpPr>
          <p:spPr bwMode="auto">
            <a:xfrm>
              <a:off x="4800" y="768"/>
              <a:ext cx="48" cy="144"/>
            </a:xfrm>
            <a:prstGeom prst="line">
              <a:avLst/>
            </a:prstGeom>
            <a:noFill/>
            <a:ln w="9525">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18" name="Line 403"/>
            <p:cNvSpPr>
              <a:spLocks noChangeAspect="1" noChangeShapeType="1"/>
            </p:cNvSpPr>
            <p:nvPr/>
          </p:nvSpPr>
          <p:spPr bwMode="auto">
            <a:xfrm>
              <a:off x="4560" y="912"/>
              <a:ext cx="528" cy="0"/>
            </a:xfrm>
            <a:prstGeom prst="line">
              <a:avLst/>
            </a:prstGeom>
            <a:noFill/>
            <a:ln w="38100">
              <a:solidFill>
                <a:srgbClr val="FF7C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19" name="Oval 404"/>
            <p:cNvSpPr>
              <a:spLocks noChangeAspect="1" noChangeArrowheads="1"/>
            </p:cNvSpPr>
            <p:nvPr/>
          </p:nvSpPr>
          <p:spPr bwMode="auto">
            <a:xfrm>
              <a:off x="4128" y="480"/>
              <a:ext cx="432" cy="864"/>
            </a:xfrm>
            <a:prstGeom prst="ellipse">
              <a:avLst/>
            </a:pr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0" name="Line 405"/>
            <p:cNvSpPr>
              <a:spLocks noChangeAspect="1" noChangeShapeType="1"/>
            </p:cNvSpPr>
            <p:nvPr/>
          </p:nvSpPr>
          <p:spPr bwMode="auto">
            <a:xfrm>
              <a:off x="3936" y="528"/>
              <a:ext cx="624"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21" name="Line 406"/>
            <p:cNvSpPr>
              <a:spLocks noChangeAspect="1" noChangeShapeType="1"/>
            </p:cNvSpPr>
            <p:nvPr/>
          </p:nvSpPr>
          <p:spPr bwMode="auto">
            <a:xfrm>
              <a:off x="4272" y="528"/>
              <a:ext cx="0" cy="816"/>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22" name="Oval 407"/>
            <p:cNvSpPr>
              <a:spLocks noChangeAspect="1" noChangeArrowheads="1"/>
            </p:cNvSpPr>
            <p:nvPr/>
          </p:nvSpPr>
          <p:spPr bwMode="auto">
            <a:xfrm>
              <a:off x="4272" y="762"/>
              <a:ext cx="288" cy="294"/>
            </a:xfrm>
            <a:prstGeom prst="ellipse">
              <a:avLst/>
            </a:pr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3" name="Line 408"/>
            <p:cNvSpPr>
              <a:spLocks noChangeAspect="1" noChangeShapeType="1"/>
            </p:cNvSpPr>
            <p:nvPr/>
          </p:nvSpPr>
          <p:spPr bwMode="auto">
            <a:xfrm>
              <a:off x="4416" y="506"/>
              <a:ext cx="0" cy="26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24" name="Line 409"/>
            <p:cNvSpPr>
              <a:spLocks noChangeAspect="1" noChangeShapeType="1"/>
            </p:cNvSpPr>
            <p:nvPr/>
          </p:nvSpPr>
          <p:spPr bwMode="auto">
            <a:xfrm>
              <a:off x="4416" y="1034"/>
              <a:ext cx="0" cy="26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625" name="Oval 410"/>
            <p:cNvSpPr>
              <a:spLocks noChangeAspect="1" noChangeArrowheads="1"/>
            </p:cNvSpPr>
            <p:nvPr/>
          </p:nvSpPr>
          <p:spPr bwMode="auto">
            <a:xfrm>
              <a:off x="4368" y="720"/>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6" name="Oval 411"/>
            <p:cNvSpPr>
              <a:spLocks noChangeAspect="1" noChangeArrowheads="1"/>
            </p:cNvSpPr>
            <p:nvPr/>
          </p:nvSpPr>
          <p:spPr bwMode="auto">
            <a:xfrm>
              <a:off x="4368" y="1008"/>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7" name="Oval 412"/>
            <p:cNvSpPr>
              <a:spLocks noChangeAspect="1" noChangeArrowheads="1"/>
            </p:cNvSpPr>
            <p:nvPr/>
          </p:nvSpPr>
          <p:spPr bwMode="auto">
            <a:xfrm>
              <a:off x="4512" y="864"/>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8" name="Oval 413"/>
            <p:cNvSpPr>
              <a:spLocks noChangeAspect="1" noChangeArrowheads="1"/>
            </p:cNvSpPr>
            <p:nvPr/>
          </p:nvSpPr>
          <p:spPr bwMode="auto">
            <a:xfrm>
              <a:off x="4224" y="864"/>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29" name="Oval 414"/>
            <p:cNvSpPr>
              <a:spLocks noChangeAspect="1" noChangeArrowheads="1"/>
            </p:cNvSpPr>
            <p:nvPr/>
          </p:nvSpPr>
          <p:spPr bwMode="auto">
            <a:xfrm>
              <a:off x="4368" y="1248"/>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0" name="Oval 415"/>
            <p:cNvSpPr>
              <a:spLocks noChangeAspect="1" noChangeArrowheads="1"/>
            </p:cNvSpPr>
            <p:nvPr/>
          </p:nvSpPr>
          <p:spPr bwMode="auto">
            <a:xfrm>
              <a:off x="4368" y="480"/>
              <a:ext cx="96" cy="96"/>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1" name="Oval 416"/>
            <p:cNvSpPr>
              <a:spLocks noChangeAspect="1" noChangeArrowheads="1"/>
            </p:cNvSpPr>
            <p:nvPr/>
          </p:nvSpPr>
          <p:spPr bwMode="auto">
            <a:xfrm>
              <a:off x="4224" y="1056"/>
              <a:ext cx="96" cy="96"/>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2" name="Oval 417"/>
            <p:cNvSpPr>
              <a:spLocks noChangeAspect="1" noChangeArrowheads="1"/>
            </p:cNvSpPr>
            <p:nvPr/>
          </p:nvSpPr>
          <p:spPr bwMode="auto">
            <a:xfrm>
              <a:off x="4224" y="1248"/>
              <a:ext cx="96" cy="96"/>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3" name="Oval 418"/>
            <p:cNvSpPr>
              <a:spLocks noChangeAspect="1" noChangeArrowheads="1"/>
            </p:cNvSpPr>
            <p:nvPr/>
          </p:nvSpPr>
          <p:spPr bwMode="auto">
            <a:xfrm>
              <a:off x="4224" y="672"/>
              <a:ext cx="96" cy="96"/>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4" name="Oval 419"/>
            <p:cNvSpPr>
              <a:spLocks noChangeAspect="1" noChangeArrowheads="1"/>
            </p:cNvSpPr>
            <p:nvPr/>
          </p:nvSpPr>
          <p:spPr bwMode="auto">
            <a:xfrm>
              <a:off x="4224" y="480"/>
              <a:ext cx="96" cy="96"/>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5" name="Oval 420"/>
            <p:cNvSpPr>
              <a:spLocks noChangeAspect="1" noChangeArrowheads="1"/>
            </p:cNvSpPr>
            <p:nvPr/>
          </p:nvSpPr>
          <p:spPr bwMode="auto">
            <a:xfrm>
              <a:off x="4512" y="480"/>
              <a:ext cx="96" cy="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6" name="Oval 421"/>
            <p:cNvSpPr>
              <a:spLocks noChangeAspect="1" noChangeArrowheads="1"/>
            </p:cNvSpPr>
            <p:nvPr/>
          </p:nvSpPr>
          <p:spPr bwMode="auto">
            <a:xfrm>
              <a:off x="4080" y="480"/>
              <a:ext cx="96" cy="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7" name="Oval 422"/>
            <p:cNvSpPr>
              <a:spLocks noChangeAspect="1" noChangeArrowheads="1"/>
            </p:cNvSpPr>
            <p:nvPr/>
          </p:nvSpPr>
          <p:spPr bwMode="auto">
            <a:xfrm>
              <a:off x="3888" y="480"/>
              <a:ext cx="96" cy="9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8" name="Oval 423"/>
            <p:cNvSpPr>
              <a:spLocks noChangeAspect="1" noChangeArrowheads="1"/>
            </p:cNvSpPr>
            <p:nvPr/>
          </p:nvSpPr>
          <p:spPr bwMode="auto">
            <a:xfrm>
              <a:off x="4080" y="864"/>
              <a:ext cx="96" cy="9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39" name="Oval 424"/>
            <p:cNvSpPr>
              <a:spLocks noChangeAspect="1" noChangeArrowheads="1"/>
            </p:cNvSpPr>
            <p:nvPr/>
          </p:nvSpPr>
          <p:spPr bwMode="auto">
            <a:xfrm>
              <a:off x="4656" y="864"/>
              <a:ext cx="96" cy="9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40" name="Oval 425"/>
            <p:cNvSpPr>
              <a:spLocks noChangeAspect="1" noChangeArrowheads="1"/>
            </p:cNvSpPr>
            <p:nvPr/>
          </p:nvSpPr>
          <p:spPr bwMode="auto">
            <a:xfrm>
              <a:off x="4800" y="864"/>
              <a:ext cx="96" cy="9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641" name="Oval 426"/>
            <p:cNvSpPr>
              <a:spLocks noChangeAspect="1" noChangeArrowheads="1"/>
            </p:cNvSpPr>
            <p:nvPr/>
          </p:nvSpPr>
          <p:spPr bwMode="auto">
            <a:xfrm>
              <a:off x="4944" y="864"/>
              <a:ext cx="96" cy="9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642" name="Oval 427"/>
            <p:cNvSpPr>
              <a:spLocks noChangeAspect="1" noChangeArrowheads="1"/>
            </p:cNvSpPr>
            <p:nvPr/>
          </p:nvSpPr>
          <p:spPr bwMode="auto">
            <a:xfrm>
              <a:off x="5088" y="864"/>
              <a:ext cx="96" cy="96"/>
            </a:xfrm>
            <a:prstGeom prst="ellipse">
              <a:avLst/>
            </a:prstGeom>
            <a:solidFill>
              <a:srgbClr val="FF7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643" name="Rectangle 428"/>
            <p:cNvSpPr>
              <a:spLocks noChangeAspect="1" noChangeArrowheads="1"/>
            </p:cNvSpPr>
            <p:nvPr/>
          </p:nvSpPr>
          <p:spPr bwMode="auto">
            <a:xfrm>
              <a:off x="4752" y="720"/>
              <a:ext cx="48" cy="48"/>
            </a:xfrm>
            <a:prstGeom prst="rect">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644" name="Rectangle 429"/>
            <p:cNvSpPr>
              <a:spLocks noChangeAspect="1" noChangeArrowheads="1"/>
            </p:cNvSpPr>
            <p:nvPr/>
          </p:nvSpPr>
          <p:spPr bwMode="auto">
            <a:xfrm>
              <a:off x="4896" y="720"/>
              <a:ext cx="48" cy="48"/>
            </a:xfrm>
            <a:prstGeom prst="rect">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7645" name="Rectangle 430"/>
            <p:cNvSpPr>
              <a:spLocks noChangeAspect="1" noChangeArrowheads="1"/>
            </p:cNvSpPr>
            <p:nvPr/>
          </p:nvSpPr>
          <p:spPr bwMode="auto">
            <a:xfrm>
              <a:off x="5040" y="720"/>
              <a:ext cx="48" cy="48"/>
            </a:xfrm>
            <a:prstGeom prst="rect">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grpSp>
      <p:sp>
        <p:nvSpPr>
          <p:cNvPr id="17417" name="Rectangle 431"/>
          <p:cNvSpPr>
            <a:spLocks noGrp="1" noChangeArrowheads="1"/>
          </p:cNvSpPr>
          <p:nvPr>
            <p:ph type="title"/>
          </p:nvPr>
        </p:nvSpPr>
        <p:spPr>
          <a:xfrm>
            <a:off x="1981200" y="185738"/>
            <a:ext cx="8229600" cy="709612"/>
          </a:xfrm>
          <a:noFill/>
        </p:spPr>
        <p:txBody>
          <a:bodyPr/>
          <a:lstStyle/>
          <a:p>
            <a:pPr eaLnBrk="1" hangingPunct="1"/>
            <a:r>
              <a:rPr lang="en-US" altLang="en-US" smtClean="0">
                <a:latin typeface="Gill Sans MT" panose="020B0502020104020203" pitchFamily="34" charset="0"/>
              </a:rPr>
              <a:t>Sample Processing</a:t>
            </a:r>
          </a:p>
        </p:txBody>
      </p:sp>
      <p:grpSp>
        <p:nvGrpSpPr>
          <p:cNvPr id="17418" name="Group 432"/>
          <p:cNvGrpSpPr>
            <a:grpSpLocks/>
          </p:cNvGrpSpPr>
          <p:nvPr/>
        </p:nvGrpSpPr>
        <p:grpSpPr bwMode="auto">
          <a:xfrm>
            <a:off x="1600200" y="63501"/>
            <a:ext cx="9067800" cy="6589713"/>
            <a:chOff x="48" y="40"/>
            <a:chExt cx="5712" cy="4151"/>
          </a:xfrm>
        </p:grpSpPr>
        <p:grpSp>
          <p:nvGrpSpPr>
            <p:cNvPr id="17603" name="Group 433"/>
            <p:cNvGrpSpPr>
              <a:grpSpLocks/>
            </p:cNvGrpSpPr>
            <p:nvPr/>
          </p:nvGrpSpPr>
          <p:grpSpPr bwMode="auto">
            <a:xfrm>
              <a:off x="48" y="40"/>
              <a:ext cx="540" cy="4151"/>
              <a:chOff x="48" y="40"/>
              <a:chExt cx="540" cy="4151"/>
            </a:xfrm>
          </p:grpSpPr>
          <p:grpSp>
            <p:nvGrpSpPr>
              <p:cNvPr id="17605" name="Group 434"/>
              <p:cNvGrpSpPr>
                <a:grpSpLocks/>
              </p:cNvGrpSpPr>
              <p:nvPr/>
            </p:nvGrpSpPr>
            <p:grpSpPr bwMode="auto">
              <a:xfrm>
                <a:off x="48" y="40"/>
                <a:ext cx="540" cy="516"/>
                <a:chOff x="48" y="40"/>
                <a:chExt cx="540" cy="516"/>
              </a:xfrm>
            </p:grpSpPr>
            <p:sp>
              <p:nvSpPr>
                <p:cNvPr id="17607" name="Oval 435"/>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7608" name="Oval 436"/>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7609" name="Oval 437"/>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17606" name="Rectangle 438"/>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7604" name="Rectangle 439"/>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pic>
        <p:nvPicPr>
          <p:cNvPr id="17419" name="Picture 440"/>
          <p:cNvPicPr>
            <a:picLocks noChangeAspect="1" noChangeArrowheads="1"/>
          </p:cNvPicPr>
          <p:nvPr/>
        </p:nvPicPr>
        <p:blipFill>
          <a:blip r:embed="rId6">
            <a:extLst>
              <a:ext uri="{28A0092B-C50C-407E-A947-70E740481C1C}">
                <a14:useLocalDpi xmlns:a14="http://schemas.microsoft.com/office/drawing/2010/main" val="0"/>
              </a:ext>
            </a:extLst>
          </a:blip>
          <a:srcRect l="31706" t="38020" r="37396" b="37604"/>
          <a:stretch>
            <a:fillRect/>
          </a:stretch>
        </p:blipFill>
        <p:spPr bwMode="auto">
          <a:xfrm>
            <a:off x="4884739" y="1114426"/>
            <a:ext cx="1982787"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0" name="Group 441"/>
          <p:cNvGrpSpPr>
            <a:grpSpLocks/>
          </p:cNvGrpSpPr>
          <p:nvPr/>
        </p:nvGrpSpPr>
        <p:grpSpPr bwMode="auto">
          <a:xfrm>
            <a:off x="9123363" y="3135313"/>
            <a:ext cx="296862" cy="1363662"/>
            <a:chOff x="1104" y="624"/>
            <a:chExt cx="576" cy="2640"/>
          </a:xfrm>
        </p:grpSpPr>
        <p:grpSp>
          <p:nvGrpSpPr>
            <p:cNvPr id="17585" name="Group 442"/>
            <p:cNvGrpSpPr>
              <a:grpSpLocks/>
            </p:cNvGrpSpPr>
            <p:nvPr/>
          </p:nvGrpSpPr>
          <p:grpSpPr bwMode="auto">
            <a:xfrm>
              <a:off x="1152" y="1968"/>
              <a:ext cx="528" cy="1296"/>
              <a:chOff x="1152" y="1968"/>
              <a:chExt cx="528" cy="1296"/>
            </a:xfrm>
          </p:grpSpPr>
          <p:sp>
            <p:nvSpPr>
              <p:cNvPr id="17596" name="AutoShape 443"/>
              <p:cNvSpPr>
                <a:spLocks noChangeArrowheads="1"/>
              </p:cNvSpPr>
              <p:nvPr/>
            </p:nvSpPr>
            <p:spPr bwMode="auto">
              <a:xfrm>
                <a:off x="1440" y="30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7" name="AutoShape 444"/>
              <p:cNvSpPr>
                <a:spLocks noChangeArrowheads="1"/>
              </p:cNvSpPr>
              <p:nvPr/>
            </p:nvSpPr>
            <p:spPr bwMode="auto">
              <a:xfrm>
                <a:off x="1392" y="288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8" name="AutoShape 445"/>
              <p:cNvSpPr>
                <a:spLocks noChangeArrowheads="1"/>
              </p:cNvSpPr>
              <p:nvPr/>
            </p:nvSpPr>
            <p:spPr bwMode="auto">
              <a:xfrm>
                <a:off x="1296" y="273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9" name="AutoShape 446"/>
              <p:cNvSpPr>
                <a:spLocks noChangeArrowheads="1"/>
              </p:cNvSpPr>
              <p:nvPr/>
            </p:nvSpPr>
            <p:spPr bwMode="auto">
              <a:xfrm>
                <a:off x="1200" y="254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00" name="AutoShape 447"/>
              <p:cNvSpPr>
                <a:spLocks noChangeArrowheads="1"/>
              </p:cNvSpPr>
              <p:nvPr/>
            </p:nvSpPr>
            <p:spPr bwMode="auto">
              <a:xfrm>
                <a:off x="1152" y="235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01" name="AutoShape 448"/>
              <p:cNvSpPr>
                <a:spLocks noChangeArrowheads="1"/>
              </p:cNvSpPr>
              <p:nvPr/>
            </p:nvSpPr>
            <p:spPr bwMode="auto">
              <a:xfrm>
                <a:off x="1200" y="216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602" name="AutoShape 449"/>
              <p:cNvSpPr>
                <a:spLocks noChangeArrowheads="1"/>
              </p:cNvSpPr>
              <p:nvPr/>
            </p:nvSpPr>
            <p:spPr bwMode="auto">
              <a:xfrm>
                <a:off x="1296"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586" name="Group 450"/>
            <p:cNvGrpSpPr>
              <a:grpSpLocks/>
            </p:cNvGrpSpPr>
            <p:nvPr/>
          </p:nvGrpSpPr>
          <p:grpSpPr bwMode="auto">
            <a:xfrm>
              <a:off x="1104" y="624"/>
              <a:ext cx="528" cy="1584"/>
              <a:chOff x="2304" y="1056"/>
              <a:chExt cx="528" cy="1584"/>
            </a:xfrm>
          </p:grpSpPr>
          <p:sp>
            <p:nvSpPr>
              <p:cNvPr id="17587" name="AutoShape 451"/>
              <p:cNvSpPr>
                <a:spLocks noChangeArrowheads="1"/>
              </p:cNvSpPr>
              <p:nvPr/>
            </p:nvSpPr>
            <p:spPr bwMode="auto">
              <a:xfrm>
                <a:off x="2496" y="240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88" name="AutoShape 452"/>
              <p:cNvSpPr>
                <a:spLocks noChangeArrowheads="1"/>
              </p:cNvSpPr>
              <p:nvPr/>
            </p:nvSpPr>
            <p:spPr bwMode="auto">
              <a:xfrm>
                <a:off x="2544" y="22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89" name="AutoShape 453"/>
              <p:cNvSpPr>
                <a:spLocks noChangeArrowheads="1"/>
              </p:cNvSpPr>
              <p:nvPr/>
            </p:nvSpPr>
            <p:spPr bwMode="auto">
              <a:xfrm>
                <a:off x="2592" y="211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0" name="AutoShape 454"/>
              <p:cNvSpPr>
                <a:spLocks noChangeArrowheads="1"/>
              </p:cNvSpPr>
              <p:nvPr/>
            </p:nvSpPr>
            <p:spPr bwMode="auto">
              <a:xfrm>
                <a:off x="2544"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1" name="AutoShape 455"/>
              <p:cNvSpPr>
                <a:spLocks noChangeArrowheads="1"/>
              </p:cNvSpPr>
              <p:nvPr/>
            </p:nvSpPr>
            <p:spPr bwMode="auto">
              <a:xfrm>
                <a:off x="2448" y="18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2" name="AutoShape 456"/>
              <p:cNvSpPr>
                <a:spLocks noChangeArrowheads="1"/>
              </p:cNvSpPr>
              <p:nvPr/>
            </p:nvSpPr>
            <p:spPr bwMode="auto">
              <a:xfrm>
                <a:off x="2352" y="163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3" name="AutoShape 457"/>
              <p:cNvSpPr>
                <a:spLocks noChangeArrowheads="1"/>
              </p:cNvSpPr>
              <p:nvPr/>
            </p:nvSpPr>
            <p:spPr bwMode="auto">
              <a:xfrm>
                <a:off x="2304" y="144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4" name="AutoShape 458"/>
              <p:cNvSpPr>
                <a:spLocks noChangeArrowheads="1"/>
              </p:cNvSpPr>
              <p:nvPr/>
            </p:nvSpPr>
            <p:spPr bwMode="auto">
              <a:xfrm>
                <a:off x="2352" y="124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95" name="AutoShape 459"/>
              <p:cNvSpPr>
                <a:spLocks noChangeArrowheads="1"/>
              </p:cNvSpPr>
              <p:nvPr/>
            </p:nvSpPr>
            <p:spPr bwMode="auto">
              <a:xfrm>
                <a:off x="2448" y="10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21" name="Group 460"/>
          <p:cNvGrpSpPr>
            <a:grpSpLocks/>
          </p:cNvGrpSpPr>
          <p:nvPr/>
        </p:nvGrpSpPr>
        <p:grpSpPr bwMode="auto">
          <a:xfrm rot="2718786">
            <a:off x="7747001" y="3979864"/>
            <a:ext cx="284163" cy="579437"/>
            <a:chOff x="1893" y="324"/>
            <a:chExt cx="531" cy="994"/>
          </a:xfrm>
        </p:grpSpPr>
        <p:pic>
          <p:nvPicPr>
            <p:cNvPr id="17580" name="Picture 461"/>
            <p:cNvPicPr>
              <a:picLocks noChangeAspect="1" noChangeArrowheads="1"/>
            </p:cNvPicPr>
            <p:nvPr/>
          </p:nvPicPr>
          <p:blipFill>
            <a:blip r:embed="rId3">
              <a:extLst>
                <a:ext uri="{28A0092B-C50C-407E-A947-70E740481C1C}">
                  <a14:useLocalDpi xmlns:a14="http://schemas.microsoft.com/office/drawing/2010/main" val="0"/>
                </a:ext>
              </a:extLst>
            </a:blip>
            <a:srcRect l="23593" t="17500" r="67813" b="25626"/>
            <a:stretch>
              <a:fillRect/>
            </a:stretch>
          </p:blipFill>
          <p:spPr bwMode="auto">
            <a:xfrm>
              <a:off x="2183" y="324"/>
              <a:ext cx="241"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581" name="Group 462"/>
            <p:cNvGrpSpPr>
              <a:grpSpLocks/>
            </p:cNvGrpSpPr>
            <p:nvPr/>
          </p:nvGrpSpPr>
          <p:grpSpPr bwMode="auto">
            <a:xfrm>
              <a:off x="1893" y="492"/>
              <a:ext cx="303" cy="537"/>
              <a:chOff x="1893" y="492"/>
              <a:chExt cx="303" cy="537"/>
            </a:xfrm>
          </p:grpSpPr>
          <p:sp>
            <p:nvSpPr>
              <p:cNvPr id="17582" name="Line 463"/>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583" name="Oval 464"/>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84" name="Rectangle 465"/>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22" name="Group 466"/>
          <p:cNvGrpSpPr>
            <a:grpSpLocks/>
          </p:cNvGrpSpPr>
          <p:nvPr/>
        </p:nvGrpSpPr>
        <p:grpSpPr bwMode="auto">
          <a:xfrm rot="-6274064">
            <a:off x="7829551" y="5756276"/>
            <a:ext cx="284162" cy="579437"/>
            <a:chOff x="1893" y="324"/>
            <a:chExt cx="531" cy="994"/>
          </a:xfrm>
        </p:grpSpPr>
        <p:pic>
          <p:nvPicPr>
            <p:cNvPr id="17575" name="Picture 467"/>
            <p:cNvPicPr>
              <a:picLocks noChangeAspect="1" noChangeArrowheads="1"/>
            </p:cNvPicPr>
            <p:nvPr/>
          </p:nvPicPr>
          <p:blipFill>
            <a:blip r:embed="rId3">
              <a:extLst>
                <a:ext uri="{28A0092B-C50C-407E-A947-70E740481C1C}">
                  <a14:useLocalDpi xmlns:a14="http://schemas.microsoft.com/office/drawing/2010/main" val="0"/>
                </a:ext>
              </a:extLst>
            </a:blip>
            <a:srcRect l="23593" t="17500" r="67813" b="25626"/>
            <a:stretch>
              <a:fillRect/>
            </a:stretch>
          </p:blipFill>
          <p:spPr bwMode="auto">
            <a:xfrm>
              <a:off x="2183" y="324"/>
              <a:ext cx="241"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576" name="Group 468"/>
            <p:cNvGrpSpPr>
              <a:grpSpLocks/>
            </p:cNvGrpSpPr>
            <p:nvPr/>
          </p:nvGrpSpPr>
          <p:grpSpPr bwMode="auto">
            <a:xfrm>
              <a:off x="1893" y="492"/>
              <a:ext cx="303" cy="537"/>
              <a:chOff x="1893" y="492"/>
              <a:chExt cx="303" cy="537"/>
            </a:xfrm>
          </p:grpSpPr>
          <p:sp>
            <p:nvSpPr>
              <p:cNvPr id="17577" name="Line 469"/>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578" name="Oval 470"/>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9" name="Rectangle 471"/>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23" name="Group 472"/>
          <p:cNvGrpSpPr>
            <a:grpSpLocks/>
          </p:cNvGrpSpPr>
          <p:nvPr/>
        </p:nvGrpSpPr>
        <p:grpSpPr bwMode="auto">
          <a:xfrm rot="9038950">
            <a:off x="6376989" y="4537075"/>
            <a:ext cx="268287" cy="508000"/>
            <a:chOff x="2913" y="1614"/>
            <a:chExt cx="396" cy="904"/>
          </a:xfrm>
        </p:grpSpPr>
        <p:grpSp>
          <p:nvGrpSpPr>
            <p:cNvPr id="17550" name="Group 473"/>
            <p:cNvGrpSpPr>
              <a:grpSpLocks/>
            </p:cNvGrpSpPr>
            <p:nvPr/>
          </p:nvGrpSpPr>
          <p:grpSpPr bwMode="auto">
            <a:xfrm>
              <a:off x="2913" y="1614"/>
              <a:ext cx="396" cy="904"/>
              <a:chOff x="2841" y="375"/>
              <a:chExt cx="396" cy="904"/>
            </a:xfrm>
          </p:grpSpPr>
          <p:grpSp>
            <p:nvGrpSpPr>
              <p:cNvPr id="17552" name="Group 474"/>
              <p:cNvGrpSpPr>
                <a:grpSpLocks/>
              </p:cNvGrpSpPr>
              <p:nvPr/>
            </p:nvGrpSpPr>
            <p:grpSpPr bwMode="auto">
              <a:xfrm>
                <a:off x="3051" y="375"/>
                <a:ext cx="186" cy="904"/>
                <a:chOff x="1104" y="624"/>
                <a:chExt cx="576" cy="2640"/>
              </a:xfrm>
            </p:grpSpPr>
            <p:grpSp>
              <p:nvGrpSpPr>
                <p:cNvPr id="17557" name="Group 475"/>
                <p:cNvGrpSpPr>
                  <a:grpSpLocks/>
                </p:cNvGrpSpPr>
                <p:nvPr/>
              </p:nvGrpSpPr>
              <p:grpSpPr bwMode="auto">
                <a:xfrm>
                  <a:off x="1152" y="1968"/>
                  <a:ext cx="528" cy="1296"/>
                  <a:chOff x="1152" y="1968"/>
                  <a:chExt cx="528" cy="1296"/>
                </a:xfrm>
              </p:grpSpPr>
              <p:sp>
                <p:nvSpPr>
                  <p:cNvPr id="17568" name="AutoShape 476"/>
                  <p:cNvSpPr>
                    <a:spLocks noChangeArrowheads="1"/>
                  </p:cNvSpPr>
                  <p:nvPr/>
                </p:nvSpPr>
                <p:spPr bwMode="auto">
                  <a:xfrm>
                    <a:off x="1440" y="30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9" name="AutoShape 477"/>
                  <p:cNvSpPr>
                    <a:spLocks noChangeArrowheads="1"/>
                  </p:cNvSpPr>
                  <p:nvPr/>
                </p:nvSpPr>
                <p:spPr bwMode="auto">
                  <a:xfrm>
                    <a:off x="1392" y="288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0" name="AutoShape 478"/>
                  <p:cNvSpPr>
                    <a:spLocks noChangeArrowheads="1"/>
                  </p:cNvSpPr>
                  <p:nvPr/>
                </p:nvSpPr>
                <p:spPr bwMode="auto">
                  <a:xfrm>
                    <a:off x="1296" y="273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1" name="AutoShape 479"/>
                  <p:cNvSpPr>
                    <a:spLocks noChangeArrowheads="1"/>
                  </p:cNvSpPr>
                  <p:nvPr/>
                </p:nvSpPr>
                <p:spPr bwMode="auto">
                  <a:xfrm>
                    <a:off x="1200" y="254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2" name="AutoShape 480"/>
                  <p:cNvSpPr>
                    <a:spLocks noChangeArrowheads="1"/>
                  </p:cNvSpPr>
                  <p:nvPr/>
                </p:nvSpPr>
                <p:spPr bwMode="auto">
                  <a:xfrm>
                    <a:off x="1152" y="235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3" name="AutoShape 481"/>
                  <p:cNvSpPr>
                    <a:spLocks noChangeArrowheads="1"/>
                  </p:cNvSpPr>
                  <p:nvPr/>
                </p:nvSpPr>
                <p:spPr bwMode="auto">
                  <a:xfrm>
                    <a:off x="1200" y="216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74" name="AutoShape 482"/>
                  <p:cNvSpPr>
                    <a:spLocks noChangeArrowheads="1"/>
                  </p:cNvSpPr>
                  <p:nvPr/>
                </p:nvSpPr>
                <p:spPr bwMode="auto">
                  <a:xfrm>
                    <a:off x="1296"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558" name="Group 483"/>
                <p:cNvGrpSpPr>
                  <a:grpSpLocks/>
                </p:cNvGrpSpPr>
                <p:nvPr/>
              </p:nvGrpSpPr>
              <p:grpSpPr bwMode="auto">
                <a:xfrm>
                  <a:off x="1104" y="624"/>
                  <a:ext cx="528" cy="1584"/>
                  <a:chOff x="2304" y="1056"/>
                  <a:chExt cx="528" cy="1584"/>
                </a:xfrm>
              </p:grpSpPr>
              <p:sp>
                <p:nvSpPr>
                  <p:cNvPr id="17559" name="AutoShape 484"/>
                  <p:cNvSpPr>
                    <a:spLocks noChangeArrowheads="1"/>
                  </p:cNvSpPr>
                  <p:nvPr/>
                </p:nvSpPr>
                <p:spPr bwMode="auto">
                  <a:xfrm>
                    <a:off x="2496" y="240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0" name="AutoShape 485"/>
                  <p:cNvSpPr>
                    <a:spLocks noChangeArrowheads="1"/>
                  </p:cNvSpPr>
                  <p:nvPr/>
                </p:nvSpPr>
                <p:spPr bwMode="auto">
                  <a:xfrm>
                    <a:off x="2544" y="22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1" name="AutoShape 486"/>
                  <p:cNvSpPr>
                    <a:spLocks noChangeArrowheads="1"/>
                  </p:cNvSpPr>
                  <p:nvPr/>
                </p:nvSpPr>
                <p:spPr bwMode="auto">
                  <a:xfrm>
                    <a:off x="2592" y="211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2" name="AutoShape 487"/>
                  <p:cNvSpPr>
                    <a:spLocks noChangeArrowheads="1"/>
                  </p:cNvSpPr>
                  <p:nvPr/>
                </p:nvSpPr>
                <p:spPr bwMode="auto">
                  <a:xfrm>
                    <a:off x="2544"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3" name="AutoShape 488"/>
                  <p:cNvSpPr>
                    <a:spLocks noChangeArrowheads="1"/>
                  </p:cNvSpPr>
                  <p:nvPr/>
                </p:nvSpPr>
                <p:spPr bwMode="auto">
                  <a:xfrm>
                    <a:off x="2448" y="18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4" name="AutoShape 489"/>
                  <p:cNvSpPr>
                    <a:spLocks noChangeArrowheads="1"/>
                  </p:cNvSpPr>
                  <p:nvPr/>
                </p:nvSpPr>
                <p:spPr bwMode="auto">
                  <a:xfrm>
                    <a:off x="2352" y="163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5" name="AutoShape 490"/>
                  <p:cNvSpPr>
                    <a:spLocks noChangeArrowheads="1"/>
                  </p:cNvSpPr>
                  <p:nvPr/>
                </p:nvSpPr>
                <p:spPr bwMode="auto">
                  <a:xfrm>
                    <a:off x="2304" y="144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6" name="AutoShape 491"/>
                  <p:cNvSpPr>
                    <a:spLocks noChangeArrowheads="1"/>
                  </p:cNvSpPr>
                  <p:nvPr/>
                </p:nvSpPr>
                <p:spPr bwMode="auto">
                  <a:xfrm>
                    <a:off x="2352" y="124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67" name="AutoShape 492"/>
                  <p:cNvSpPr>
                    <a:spLocks noChangeArrowheads="1"/>
                  </p:cNvSpPr>
                  <p:nvPr/>
                </p:nvSpPr>
                <p:spPr bwMode="auto">
                  <a:xfrm>
                    <a:off x="2448" y="10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553" name="Group 493"/>
              <p:cNvGrpSpPr>
                <a:grpSpLocks/>
              </p:cNvGrpSpPr>
              <p:nvPr/>
            </p:nvGrpSpPr>
            <p:grpSpPr bwMode="auto">
              <a:xfrm>
                <a:off x="2841" y="528"/>
                <a:ext cx="303" cy="537"/>
                <a:chOff x="1893" y="492"/>
                <a:chExt cx="303" cy="537"/>
              </a:xfrm>
            </p:grpSpPr>
            <p:sp>
              <p:nvSpPr>
                <p:cNvPr id="17554" name="Line 494"/>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555" name="Oval 495"/>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56" name="Rectangle 496"/>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551" name="Oval 497"/>
            <p:cNvSpPr>
              <a:spLocks noChangeArrowheads="1"/>
            </p:cNvSpPr>
            <p:nvPr/>
          </p:nvSpPr>
          <p:spPr bwMode="auto">
            <a:xfrm>
              <a:off x="2916" y="1893"/>
              <a:ext cx="192" cy="240"/>
            </a:xfrm>
            <a:prstGeom prst="ellipse">
              <a:avLst/>
            </a:prstGeom>
            <a:solidFill>
              <a:srgbClr val="009900"/>
            </a:solidFill>
            <a:ln w="9525">
              <a:solidFill>
                <a:srgbClr val="0099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24" name="Group 498"/>
          <p:cNvGrpSpPr>
            <a:grpSpLocks/>
          </p:cNvGrpSpPr>
          <p:nvPr/>
        </p:nvGrpSpPr>
        <p:grpSpPr bwMode="auto">
          <a:xfrm rot="-2759862">
            <a:off x="5496720" y="5923757"/>
            <a:ext cx="268287" cy="508000"/>
            <a:chOff x="2913" y="1614"/>
            <a:chExt cx="396" cy="904"/>
          </a:xfrm>
        </p:grpSpPr>
        <p:grpSp>
          <p:nvGrpSpPr>
            <p:cNvPr id="17525" name="Group 499"/>
            <p:cNvGrpSpPr>
              <a:grpSpLocks/>
            </p:cNvGrpSpPr>
            <p:nvPr/>
          </p:nvGrpSpPr>
          <p:grpSpPr bwMode="auto">
            <a:xfrm>
              <a:off x="2913" y="1614"/>
              <a:ext cx="396" cy="904"/>
              <a:chOff x="2841" y="375"/>
              <a:chExt cx="396" cy="904"/>
            </a:xfrm>
          </p:grpSpPr>
          <p:grpSp>
            <p:nvGrpSpPr>
              <p:cNvPr id="17527" name="Group 500"/>
              <p:cNvGrpSpPr>
                <a:grpSpLocks/>
              </p:cNvGrpSpPr>
              <p:nvPr/>
            </p:nvGrpSpPr>
            <p:grpSpPr bwMode="auto">
              <a:xfrm>
                <a:off x="3051" y="375"/>
                <a:ext cx="186" cy="904"/>
                <a:chOff x="1104" y="624"/>
                <a:chExt cx="576" cy="2640"/>
              </a:xfrm>
            </p:grpSpPr>
            <p:grpSp>
              <p:nvGrpSpPr>
                <p:cNvPr id="17532" name="Group 501"/>
                <p:cNvGrpSpPr>
                  <a:grpSpLocks/>
                </p:cNvGrpSpPr>
                <p:nvPr/>
              </p:nvGrpSpPr>
              <p:grpSpPr bwMode="auto">
                <a:xfrm>
                  <a:off x="1152" y="1968"/>
                  <a:ext cx="528" cy="1296"/>
                  <a:chOff x="1152" y="1968"/>
                  <a:chExt cx="528" cy="1296"/>
                </a:xfrm>
              </p:grpSpPr>
              <p:sp>
                <p:nvSpPr>
                  <p:cNvPr id="17543" name="AutoShape 502"/>
                  <p:cNvSpPr>
                    <a:spLocks noChangeArrowheads="1"/>
                  </p:cNvSpPr>
                  <p:nvPr/>
                </p:nvSpPr>
                <p:spPr bwMode="auto">
                  <a:xfrm>
                    <a:off x="1440" y="30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4" name="AutoShape 503"/>
                  <p:cNvSpPr>
                    <a:spLocks noChangeArrowheads="1"/>
                  </p:cNvSpPr>
                  <p:nvPr/>
                </p:nvSpPr>
                <p:spPr bwMode="auto">
                  <a:xfrm>
                    <a:off x="1392" y="288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5" name="AutoShape 504"/>
                  <p:cNvSpPr>
                    <a:spLocks noChangeArrowheads="1"/>
                  </p:cNvSpPr>
                  <p:nvPr/>
                </p:nvSpPr>
                <p:spPr bwMode="auto">
                  <a:xfrm>
                    <a:off x="1296" y="273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6" name="AutoShape 505"/>
                  <p:cNvSpPr>
                    <a:spLocks noChangeArrowheads="1"/>
                  </p:cNvSpPr>
                  <p:nvPr/>
                </p:nvSpPr>
                <p:spPr bwMode="auto">
                  <a:xfrm>
                    <a:off x="1200" y="254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7" name="AutoShape 506"/>
                  <p:cNvSpPr>
                    <a:spLocks noChangeArrowheads="1"/>
                  </p:cNvSpPr>
                  <p:nvPr/>
                </p:nvSpPr>
                <p:spPr bwMode="auto">
                  <a:xfrm>
                    <a:off x="1152" y="235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8" name="AutoShape 507"/>
                  <p:cNvSpPr>
                    <a:spLocks noChangeArrowheads="1"/>
                  </p:cNvSpPr>
                  <p:nvPr/>
                </p:nvSpPr>
                <p:spPr bwMode="auto">
                  <a:xfrm>
                    <a:off x="1200" y="216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9" name="AutoShape 508"/>
                  <p:cNvSpPr>
                    <a:spLocks noChangeArrowheads="1"/>
                  </p:cNvSpPr>
                  <p:nvPr/>
                </p:nvSpPr>
                <p:spPr bwMode="auto">
                  <a:xfrm>
                    <a:off x="1296"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533" name="Group 509"/>
                <p:cNvGrpSpPr>
                  <a:grpSpLocks/>
                </p:cNvGrpSpPr>
                <p:nvPr/>
              </p:nvGrpSpPr>
              <p:grpSpPr bwMode="auto">
                <a:xfrm>
                  <a:off x="1104" y="624"/>
                  <a:ext cx="528" cy="1584"/>
                  <a:chOff x="2304" y="1056"/>
                  <a:chExt cx="528" cy="1584"/>
                </a:xfrm>
              </p:grpSpPr>
              <p:sp>
                <p:nvSpPr>
                  <p:cNvPr id="17534" name="AutoShape 510"/>
                  <p:cNvSpPr>
                    <a:spLocks noChangeArrowheads="1"/>
                  </p:cNvSpPr>
                  <p:nvPr/>
                </p:nvSpPr>
                <p:spPr bwMode="auto">
                  <a:xfrm>
                    <a:off x="2496" y="240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5" name="AutoShape 511"/>
                  <p:cNvSpPr>
                    <a:spLocks noChangeArrowheads="1"/>
                  </p:cNvSpPr>
                  <p:nvPr/>
                </p:nvSpPr>
                <p:spPr bwMode="auto">
                  <a:xfrm>
                    <a:off x="2544" y="22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6" name="AutoShape 512"/>
                  <p:cNvSpPr>
                    <a:spLocks noChangeArrowheads="1"/>
                  </p:cNvSpPr>
                  <p:nvPr/>
                </p:nvSpPr>
                <p:spPr bwMode="auto">
                  <a:xfrm>
                    <a:off x="2592" y="211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7" name="AutoShape 513"/>
                  <p:cNvSpPr>
                    <a:spLocks noChangeArrowheads="1"/>
                  </p:cNvSpPr>
                  <p:nvPr/>
                </p:nvSpPr>
                <p:spPr bwMode="auto">
                  <a:xfrm>
                    <a:off x="2544"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8" name="AutoShape 514"/>
                  <p:cNvSpPr>
                    <a:spLocks noChangeArrowheads="1"/>
                  </p:cNvSpPr>
                  <p:nvPr/>
                </p:nvSpPr>
                <p:spPr bwMode="auto">
                  <a:xfrm>
                    <a:off x="2448" y="18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9" name="AutoShape 515"/>
                  <p:cNvSpPr>
                    <a:spLocks noChangeArrowheads="1"/>
                  </p:cNvSpPr>
                  <p:nvPr/>
                </p:nvSpPr>
                <p:spPr bwMode="auto">
                  <a:xfrm>
                    <a:off x="2352" y="163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0" name="AutoShape 516"/>
                  <p:cNvSpPr>
                    <a:spLocks noChangeArrowheads="1"/>
                  </p:cNvSpPr>
                  <p:nvPr/>
                </p:nvSpPr>
                <p:spPr bwMode="auto">
                  <a:xfrm>
                    <a:off x="2304" y="144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1" name="AutoShape 517"/>
                  <p:cNvSpPr>
                    <a:spLocks noChangeArrowheads="1"/>
                  </p:cNvSpPr>
                  <p:nvPr/>
                </p:nvSpPr>
                <p:spPr bwMode="auto">
                  <a:xfrm>
                    <a:off x="2352" y="124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42" name="AutoShape 518"/>
                  <p:cNvSpPr>
                    <a:spLocks noChangeArrowheads="1"/>
                  </p:cNvSpPr>
                  <p:nvPr/>
                </p:nvSpPr>
                <p:spPr bwMode="auto">
                  <a:xfrm>
                    <a:off x="2448" y="10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528" name="Group 519"/>
              <p:cNvGrpSpPr>
                <a:grpSpLocks/>
              </p:cNvGrpSpPr>
              <p:nvPr/>
            </p:nvGrpSpPr>
            <p:grpSpPr bwMode="auto">
              <a:xfrm>
                <a:off x="2841" y="528"/>
                <a:ext cx="303" cy="537"/>
                <a:chOff x="1893" y="492"/>
                <a:chExt cx="303" cy="537"/>
              </a:xfrm>
            </p:grpSpPr>
            <p:sp>
              <p:nvSpPr>
                <p:cNvPr id="17529" name="Line 520"/>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530" name="Oval 521"/>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31" name="Rectangle 522"/>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526" name="Oval 523"/>
            <p:cNvSpPr>
              <a:spLocks noChangeArrowheads="1"/>
            </p:cNvSpPr>
            <p:nvPr/>
          </p:nvSpPr>
          <p:spPr bwMode="auto">
            <a:xfrm>
              <a:off x="2916" y="1893"/>
              <a:ext cx="192" cy="240"/>
            </a:xfrm>
            <a:prstGeom prst="ellipse">
              <a:avLst/>
            </a:prstGeom>
            <a:solidFill>
              <a:srgbClr val="009900"/>
            </a:solidFill>
            <a:ln w="9525">
              <a:solidFill>
                <a:srgbClr val="0099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25" name="Group 524"/>
          <p:cNvGrpSpPr>
            <a:grpSpLocks/>
          </p:cNvGrpSpPr>
          <p:nvPr/>
        </p:nvGrpSpPr>
        <p:grpSpPr bwMode="auto">
          <a:xfrm rot="2592880">
            <a:off x="5672139" y="4806950"/>
            <a:ext cx="268287" cy="508000"/>
            <a:chOff x="2913" y="1614"/>
            <a:chExt cx="396" cy="904"/>
          </a:xfrm>
        </p:grpSpPr>
        <p:grpSp>
          <p:nvGrpSpPr>
            <p:cNvPr id="17500" name="Group 525"/>
            <p:cNvGrpSpPr>
              <a:grpSpLocks/>
            </p:cNvGrpSpPr>
            <p:nvPr/>
          </p:nvGrpSpPr>
          <p:grpSpPr bwMode="auto">
            <a:xfrm>
              <a:off x="2913" y="1614"/>
              <a:ext cx="396" cy="904"/>
              <a:chOff x="2841" y="375"/>
              <a:chExt cx="396" cy="904"/>
            </a:xfrm>
          </p:grpSpPr>
          <p:grpSp>
            <p:nvGrpSpPr>
              <p:cNvPr id="17502" name="Group 526"/>
              <p:cNvGrpSpPr>
                <a:grpSpLocks/>
              </p:cNvGrpSpPr>
              <p:nvPr/>
            </p:nvGrpSpPr>
            <p:grpSpPr bwMode="auto">
              <a:xfrm>
                <a:off x="3051" y="375"/>
                <a:ext cx="186" cy="904"/>
                <a:chOff x="1104" y="624"/>
                <a:chExt cx="576" cy="2640"/>
              </a:xfrm>
            </p:grpSpPr>
            <p:grpSp>
              <p:nvGrpSpPr>
                <p:cNvPr id="17507" name="Group 527"/>
                <p:cNvGrpSpPr>
                  <a:grpSpLocks/>
                </p:cNvGrpSpPr>
                <p:nvPr/>
              </p:nvGrpSpPr>
              <p:grpSpPr bwMode="auto">
                <a:xfrm>
                  <a:off x="1152" y="1968"/>
                  <a:ext cx="528" cy="1296"/>
                  <a:chOff x="1152" y="1968"/>
                  <a:chExt cx="528" cy="1296"/>
                </a:xfrm>
              </p:grpSpPr>
              <p:sp>
                <p:nvSpPr>
                  <p:cNvPr id="17518" name="AutoShape 528"/>
                  <p:cNvSpPr>
                    <a:spLocks noChangeArrowheads="1"/>
                  </p:cNvSpPr>
                  <p:nvPr/>
                </p:nvSpPr>
                <p:spPr bwMode="auto">
                  <a:xfrm>
                    <a:off x="1440" y="30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9" name="AutoShape 529"/>
                  <p:cNvSpPr>
                    <a:spLocks noChangeArrowheads="1"/>
                  </p:cNvSpPr>
                  <p:nvPr/>
                </p:nvSpPr>
                <p:spPr bwMode="auto">
                  <a:xfrm>
                    <a:off x="1392" y="288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20" name="AutoShape 530"/>
                  <p:cNvSpPr>
                    <a:spLocks noChangeArrowheads="1"/>
                  </p:cNvSpPr>
                  <p:nvPr/>
                </p:nvSpPr>
                <p:spPr bwMode="auto">
                  <a:xfrm>
                    <a:off x="1296" y="273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21" name="AutoShape 531"/>
                  <p:cNvSpPr>
                    <a:spLocks noChangeArrowheads="1"/>
                  </p:cNvSpPr>
                  <p:nvPr/>
                </p:nvSpPr>
                <p:spPr bwMode="auto">
                  <a:xfrm>
                    <a:off x="1200" y="254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22" name="AutoShape 532"/>
                  <p:cNvSpPr>
                    <a:spLocks noChangeArrowheads="1"/>
                  </p:cNvSpPr>
                  <p:nvPr/>
                </p:nvSpPr>
                <p:spPr bwMode="auto">
                  <a:xfrm>
                    <a:off x="1152" y="235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23" name="AutoShape 533"/>
                  <p:cNvSpPr>
                    <a:spLocks noChangeArrowheads="1"/>
                  </p:cNvSpPr>
                  <p:nvPr/>
                </p:nvSpPr>
                <p:spPr bwMode="auto">
                  <a:xfrm>
                    <a:off x="1200" y="216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24" name="AutoShape 534"/>
                  <p:cNvSpPr>
                    <a:spLocks noChangeArrowheads="1"/>
                  </p:cNvSpPr>
                  <p:nvPr/>
                </p:nvSpPr>
                <p:spPr bwMode="auto">
                  <a:xfrm>
                    <a:off x="1296"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508" name="Group 535"/>
                <p:cNvGrpSpPr>
                  <a:grpSpLocks/>
                </p:cNvGrpSpPr>
                <p:nvPr/>
              </p:nvGrpSpPr>
              <p:grpSpPr bwMode="auto">
                <a:xfrm>
                  <a:off x="1104" y="624"/>
                  <a:ext cx="528" cy="1584"/>
                  <a:chOff x="2304" y="1056"/>
                  <a:chExt cx="528" cy="1584"/>
                </a:xfrm>
              </p:grpSpPr>
              <p:sp>
                <p:nvSpPr>
                  <p:cNvPr id="17509" name="AutoShape 536"/>
                  <p:cNvSpPr>
                    <a:spLocks noChangeArrowheads="1"/>
                  </p:cNvSpPr>
                  <p:nvPr/>
                </p:nvSpPr>
                <p:spPr bwMode="auto">
                  <a:xfrm>
                    <a:off x="2496" y="240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0" name="AutoShape 537"/>
                  <p:cNvSpPr>
                    <a:spLocks noChangeArrowheads="1"/>
                  </p:cNvSpPr>
                  <p:nvPr/>
                </p:nvSpPr>
                <p:spPr bwMode="auto">
                  <a:xfrm>
                    <a:off x="2544" y="22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1" name="AutoShape 538"/>
                  <p:cNvSpPr>
                    <a:spLocks noChangeArrowheads="1"/>
                  </p:cNvSpPr>
                  <p:nvPr/>
                </p:nvSpPr>
                <p:spPr bwMode="auto">
                  <a:xfrm>
                    <a:off x="2592" y="211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2" name="AutoShape 539"/>
                  <p:cNvSpPr>
                    <a:spLocks noChangeArrowheads="1"/>
                  </p:cNvSpPr>
                  <p:nvPr/>
                </p:nvSpPr>
                <p:spPr bwMode="auto">
                  <a:xfrm>
                    <a:off x="2544" y="196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3" name="AutoShape 540"/>
                  <p:cNvSpPr>
                    <a:spLocks noChangeArrowheads="1"/>
                  </p:cNvSpPr>
                  <p:nvPr/>
                </p:nvSpPr>
                <p:spPr bwMode="auto">
                  <a:xfrm>
                    <a:off x="2448" y="1824"/>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4" name="AutoShape 541"/>
                  <p:cNvSpPr>
                    <a:spLocks noChangeArrowheads="1"/>
                  </p:cNvSpPr>
                  <p:nvPr/>
                </p:nvSpPr>
                <p:spPr bwMode="auto">
                  <a:xfrm>
                    <a:off x="2352" y="1632"/>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5" name="AutoShape 542"/>
                  <p:cNvSpPr>
                    <a:spLocks noChangeArrowheads="1"/>
                  </p:cNvSpPr>
                  <p:nvPr/>
                </p:nvSpPr>
                <p:spPr bwMode="auto">
                  <a:xfrm>
                    <a:off x="2304" y="1440"/>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6" name="AutoShape 543"/>
                  <p:cNvSpPr>
                    <a:spLocks noChangeArrowheads="1"/>
                  </p:cNvSpPr>
                  <p:nvPr/>
                </p:nvSpPr>
                <p:spPr bwMode="auto">
                  <a:xfrm>
                    <a:off x="2352" y="1248"/>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17" name="AutoShape 544"/>
                  <p:cNvSpPr>
                    <a:spLocks noChangeArrowheads="1"/>
                  </p:cNvSpPr>
                  <p:nvPr/>
                </p:nvSpPr>
                <p:spPr bwMode="auto">
                  <a:xfrm>
                    <a:off x="2448" y="1056"/>
                    <a:ext cx="240" cy="240"/>
                  </a:xfrm>
                  <a:prstGeom prst="cube">
                    <a:avLst>
                      <a:gd name="adj" fmla="val 25000"/>
                    </a:avLst>
                  </a:prstGeom>
                  <a:solidFill>
                    <a:srgbClr val="6D6D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503" name="Group 545"/>
              <p:cNvGrpSpPr>
                <a:grpSpLocks/>
              </p:cNvGrpSpPr>
              <p:nvPr/>
            </p:nvGrpSpPr>
            <p:grpSpPr bwMode="auto">
              <a:xfrm>
                <a:off x="2841" y="528"/>
                <a:ext cx="303" cy="537"/>
                <a:chOff x="1893" y="492"/>
                <a:chExt cx="303" cy="537"/>
              </a:xfrm>
            </p:grpSpPr>
            <p:sp>
              <p:nvSpPr>
                <p:cNvPr id="17504" name="Line 546"/>
                <p:cNvSpPr>
                  <a:spLocks noChangeShapeType="1"/>
                </p:cNvSpPr>
                <p:nvPr/>
              </p:nvSpPr>
              <p:spPr bwMode="auto">
                <a:xfrm>
                  <a:off x="2103" y="750"/>
                  <a:ext cx="93" cy="0"/>
                </a:xfrm>
                <a:prstGeom prst="line">
                  <a:avLst/>
                </a:prstGeom>
                <a:noFill/>
                <a:ln w="38100">
                  <a:solidFill>
                    <a:srgbClr val="6D6D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505" name="Oval 547"/>
                <p:cNvSpPr>
                  <a:spLocks noChangeArrowheads="1"/>
                </p:cNvSpPr>
                <p:nvPr/>
              </p:nvSpPr>
              <p:spPr bwMode="auto">
                <a:xfrm>
                  <a:off x="1911" y="609"/>
                  <a:ext cx="189" cy="258"/>
                </a:xfrm>
                <a:prstGeom prst="ellipse">
                  <a:avLst/>
                </a:prstGeom>
                <a:noFill/>
                <a:ln w="38100">
                  <a:solidFill>
                    <a:srgbClr val="6D6D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506" name="Rectangle 548"/>
                <p:cNvSpPr>
                  <a:spLocks noChangeArrowheads="1"/>
                </p:cNvSpPr>
                <p:nvPr/>
              </p:nvSpPr>
              <p:spPr bwMode="auto">
                <a:xfrm>
                  <a:off x="1893" y="492"/>
                  <a:ext cx="108" cy="5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501" name="Oval 549"/>
            <p:cNvSpPr>
              <a:spLocks noChangeArrowheads="1"/>
            </p:cNvSpPr>
            <p:nvPr/>
          </p:nvSpPr>
          <p:spPr bwMode="auto">
            <a:xfrm>
              <a:off x="2916" y="1893"/>
              <a:ext cx="192" cy="240"/>
            </a:xfrm>
            <a:prstGeom prst="ellipse">
              <a:avLst/>
            </a:prstGeom>
            <a:solidFill>
              <a:srgbClr val="CC0000"/>
            </a:solidFill>
            <a:ln w="9525">
              <a:solidFill>
                <a:srgbClr val="CC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26" name="Group 550"/>
          <p:cNvGrpSpPr>
            <a:grpSpLocks/>
          </p:cNvGrpSpPr>
          <p:nvPr/>
        </p:nvGrpSpPr>
        <p:grpSpPr bwMode="auto">
          <a:xfrm rot="2577796">
            <a:off x="9561514" y="3086100"/>
            <a:ext cx="166687" cy="552450"/>
            <a:chOff x="1104" y="624"/>
            <a:chExt cx="576" cy="2640"/>
          </a:xfrm>
        </p:grpSpPr>
        <p:grpSp>
          <p:nvGrpSpPr>
            <p:cNvPr id="17482" name="Group 551"/>
            <p:cNvGrpSpPr>
              <a:grpSpLocks/>
            </p:cNvGrpSpPr>
            <p:nvPr/>
          </p:nvGrpSpPr>
          <p:grpSpPr bwMode="auto">
            <a:xfrm>
              <a:off x="1152" y="1968"/>
              <a:ext cx="528" cy="1296"/>
              <a:chOff x="1152" y="1968"/>
              <a:chExt cx="528" cy="1296"/>
            </a:xfrm>
          </p:grpSpPr>
          <p:sp>
            <p:nvSpPr>
              <p:cNvPr id="17493" name="AutoShape 552"/>
              <p:cNvSpPr>
                <a:spLocks noChangeArrowheads="1"/>
              </p:cNvSpPr>
              <p:nvPr/>
            </p:nvSpPr>
            <p:spPr bwMode="auto">
              <a:xfrm>
                <a:off x="1440" y="30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4" name="AutoShape 553"/>
              <p:cNvSpPr>
                <a:spLocks noChangeArrowheads="1"/>
              </p:cNvSpPr>
              <p:nvPr/>
            </p:nvSpPr>
            <p:spPr bwMode="auto">
              <a:xfrm>
                <a:off x="1392" y="288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5" name="AutoShape 554"/>
              <p:cNvSpPr>
                <a:spLocks noChangeArrowheads="1"/>
              </p:cNvSpPr>
              <p:nvPr/>
            </p:nvSpPr>
            <p:spPr bwMode="auto">
              <a:xfrm>
                <a:off x="1296" y="273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6" name="AutoShape 555"/>
              <p:cNvSpPr>
                <a:spLocks noChangeArrowheads="1"/>
              </p:cNvSpPr>
              <p:nvPr/>
            </p:nvSpPr>
            <p:spPr bwMode="auto">
              <a:xfrm>
                <a:off x="1200" y="254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7" name="AutoShape 556"/>
              <p:cNvSpPr>
                <a:spLocks noChangeArrowheads="1"/>
              </p:cNvSpPr>
              <p:nvPr/>
            </p:nvSpPr>
            <p:spPr bwMode="auto">
              <a:xfrm>
                <a:off x="1152" y="235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8" name="AutoShape 557"/>
              <p:cNvSpPr>
                <a:spLocks noChangeArrowheads="1"/>
              </p:cNvSpPr>
              <p:nvPr/>
            </p:nvSpPr>
            <p:spPr bwMode="auto">
              <a:xfrm>
                <a:off x="1200" y="216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9" name="AutoShape 558"/>
              <p:cNvSpPr>
                <a:spLocks noChangeArrowheads="1"/>
              </p:cNvSpPr>
              <p:nvPr/>
            </p:nvSpPr>
            <p:spPr bwMode="auto">
              <a:xfrm>
                <a:off x="1296"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83" name="Group 559"/>
            <p:cNvGrpSpPr>
              <a:grpSpLocks/>
            </p:cNvGrpSpPr>
            <p:nvPr/>
          </p:nvGrpSpPr>
          <p:grpSpPr bwMode="auto">
            <a:xfrm>
              <a:off x="1104" y="624"/>
              <a:ext cx="528" cy="1584"/>
              <a:chOff x="2304" y="1056"/>
              <a:chExt cx="528" cy="1584"/>
            </a:xfrm>
          </p:grpSpPr>
          <p:sp>
            <p:nvSpPr>
              <p:cNvPr id="17484" name="AutoShape 560"/>
              <p:cNvSpPr>
                <a:spLocks noChangeArrowheads="1"/>
              </p:cNvSpPr>
              <p:nvPr/>
            </p:nvSpPr>
            <p:spPr bwMode="auto">
              <a:xfrm>
                <a:off x="2496" y="240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5" name="AutoShape 561"/>
              <p:cNvSpPr>
                <a:spLocks noChangeArrowheads="1"/>
              </p:cNvSpPr>
              <p:nvPr/>
            </p:nvSpPr>
            <p:spPr bwMode="auto">
              <a:xfrm>
                <a:off x="2544" y="22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6" name="AutoShape 562"/>
              <p:cNvSpPr>
                <a:spLocks noChangeArrowheads="1"/>
              </p:cNvSpPr>
              <p:nvPr/>
            </p:nvSpPr>
            <p:spPr bwMode="auto">
              <a:xfrm>
                <a:off x="2592" y="211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7" name="AutoShape 563"/>
              <p:cNvSpPr>
                <a:spLocks noChangeArrowheads="1"/>
              </p:cNvSpPr>
              <p:nvPr/>
            </p:nvSpPr>
            <p:spPr bwMode="auto">
              <a:xfrm>
                <a:off x="2544"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8" name="AutoShape 564"/>
              <p:cNvSpPr>
                <a:spLocks noChangeArrowheads="1"/>
              </p:cNvSpPr>
              <p:nvPr/>
            </p:nvSpPr>
            <p:spPr bwMode="auto">
              <a:xfrm>
                <a:off x="2448" y="18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9" name="AutoShape 565"/>
              <p:cNvSpPr>
                <a:spLocks noChangeArrowheads="1"/>
              </p:cNvSpPr>
              <p:nvPr/>
            </p:nvSpPr>
            <p:spPr bwMode="auto">
              <a:xfrm>
                <a:off x="2352" y="163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0" name="AutoShape 566"/>
              <p:cNvSpPr>
                <a:spLocks noChangeArrowheads="1"/>
              </p:cNvSpPr>
              <p:nvPr/>
            </p:nvSpPr>
            <p:spPr bwMode="auto">
              <a:xfrm>
                <a:off x="2304" y="144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1" name="AutoShape 567"/>
              <p:cNvSpPr>
                <a:spLocks noChangeArrowheads="1"/>
              </p:cNvSpPr>
              <p:nvPr/>
            </p:nvSpPr>
            <p:spPr bwMode="auto">
              <a:xfrm>
                <a:off x="2352" y="124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92" name="AutoShape 568"/>
              <p:cNvSpPr>
                <a:spLocks noChangeArrowheads="1"/>
              </p:cNvSpPr>
              <p:nvPr/>
            </p:nvSpPr>
            <p:spPr bwMode="auto">
              <a:xfrm>
                <a:off x="2448" y="10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27" name="Group 569"/>
          <p:cNvGrpSpPr>
            <a:grpSpLocks/>
          </p:cNvGrpSpPr>
          <p:nvPr/>
        </p:nvGrpSpPr>
        <p:grpSpPr bwMode="auto">
          <a:xfrm rot="-1343891">
            <a:off x="8812213" y="3630614"/>
            <a:ext cx="152400" cy="528637"/>
            <a:chOff x="1104" y="624"/>
            <a:chExt cx="576" cy="2640"/>
          </a:xfrm>
        </p:grpSpPr>
        <p:grpSp>
          <p:nvGrpSpPr>
            <p:cNvPr id="17464" name="Group 570"/>
            <p:cNvGrpSpPr>
              <a:grpSpLocks/>
            </p:cNvGrpSpPr>
            <p:nvPr/>
          </p:nvGrpSpPr>
          <p:grpSpPr bwMode="auto">
            <a:xfrm>
              <a:off x="1152" y="1968"/>
              <a:ext cx="528" cy="1296"/>
              <a:chOff x="1152" y="1968"/>
              <a:chExt cx="528" cy="1296"/>
            </a:xfrm>
          </p:grpSpPr>
          <p:sp>
            <p:nvSpPr>
              <p:cNvPr id="17475" name="AutoShape 571"/>
              <p:cNvSpPr>
                <a:spLocks noChangeArrowheads="1"/>
              </p:cNvSpPr>
              <p:nvPr/>
            </p:nvSpPr>
            <p:spPr bwMode="auto">
              <a:xfrm>
                <a:off x="1440" y="30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6" name="AutoShape 572"/>
              <p:cNvSpPr>
                <a:spLocks noChangeArrowheads="1"/>
              </p:cNvSpPr>
              <p:nvPr/>
            </p:nvSpPr>
            <p:spPr bwMode="auto">
              <a:xfrm>
                <a:off x="1392" y="288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7" name="AutoShape 573"/>
              <p:cNvSpPr>
                <a:spLocks noChangeArrowheads="1"/>
              </p:cNvSpPr>
              <p:nvPr/>
            </p:nvSpPr>
            <p:spPr bwMode="auto">
              <a:xfrm>
                <a:off x="1296" y="273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8" name="AutoShape 574"/>
              <p:cNvSpPr>
                <a:spLocks noChangeArrowheads="1"/>
              </p:cNvSpPr>
              <p:nvPr/>
            </p:nvSpPr>
            <p:spPr bwMode="auto">
              <a:xfrm>
                <a:off x="1200" y="254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9" name="AutoShape 575"/>
              <p:cNvSpPr>
                <a:spLocks noChangeArrowheads="1"/>
              </p:cNvSpPr>
              <p:nvPr/>
            </p:nvSpPr>
            <p:spPr bwMode="auto">
              <a:xfrm>
                <a:off x="1152" y="235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0" name="AutoShape 576"/>
              <p:cNvSpPr>
                <a:spLocks noChangeArrowheads="1"/>
              </p:cNvSpPr>
              <p:nvPr/>
            </p:nvSpPr>
            <p:spPr bwMode="auto">
              <a:xfrm>
                <a:off x="1200" y="216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81" name="AutoShape 577"/>
              <p:cNvSpPr>
                <a:spLocks noChangeArrowheads="1"/>
              </p:cNvSpPr>
              <p:nvPr/>
            </p:nvSpPr>
            <p:spPr bwMode="auto">
              <a:xfrm>
                <a:off x="1296"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65" name="Group 578"/>
            <p:cNvGrpSpPr>
              <a:grpSpLocks/>
            </p:cNvGrpSpPr>
            <p:nvPr/>
          </p:nvGrpSpPr>
          <p:grpSpPr bwMode="auto">
            <a:xfrm>
              <a:off x="1104" y="624"/>
              <a:ext cx="528" cy="1584"/>
              <a:chOff x="2304" y="1056"/>
              <a:chExt cx="528" cy="1584"/>
            </a:xfrm>
          </p:grpSpPr>
          <p:sp>
            <p:nvSpPr>
              <p:cNvPr id="17466" name="AutoShape 579"/>
              <p:cNvSpPr>
                <a:spLocks noChangeArrowheads="1"/>
              </p:cNvSpPr>
              <p:nvPr/>
            </p:nvSpPr>
            <p:spPr bwMode="auto">
              <a:xfrm>
                <a:off x="2496" y="240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7" name="AutoShape 580"/>
              <p:cNvSpPr>
                <a:spLocks noChangeArrowheads="1"/>
              </p:cNvSpPr>
              <p:nvPr/>
            </p:nvSpPr>
            <p:spPr bwMode="auto">
              <a:xfrm>
                <a:off x="2544" y="22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8" name="AutoShape 581"/>
              <p:cNvSpPr>
                <a:spLocks noChangeArrowheads="1"/>
              </p:cNvSpPr>
              <p:nvPr/>
            </p:nvSpPr>
            <p:spPr bwMode="auto">
              <a:xfrm>
                <a:off x="2592" y="211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9" name="AutoShape 582"/>
              <p:cNvSpPr>
                <a:spLocks noChangeArrowheads="1"/>
              </p:cNvSpPr>
              <p:nvPr/>
            </p:nvSpPr>
            <p:spPr bwMode="auto">
              <a:xfrm>
                <a:off x="2544"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0" name="AutoShape 583"/>
              <p:cNvSpPr>
                <a:spLocks noChangeArrowheads="1"/>
              </p:cNvSpPr>
              <p:nvPr/>
            </p:nvSpPr>
            <p:spPr bwMode="auto">
              <a:xfrm>
                <a:off x="2448" y="18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1" name="AutoShape 584"/>
              <p:cNvSpPr>
                <a:spLocks noChangeArrowheads="1"/>
              </p:cNvSpPr>
              <p:nvPr/>
            </p:nvSpPr>
            <p:spPr bwMode="auto">
              <a:xfrm>
                <a:off x="2352" y="163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2" name="AutoShape 585"/>
              <p:cNvSpPr>
                <a:spLocks noChangeArrowheads="1"/>
              </p:cNvSpPr>
              <p:nvPr/>
            </p:nvSpPr>
            <p:spPr bwMode="auto">
              <a:xfrm>
                <a:off x="2304" y="144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3" name="AutoShape 586"/>
              <p:cNvSpPr>
                <a:spLocks noChangeArrowheads="1"/>
              </p:cNvSpPr>
              <p:nvPr/>
            </p:nvSpPr>
            <p:spPr bwMode="auto">
              <a:xfrm>
                <a:off x="2352" y="124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74" name="AutoShape 587"/>
              <p:cNvSpPr>
                <a:spLocks noChangeArrowheads="1"/>
              </p:cNvSpPr>
              <p:nvPr/>
            </p:nvSpPr>
            <p:spPr bwMode="auto">
              <a:xfrm>
                <a:off x="2448" y="10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nvGrpSpPr>
          <p:cNvPr id="17428" name="Group 588"/>
          <p:cNvGrpSpPr>
            <a:grpSpLocks/>
          </p:cNvGrpSpPr>
          <p:nvPr/>
        </p:nvGrpSpPr>
        <p:grpSpPr bwMode="auto">
          <a:xfrm rot="-2199412">
            <a:off x="9544051" y="3902075"/>
            <a:ext cx="142875" cy="508000"/>
            <a:chOff x="1104" y="624"/>
            <a:chExt cx="576" cy="2640"/>
          </a:xfrm>
        </p:grpSpPr>
        <p:grpSp>
          <p:nvGrpSpPr>
            <p:cNvPr id="17446" name="Group 589"/>
            <p:cNvGrpSpPr>
              <a:grpSpLocks/>
            </p:cNvGrpSpPr>
            <p:nvPr/>
          </p:nvGrpSpPr>
          <p:grpSpPr bwMode="auto">
            <a:xfrm>
              <a:off x="1152" y="1968"/>
              <a:ext cx="528" cy="1296"/>
              <a:chOff x="1152" y="1968"/>
              <a:chExt cx="528" cy="1296"/>
            </a:xfrm>
          </p:grpSpPr>
          <p:sp>
            <p:nvSpPr>
              <p:cNvPr id="17457" name="AutoShape 590"/>
              <p:cNvSpPr>
                <a:spLocks noChangeArrowheads="1"/>
              </p:cNvSpPr>
              <p:nvPr/>
            </p:nvSpPr>
            <p:spPr bwMode="auto">
              <a:xfrm>
                <a:off x="1440" y="30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8" name="AutoShape 591"/>
              <p:cNvSpPr>
                <a:spLocks noChangeArrowheads="1"/>
              </p:cNvSpPr>
              <p:nvPr/>
            </p:nvSpPr>
            <p:spPr bwMode="auto">
              <a:xfrm>
                <a:off x="1392" y="288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9" name="AutoShape 592"/>
              <p:cNvSpPr>
                <a:spLocks noChangeArrowheads="1"/>
              </p:cNvSpPr>
              <p:nvPr/>
            </p:nvSpPr>
            <p:spPr bwMode="auto">
              <a:xfrm>
                <a:off x="1296" y="273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0" name="AutoShape 593"/>
              <p:cNvSpPr>
                <a:spLocks noChangeArrowheads="1"/>
              </p:cNvSpPr>
              <p:nvPr/>
            </p:nvSpPr>
            <p:spPr bwMode="auto">
              <a:xfrm>
                <a:off x="1200" y="254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1" name="AutoShape 594"/>
              <p:cNvSpPr>
                <a:spLocks noChangeArrowheads="1"/>
              </p:cNvSpPr>
              <p:nvPr/>
            </p:nvSpPr>
            <p:spPr bwMode="auto">
              <a:xfrm>
                <a:off x="1152" y="235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2" name="AutoShape 595"/>
              <p:cNvSpPr>
                <a:spLocks noChangeArrowheads="1"/>
              </p:cNvSpPr>
              <p:nvPr/>
            </p:nvSpPr>
            <p:spPr bwMode="auto">
              <a:xfrm>
                <a:off x="1200" y="216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63" name="AutoShape 596"/>
              <p:cNvSpPr>
                <a:spLocks noChangeArrowheads="1"/>
              </p:cNvSpPr>
              <p:nvPr/>
            </p:nvSpPr>
            <p:spPr bwMode="auto">
              <a:xfrm>
                <a:off x="1296"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17447" name="Group 597"/>
            <p:cNvGrpSpPr>
              <a:grpSpLocks/>
            </p:cNvGrpSpPr>
            <p:nvPr/>
          </p:nvGrpSpPr>
          <p:grpSpPr bwMode="auto">
            <a:xfrm>
              <a:off x="1104" y="624"/>
              <a:ext cx="528" cy="1584"/>
              <a:chOff x="2304" y="1056"/>
              <a:chExt cx="528" cy="1584"/>
            </a:xfrm>
          </p:grpSpPr>
          <p:sp>
            <p:nvSpPr>
              <p:cNvPr id="17448" name="AutoShape 598"/>
              <p:cNvSpPr>
                <a:spLocks noChangeArrowheads="1"/>
              </p:cNvSpPr>
              <p:nvPr/>
            </p:nvSpPr>
            <p:spPr bwMode="auto">
              <a:xfrm>
                <a:off x="2496" y="240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49" name="AutoShape 599"/>
              <p:cNvSpPr>
                <a:spLocks noChangeArrowheads="1"/>
              </p:cNvSpPr>
              <p:nvPr/>
            </p:nvSpPr>
            <p:spPr bwMode="auto">
              <a:xfrm>
                <a:off x="2544" y="22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0" name="AutoShape 600"/>
              <p:cNvSpPr>
                <a:spLocks noChangeArrowheads="1"/>
              </p:cNvSpPr>
              <p:nvPr/>
            </p:nvSpPr>
            <p:spPr bwMode="auto">
              <a:xfrm>
                <a:off x="2592" y="211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1" name="AutoShape 601"/>
              <p:cNvSpPr>
                <a:spLocks noChangeArrowheads="1"/>
              </p:cNvSpPr>
              <p:nvPr/>
            </p:nvSpPr>
            <p:spPr bwMode="auto">
              <a:xfrm>
                <a:off x="2544" y="196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2" name="AutoShape 602"/>
              <p:cNvSpPr>
                <a:spLocks noChangeArrowheads="1"/>
              </p:cNvSpPr>
              <p:nvPr/>
            </p:nvSpPr>
            <p:spPr bwMode="auto">
              <a:xfrm>
                <a:off x="2448" y="1824"/>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3" name="AutoShape 603"/>
              <p:cNvSpPr>
                <a:spLocks noChangeArrowheads="1"/>
              </p:cNvSpPr>
              <p:nvPr/>
            </p:nvSpPr>
            <p:spPr bwMode="auto">
              <a:xfrm>
                <a:off x="2352" y="1632"/>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4" name="AutoShape 604"/>
              <p:cNvSpPr>
                <a:spLocks noChangeArrowheads="1"/>
              </p:cNvSpPr>
              <p:nvPr/>
            </p:nvSpPr>
            <p:spPr bwMode="auto">
              <a:xfrm>
                <a:off x="2304" y="1440"/>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5" name="AutoShape 605"/>
              <p:cNvSpPr>
                <a:spLocks noChangeArrowheads="1"/>
              </p:cNvSpPr>
              <p:nvPr/>
            </p:nvSpPr>
            <p:spPr bwMode="auto">
              <a:xfrm>
                <a:off x="2352" y="1248"/>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7456" name="AutoShape 606"/>
              <p:cNvSpPr>
                <a:spLocks noChangeArrowheads="1"/>
              </p:cNvSpPr>
              <p:nvPr/>
            </p:nvSpPr>
            <p:spPr bwMode="auto">
              <a:xfrm>
                <a:off x="2448" y="1056"/>
                <a:ext cx="240" cy="240"/>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sp>
        <p:nvSpPr>
          <p:cNvPr id="17429" name="Line 607"/>
          <p:cNvSpPr>
            <a:spLocks noChangeShapeType="1"/>
          </p:cNvSpPr>
          <p:nvPr/>
        </p:nvSpPr>
        <p:spPr bwMode="auto">
          <a:xfrm>
            <a:off x="7027864" y="1557339"/>
            <a:ext cx="320675" cy="33337"/>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0" name="Line 608"/>
          <p:cNvSpPr>
            <a:spLocks noChangeShapeType="1"/>
          </p:cNvSpPr>
          <p:nvPr/>
        </p:nvSpPr>
        <p:spPr bwMode="auto">
          <a:xfrm>
            <a:off x="8788401" y="2600325"/>
            <a:ext cx="188913" cy="223838"/>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1" name="Line 609"/>
          <p:cNvSpPr>
            <a:spLocks noChangeShapeType="1"/>
          </p:cNvSpPr>
          <p:nvPr/>
        </p:nvSpPr>
        <p:spPr bwMode="auto">
          <a:xfrm flipH="1">
            <a:off x="8820150" y="4475164"/>
            <a:ext cx="179388" cy="223837"/>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2" name="Line 610"/>
          <p:cNvSpPr>
            <a:spLocks noChangeShapeType="1"/>
          </p:cNvSpPr>
          <p:nvPr/>
        </p:nvSpPr>
        <p:spPr bwMode="auto">
          <a:xfrm flipH="1">
            <a:off x="7143751" y="5399088"/>
            <a:ext cx="309563" cy="80962"/>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3" name="Line 611"/>
          <p:cNvSpPr>
            <a:spLocks noChangeShapeType="1"/>
          </p:cNvSpPr>
          <p:nvPr/>
        </p:nvSpPr>
        <p:spPr bwMode="auto">
          <a:xfrm flipH="1" flipV="1">
            <a:off x="4816475" y="5497513"/>
            <a:ext cx="285750" cy="38100"/>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4" name="Line 612"/>
          <p:cNvSpPr>
            <a:spLocks noChangeShapeType="1"/>
          </p:cNvSpPr>
          <p:nvPr/>
        </p:nvSpPr>
        <p:spPr bwMode="auto">
          <a:xfrm flipH="1" flipV="1">
            <a:off x="3179763" y="4638676"/>
            <a:ext cx="188912" cy="157163"/>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5" name="Line 613"/>
          <p:cNvSpPr>
            <a:spLocks noChangeShapeType="1"/>
          </p:cNvSpPr>
          <p:nvPr/>
        </p:nvSpPr>
        <p:spPr bwMode="auto">
          <a:xfrm flipV="1">
            <a:off x="3059114" y="2508251"/>
            <a:ext cx="96837" cy="265113"/>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6" name="Line 614"/>
          <p:cNvSpPr>
            <a:spLocks noChangeShapeType="1"/>
          </p:cNvSpPr>
          <p:nvPr/>
        </p:nvSpPr>
        <p:spPr bwMode="auto">
          <a:xfrm flipV="1">
            <a:off x="4316414" y="1552575"/>
            <a:ext cx="263525" cy="109538"/>
          </a:xfrm>
          <a:prstGeom prst="line">
            <a:avLst/>
          </a:prstGeom>
          <a:noFill/>
          <a:ln w="38100">
            <a:solidFill>
              <a:schemeClr val="bg2"/>
            </a:solidFill>
            <a:round/>
            <a:headEnd/>
            <a:tailEnd type="arrow"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17437" name="Text Box 615"/>
          <p:cNvSpPr txBox="1">
            <a:spLocks noChangeArrowheads="1"/>
          </p:cNvSpPr>
          <p:nvPr/>
        </p:nvSpPr>
        <p:spPr bwMode="auto">
          <a:xfrm>
            <a:off x="5278438" y="876301"/>
            <a:ext cx="15190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1. Run Experiment</a:t>
            </a:r>
          </a:p>
        </p:txBody>
      </p:sp>
      <p:sp>
        <p:nvSpPr>
          <p:cNvPr id="17438" name="Text Box 616"/>
          <p:cNvSpPr txBox="1">
            <a:spLocks noChangeArrowheads="1"/>
          </p:cNvSpPr>
          <p:nvPr/>
        </p:nvSpPr>
        <p:spPr bwMode="auto">
          <a:xfrm>
            <a:off x="9072564" y="1703389"/>
            <a:ext cx="1000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2. Lyse Cell</a:t>
            </a:r>
          </a:p>
        </p:txBody>
      </p:sp>
      <p:sp>
        <p:nvSpPr>
          <p:cNvPr id="17439" name="Text Box 617"/>
          <p:cNvSpPr txBox="1">
            <a:spLocks noChangeArrowheads="1"/>
          </p:cNvSpPr>
          <p:nvPr/>
        </p:nvSpPr>
        <p:spPr bwMode="auto">
          <a:xfrm>
            <a:off x="7975600" y="2868614"/>
            <a:ext cx="20463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3. Extract and Purify RNA</a:t>
            </a:r>
          </a:p>
        </p:txBody>
      </p:sp>
      <p:sp>
        <p:nvSpPr>
          <p:cNvPr id="17440" name="Text Box 618"/>
          <p:cNvSpPr txBox="1">
            <a:spLocks noChangeArrowheads="1"/>
          </p:cNvSpPr>
          <p:nvPr/>
        </p:nvSpPr>
        <p:spPr bwMode="auto">
          <a:xfrm>
            <a:off x="8539164" y="5645151"/>
            <a:ext cx="16838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4. Reverse Transcribe</a:t>
            </a:r>
          </a:p>
        </p:txBody>
      </p:sp>
      <p:sp>
        <p:nvSpPr>
          <p:cNvPr id="17441" name="Text Box 619"/>
          <p:cNvSpPr txBox="1">
            <a:spLocks noChangeArrowheads="1"/>
          </p:cNvSpPr>
          <p:nvPr/>
        </p:nvSpPr>
        <p:spPr bwMode="auto">
          <a:xfrm>
            <a:off x="5275263" y="6434139"/>
            <a:ext cx="142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5. Label with Dye</a:t>
            </a:r>
          </a:p>
        </p:txBody>
      </p:sp>
      <p:sp>
        <p:nvSpPr>
          <p:cNvPr id="17442" name="Text Box 620"/>
          <p:cNvSpPr txBox="1">
            <a:spLocks noChangeArrowheads="1"/>
          </p:cNvSpPr>
          <p:nvPr/>
        </p:nvSpPr>
        <p:spPr bwMode="auto">
          <a:xfrm>
            <a:off x="1962151" y="5613401"/>
            <a:ext cx="1540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6. Wash, Hybridize </a:t>
            </a:r>
          </a:p>
          <a:p>
            <a:pPr eaLnBrk="1" fontAlgn="base" hangingPunct="1">
              <a:spcBef>
                <a:spcPct val="0"/>
              </a:spcBef>
              <a:spcAft>
                <a:spcPct val="0"/>
              </a:spcAft>
            </a:pPr>
            <a:r>
              <a:rPr lang="en-US" altLang="en-US" sz="1200" b="1">
                <a:solidFill>
                  <a:srgbClr val="000000"/>
                </a:solidFill>
                <a:latin typeface="Gill Sans MT" panose="020B0502020104020203" pitchFamily="34" charset="0"/>
              </a:rPr>
              <a:t>     and Scan Array</a:t>
            </a:r>
          </a:p>
        </p:txBody>
      </p:sp>
      <p:sp>
        <p:nvSpPr>
          <p:cNvPr id="17443" name="Text Box 621"/>
          <p:cNvSpPr txBox="1">
            <a:spLocks noChangeArrowheads="1"/>
          </p:cNvSpPr>
          <p:nvPr/>
        </p:nvSpPr>
        <p:spPr bwMode="auto">
          <a:xfrm>
            <a:off x="2078038" y="2816225"/>
            <a:ext cx="13128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7. Analyze Data</a:t>
            </a:r>
          </a:p>
        </p:txBody>
      </p:sp>
      <p:sp>
        <p:nvSpPr>
          <p:cNvPr id="17444" name="Text Box 622"/>
          <p:cNvSpPr txBox="1">
            <a:spLocks noChangeArrowheads="1"/>
          </p:cNvSpPr>
          <p:nvPr/>
        </p:nvSpPr>
        <p:spPr bwMode="auto">
          <a:xfrm>
            <a:off x="2000251" y="1139826"/>
            <a:ext cx="26492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b="1">
                <a:solidFill>
                  <a:srgbClr val="000000"/>
                </a:solidFill>
                <a:latin typeface="Gill Sans MT" panose="020B0502020104020203" pitchFamily="34" charset="0"/>
              </a:rPr>
              <a:t>8. Construct Bioinformatics Model</a:t>
            </a:r>
          </a:p>
        </p:txBody>
      </p:sp>
      <p:sp>
        <p:nvSpPr>
          <p:cNvPr id="17445" name="Text Box 623"/>
          <p:cNvSpPr txBox="1">
            <a:spLocks noChangeArrowheads="1"/>
          </p:cNvSpPr>
          <p:nvPr/>
        </p:nvSpPr>
        <p:spPr bwMode="auto">
          <a:xfrm>
            <a:off x="4632325" y="2898775"/>
            <a:ext cx="290515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The over arching experiment</a:t>
            </a:r>
          </a:p>
          <a:p>
            <a:pPr eaLnBrk="1" fontAlgn="base" hangingPunct="1">
              <a:spcBef>
                <a:spcPct val="0"/>
              </a:spcBef>
              <a:spcAft>
                <a:spcPct val="0"/>
              </a:spcAft>
            </a:pPr>
            <a:r>
              <a:rPr lang="en-US" altLang="en-US">
                <a:solidFill>
                  <a:srgbClr val="000000"/>
                </a:solidFill>
                <a:latin typeface="Gill Sans MT" panose="020B0502020104020203" pitchFamily="34" charset="0"/>
              </a:rPr>
              <a:t>requires many iterations of </a:t>
            </a:r>
          </a:p>
          <a:p>
            <a:pPr eaLnBrk="1" fontAlgn="base" hangingPunct="1">
              <a:spcBef>
                <a:spcPct val="0"/>
              </a:spcBef>
              <a:spcAft>
                <a:spcPct val="0"/>
              </a:spcAft>
            </a:pPr>
            <a:r>
              <a:rPr lang="en-US" altLang="en-US">
                <a:solidFill>
                  <a:srgbClr val="000000"/>
                </a:solidFill>
                <a:latin typeface="Gill Sans MT" panose="020B0502020104020203" pitchFamily="34" charset="0"/>
              </a:rPr>
              <a:t>this cycle.</a:t>
            </a:r>
          </a:p>
        </p:txBody>
      </p:sp>
    </p:spTree>
    <p:extLst>
      <p:ext uri="{BB962C8B-B14F-4D97-AF65-F5344CB8AC3E}">
        <p14:creationId xmlns:p14="http://schemas.microsoft.com/office/powerpoint/2010/main" val="219016421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74639"/>
            <a:ext cx="8229600" cy="649287"/>
          </a:xfrm>
        </p:spPr>
        <p:txBody>
          <a:bodyPr/>
          <a:lstStyle/>
          <a:p>
            <a:pPr eaLnBrk="1" hangingPunct="1"/>
            <a:r>
              <a:rPr lang="en-US" altLang="en-US" sz="4000">
                <a:latin typeface="Gill Sans MT" panose="020B0502020104020203" pitchFamily="34" charset="0"/>
              </a:rPr>
              <a:t>Labeling Explanation</a:t>
            </a:r>
          </a:p>
        </p:txBody>
      </p:sp>
      <p:sp>
        <p:nvSpPr>
          <p:cNvPr id="18435" name="Rectangle 3"/>
          <p:cNvSpPr>
            <a:spLocks noGrp="1" noChangeArrowheads="1"/>
          </p:cNvSpPr>
          <p:nvPr>
            <p:ph type="body" sz="half" idx="1"/>
          </p:nvPr>
        </p:nvSpPr>
        <p:spPr>
          <a:xfrm>
            <a:off x="1970089" y="1223963"/>
            <a:ext cx="8358187" cy="4525962"/>
          </a:xfrm>
        </p:spPr>
        <p:txBody>
          <a:bodyPr/>
          <a:lstStyle/>
          <a:p>
            <a:pPr eaLnBrk="1" hangingPunct="1"/>
            <a:r>
              <a:rPr lang="en-US" altLang="en-US" sz="1800">
                <a:latin typeface="Gill Sans MT" panose="020B0502020104020203" pitchFamily="34" charset="0"/>
              </a:rPr>
              <a:t>Collect RNA and reverse transcribe into cDNA</a:t>
            </a:r>
          </a:p>
          <a:p>
            <a:pPr eaLnBrk="1" hangingPunct="1"/>
            <a:endParaRPr lang="en-US" altLang="en-US" sz="1800">
              <a:latin typeface="Gill Sans MT" panose="020B0502020104020203" pitchFamily="34" charset="0"/>
            </a:endParaRPr>
          </a:p>
          <a:p>
            <a:pPr eaLnBrk="1" hangingPunct="1"/>
            <a:r>
              <a:rPr lang="en-US" altLang="en-US" sz="1800">
                <a:latin typeface="Gill Sans MT" panose="020B0502020104020203" pitchFamily="34" charset="0"/>
              </a:rPr>
              <a:t>Stain the cDNA with dye</a:t>
            </a:r>
          </a:p>
          <a:p>
            <a:pPr eaLnBrk="1" hangingPunct="1"/>
            <a:endParaRPr lang="en-US" altLang="en-US" sz="1800">
              <a:latin typeface="Gill Sans MT" panose="020B0502020104020203" pitchFamily="34" charset="0"/>
            </a:endParaRPr>
          </a:p>
          <a:p>
            <a:pPr eaLnBrk="1" hangingPunct="1"/>
            <a:r>
              <a:rPr lang="en-US" altLang="en-US" sz="1800">
                <a:latin typeface="Gill Sans MT" panose="020B0502020104020203" pitchFamily="34" charset="0"/>
              </a:rPr>
              <a:t>Scan when attached to array</a:t>
            </a:r>
          </a:p>
          <a:p>
            <a:pPr eaLnBrk="1" hangingPunct="1"/>
            <a:endParaRPr lang="en-US" altLang="en-US" sz="1800">
              <a:latin typeface="Gill Sans MT" panose="020B0502020104020203" pitchFamily="34" charset="0"/>
            </a:endParaRPr>
          </a:p>
          <a:p>
            <a:pPr eaLnBrk="1" hangingPunct="1"/>
            <a:r>
              <a:rPr lang="en-US" altLang="en-US" sz="1800">
                <a:latin typeface="Gill Sans MT" panose="020B0502020104020203" pitchFamily="34" charset="0"/>
              </a:rPr>
              <a:t>Two color array, two samples</a:t>
            </a:r>
          </a:p>
        </p:txBody>
      </p:sp>
      <p:grpSp>
        <p:nvGrpSpPr>
          <p:cNvPr id="18436" name="Group 4"/>
          <p:cNvGrpSpPr>
            <a:grpSpLocks/>
          </p:cNvGrpSpPr>
          <p:nvPr/>
        </p:nvGrpSpPr>
        <p:grpSpPr bwMode="auto">
          <a:xfrm>
            <a:off x="1600200" y="63501"/>
            <a:ext cx="9067800" cy="6589713"/>
            <a:chOff x="48" y="40"/>
            <a:chExt cx="5712" cy="4151"/>
          </a:xfrm>
        </p:grpSpPr>
        <p:grpSp>
          <p:nvGrpSpPr>
            <p:cNvPr id="18442" name="Group 5"/>
            <p:cNvGrpSpPr>
              <a:grpSpLocks/>
            </p:cNvGrpSpPr>
            <p:nvPr/>
          </p:nvGrpSpPr>
          <p:grpSpPr bwMode="auto">
            <a:xfrm>
              <a:off x="48" y="40"/>
              <a:ext cx="540" cy="4151"/>
              <a:chOff x="48" y="40"/>
              <a:chExt cx="540" cy="4151"/>
            </a:xfrm>
          </p:grpSpPr>
          <p:grpSp>
            <p:nvGrpSpPr>
              <p:cNvPr id="18444" name="Group 6"/>
              <p:cNvGrpSpPr>
                <a:grpSpLocks/>
              </p:cNvGrpSpPr>
              <p:nvPr/>
            </p:nvGrpSpPr>
            <p:grpSpPr bwMode="auto">
              <a:xfrm>
                <a:off x="48" y="40"/>
                <a:ext cx="540" cy="516"/>
                <a:chOff x="48" y="40"/>
                <a:chExt cx="540" cy="516"/>
              </a:xfrm>
            </p:grpSpPr>
            <p:sp>
              <p:nvSpPr>
                <p:cNvPr id="18446" name="Oval 7"/>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8447" name="Oval 8"/>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8448" name="Oval 9"/>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18445" name="Rectangle 10"/>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8443" name="Rectangle 11"/>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pic>
        <p:nvPicPr>
          <p:cNvPr id="1843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4" y="1893888"/>
            <a:ext cx="2268537"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89" y="1889126"/>
            <a:ext cx="235902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Oval 14"/>
          <p:cNvSpPr>
            <a:spLocks noChangeArrowheads="1"/>
          </p:cNvSpPr>
          <p:nvPr/>
        </p:nvSpPr>
        <p:spPr bwMode="auto">
          <a:xfrm>
            <a:off x="2324101" y="4471989"/>
            <a:ext cx="2130425" cy="2092325"/>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Cy5</a:t>
            </a:r>
          </a:p>
        </p:txBody>
      </p:sp>
      <p:sp>
        <p:nvSpPr>
          <p:cNvPr id="18440" name="Oval 15"/>
          <p:cNvSpPr>
            <a:spLocks noChangeArrowheads="1"/>
          </p:cNvSpPr>
          <p:nvPr/>
        </p:nvSpPr>
        <p:spPr bwMode="auto">
          <a:xfrm>
            <a:off x="5257801" y="4475164"/>
            <a:ext cx="2130425" cy="2116137"/>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Equal</a:t>
            </a:r>
          </a:p>
        </p:txBody>
      </p:sp>
      <p:sp>
        <p:nvSpPr>
          <p:cNvPr id="18441" name="Oval 16"/>
          <p:cNvSpPr>
            <a:spLocks noChangeArrowheads="1"/>
          </p:cNvSpPr>
          <p:nvPr/>
        </p:nvSpPr>
        <p:spPr bwMode="auto">
          <a:xfrm>
            <a:off x="8051801" y="4425951"/>
            <a:ext cx="2130425" cy="2105025"/>
          </a:xfrm>
          <a:prstGeom prst="ellipse">
            <a:avLst/>
          </a:pr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Cy3</a:t>
            </a:r>
          </a:p>
        </p:txBody>
      </p:sp>
    </p:spTree>
    <p:extLst>
      <p:ext uri="{BB962C8B-B14F-4D97-AF65-F5344CB8AC3E}">
        <p14:creationId xmlns:p14="http://schemas.microsoft.com/office/powerpoint/2010/main" val="319604731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l="13373" t="28209" r="29895" b="23021"/>
          <a:stretch>
            <a:fillRect/>
          </a:stretch>
        </p:blipFill>
        <p:spPr bwMode="auto">
          <a:xfrm>
            <a:off x="6175375" y="2044701"/>
            <a:ext cx="3424238"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l="21484" t="35863" r="16783" b="15083"/>
          <a:stretch>
            <a:fillRect/>
          </a:stretch>
        </p:blipFill>
        <p:spPr bwMode="auto">
          <a:xfrm>
            <a:off x="1860550" y="4646614"/>
            <a:ext cx="4116388"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l="21992" t="30203" r="18945" b="13771"/>
          <a:stretch>
            <a:fillRect/>
          </a:stretch>
        </p:blipFill>
        <p:spPr bwMode="auto">
          <a:xfrm>
            <a:off x="6165850" y="4619626"/>
            <a:ext cx="413543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5"/>
          <p:cNvSpPr>
            <a:spLocks noGrp="1" noChangeArrowheads="1"/>
          </p:cNvSpPr>
          <p:nvPr>
            <p:ph type="title"/>
          </p:nvPr>
        </p:nvSpPr>
        <p:spPr>
          <a:xfrm>
            <a:off x="1981200" y="274639"/>
            <a:ext cx="8229600" cy="649287"/>
          </a:xfrm>
        </p:spPr>
        <p:txBody>
          <a:bodyPr/>
          <a:lstStyle/>
          <a:p>
            <a:pPr eaLnBrk="1" hangingPunct="1"/>
            <a:r>
              <a:rPr lang="en-US" altLang="en-US" sz="4000">
                <a:latin typeface="Gill Sans MT" panose="020B0502020104020203" pitchFamily="34" charset="0"/>
              </a:rPr>
              <a:t>Cyanine Dye Incorporation</a:t>
            </a:r>
          </a:p>
        </p:txBody>
      </p:sp>
      <p:sp>
        <p:nvSpPr>
          <p:cNvPr id="19462" name="Rectangle 6"/>
          <p:cNvSpPr>
            <a:spLocks noGrp="1" noChangeArrowheads="1"/>
          </p:cNvSpPr>
          <p:nvPr>
            <p:ph type="body" sz="half" idx="1"/>
          </p:nvPr>
        </p:nvSpPr>
        <p:spPr>
          <a:xfrm>
            <a:off x="1970089" y="1223963"/>
            <a:ext cx="8358187" cy="4525962"/>
          </a:xfrm>
        </p:spPr>
        <p:txBody>
          <a:bodyPr/>
          <a:lstStyle/>
          <a:p>
            <a:pPr eaLnBrk="1" hangingPunct="1"/>
            <a:r>
              <a:rPr lang="en-US" altLang="en-US" sz="1800">
                <a:latin typeface="Gill Sans MT" panose="020B0502020104020203" pitchFamily="34" charset="0"/>
              </a:rPr>
              <a:t>The NHS ester cyanine dye complexes with the amine group of the aa-dUTP</a:t>
            </a:r>
          </a:p>
        </p:txBody>
      </p:sp>
      <p:pic>
        <p:nvPicPr>
          <p:cNvPr id="19463" name="Picture 7"/>
          <p:cNvPicPr>
            <a:picLocks noChangeAspect="1" noChangeArrowheads="1"/>
          </p:cNvPicPr>
          <p:nvPr/>
        </p:nvPicPr>
        <p:blipFill>
          <a:blip r:embed="rId6">
            <a:extLst>
              <a:ext uri="{28A0092B-C50C-407E-A947-70E740481C1C}">
                <a14:useLocalDpi xmlns:a14="http://schemas.microsoft.com/office/drawing/2010/main" val="0"/>
              </a:ext>
            </a:extLst>
          </a:blip>
          <a:srcRect l="35130" t="43874" r="35820" b="33667"/>
          <a:stretch>
            <a:fillRect/>
          </a:stretch>
        </p:blipFill>
        <p:spPr bwMode="auto">
          <a:xfrm>
            <a:off x="2295526" y="1949451"/>
            <a:ext cx="3541713"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4" name="Group 8"/>
          <p:cNvGrpSpPr>
            <a:grpSpLocks/>
          </p:cNvGrpSpPr>
          <p:nvPr/>
        </p:nvGrpSpPr>
        <p:grpSpPr bwMode="auto">
          <a:xfrm>
            <a:off x="1600200" y="63501"/>
            <a:ext cx="9067800" cy="6589713"/>
            <a:chOff x="48" y="40"/>
            <a:chExt cx="5712" cy="4151"/>
          </a:xfrm>
        </p:grpSpPr>
        <p:grpSp>
          <p:nvGrpSpPr>
            <p:cNvPr id="19471" name="Group 9"/>
            <p:cNvGrpSpPr>
              <a:grpSpLocks/>
            </p:cNvGrpSpPr>
            <p:nvPr/>
          </p:nvGrpSpPr>
          <p:grpSpPr bwMode="auto">
            <a:xfrm>
              <a:off x="48" y="40"/>
              <a:ext cx="540" cy="4151"/>
              <a:chOff x="48" y="40"/>
              <a:chExt cx="540" cy="4151"/>
            </a:xfrm>
          </p:grpSpPr>
          <p:grpSp>
            <p:nvGrpSpPr>
              <p:cNvPr id="19473" name="Group 10"/>
              <p:cNvGrpSpPr>
                <a:grpSpLocks/>
              </p:cNvGrpSpPr>
              <p:nvPr/>
            </p:nvGrpSpPr>
            <p:grpSpPr bwMode="auto">
              <a:xfrm>
                <a:off x="48" y="40"/>
                <a:ext cx="540" cy="516"/>
                <a:chOff x="48" y="40"/>
                <a:chExt cx="540" cy="516"/>
              </a:xfrm>
            </p:grpSpPr>
            <p:sp>
              <p:nvSpPr>
                <p:cNvPr id="19475" name="Oval 11"/>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9476" name="Oval 12"/>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19477" name="Oval 13"/>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19474" name="Rectangle 14"/>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9472" name="Rectangle 15"/>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19465" name="Text Box 16"/>
          <p:cNvSpPr txBox="1">
            <a:spLocks noChangeArrowheads="1"/>
          </p:cNvSpPr>
          <p:nvPr/>
        </p:nvSpPr>
        <p:spPr bwMode="auto">
          <a:xfrm>
            <a:off x="2611438" y="2019301"/>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aa-dUTP</a:t>
            </a:r>
          </a:p>
        </p:txBody>
      </p:sp>
      <p:sp>
        <p:nvSpPr>
          <p:cNvPr id="19466" name="Text Box 17"/>
          <p:cNvSpPr txBox="1">
            <a:spLocks noChangeArrowheads="1"/>
          </p:cNvSpPr>
          <p:nvPr/>
        </p:nvSpPr>
        <p:spPr bwMode="auto">
          <a:xfrm>
            <a:off x="7781926" y="3027363"/>
            <a:ext cx="1376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Cyanine Dye</a:t>
            </a:r>
          </a:p>
        </p:txBody>
      </p:sp>
      <p:sp>
        <p:nvSpPr>
          <p:cNvPr id="19467" name="Text Box 18"/>
          <p:cNvSpPr txBox="1">
            <a:spLocks noChangeArrowheads="1"/>
          </p:cNvSpPr>
          <p:nvPr/>
        </p:nvSpPr>
        <p:spPr bwMode="auto">
          <a:xfrm>
            <a:off x="2051050" y="4457700"/>
            <a:ext cx="2241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a:solidFill>
                  <a:srgbClr val="000000"/>
                </a:solidFill>
                <a:latin typeface="Gill Sans MT" panose="020B0502020104020203" pitchFamily="34" charset="0"/>
              </a:rPr>
              <a:t>Cy3 Excitation/Emission Spectra</a:t>
            </a:r>
          </a:p>
        </p:txBody>
      </p:sp>
      <p:sp>
        <p:nvSpPr>
          <p:cNvPr id="19468" name="Text Box 19"/>
          <p:cNvSpPr txBox="1">
            <a:spLocks noChangeArrowheads="1"/>
          </p:cNvSpPr>
          <p:nvPr/>
        </p:nvSpPr>
        <p:spPr bwMode="auto">
          <a:xfrm>
            <a:off x="6450013" y="4476750"/>
            <a:ext cx="2241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200">
                <a:solidFill>
                  <a:srgbClr val="000000"/>
                </a:solidFill>
                <a:latin typeface="Gill Sans MT" panose="020B0502020104020203" pitchFamily="34" charset="0"/>
              </a:rPr>
              <a:t>Cy5 Excitation/Emission Spectra</a:t>
            </a:r>
          </a:p>
        </p:txBody>
      </p:sp>
      <p:pic>
        <p:nvPicPr>
          <p:cNvPr id="19469"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8050" y="4799013"/>
            <a:ext cx="130175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6050" y="4775200"/>
            <a:ext cx="13081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02576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81200" y="274639"/>
            <a:ext cx="8229600" cy="649287"/>
          </a:xfrm>
        </p:spPr>
        <p:txBody>
          <a:bodyPr/>
          <a:lstStyle/>
          <a:p>
            <a:pPr eaLnBrk="1" hangingPunct="1"/>
            <a:r>
              <a:rPr lang="en-US" altLang="en-US" sz="4000">
                <a:latin typeface="Gill Sans MT" panose="020B0502020104020203" pitchFamily="34" charset="0"/>
              </a:rPr>
              <a:t>Two Ways to Look at the Data</a:t>
            </a:r>
          </a:p>
        </p:txBody>
      </p:sp>
      <p:sp>
        <p:nvSpPr>
          <p:cNvPr id="20483" name="Rectangle 3"/>
          <p:cNvSpPr>
            <a:spLocks noGrp="1" noChangeArrowheads="1"/>
          </p:cNvSpPr>
          <p:nvPr>
            <p:ph type="body" sz="half" idx="1"/>
          </p:nvPr>
        </p:nvSpPr>
        <p:spPr>
          <a:xfrm>
            <a:off x="1970089" y="1223963"/>
            <a:ext cx="8358187" cy="4525962"/>
          </a:xfrm>
        </p:spPr>
        <p:txBody>
          <a:bodyPr/>
          <a:lstStyle/>
          <a:p>
            <a:pPr eaLnBrk="1" hangingPunct="1"/>
            <a:r>
              <a:rPr lang="en-US" altLang="en-US" sz="2400">
                <a:latin typeface="Gill Sans MT" panose="020B0502020104020203" pitchFamily="34" charset="0"/>
              </a:rPr>
              <a:t>Absolute Processed Intensity (Processed Fluorescent Units)</a:t>
            </a: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r>
              <a:rPr lang="en-US" altLang="en-US" sz="2400">
                <a:latin typeface="Gill Sans MT" panose="020B0502020104020203" pitchFamily="34" charset="0"/>
              </a:rPr>
              <a:t>Log Ratio (Differential Expression)</a:t>
            </a:r>
          </a:p>
        </p:txBody>
      </p:sp>
      <p:grpSp>
        <p:nvGrpSpPr>
          <p:cNvPr id="20484" name="Group 4"/>
          <p:cNvGrpSpPr>
            <a:grpSpLocks/>
          </p:cNvGrpSpPr>
          <p:nvPr/>
        </p:nvGrpSpPr>
        <p:grpSpPr bwMode="auto">
          <a:xfrm>
            <a:off x="1600200" y="63501"/>
            <a:ext cx="9067800" cy="6589713"/>
            <a:chOff x="48" y="40"/>
            <a:chExt cx="5712" cy="4151"/>
          </a:xfrm>
        </p:grpSpPr>
        <p:grpSp>
          <p:nvGrpSpPr>
            <p:cNvPr id="20499" name="Group 5"/>
            <p:cNvGrpSpPr>
              <a:grpSpLocks/>
            </p:cNvGrpSpPr>
            <p:nvPr/>
          </p:nvGrpSpPr>
          <p:grpSpPr bwMode="auto">
            <a:xfrm>
              <a:off x="48" y="40"/>
              <a:ext cx="540" cy="4151"/>
              <a:chOff x="48" y="40"/>
              <a:chExt cx="540" cy="4151"/>
            </a:xfrm>
          </p:grpSpPr>
          <p:grpSp>
            <p:nvGrpSpPr>
              <p:cNvPr id="20501" name="Group 6"/>
              <p:cNvGrpSpPr>
                <a:grpSpLocks/>
              </p:cNvGrpSpPr>
              <p:nvPr/>
            </p:nvGrpSpPr>
            <p:grpSpPr bwMode="auto">
              <a:xfrm>
                <a:off x="48" y="40"/>
                <a:ext cx="540" cy="516"/>
                <a:chOff x="48" y="40"/>
                <a:chExt cx="540" cy="516"/>
              </a:xfrm>
            </p:grpSpPr>
            <p:sp>
              <p:nvSpPr>
                <p:cNvPr id="20503" name="Oval 7"/>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0504" name="Oval 8"/>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0505" name="Oval 9"/>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20502" name="Rectangle 10"/>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0500" name="Rectangle 11"/>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0485" name="Oval 12"/>
          <p:cNvSpPr>
            <a:spLocks noChangeArrowheads="1"/>
          </p:cNvSpPr>
          <p:nvPr/>
        </p:nvSpPr>
        <p:spPr bwMode="auto">
          <a:xfrm>
            <a:off x="3451226" y="1809751"/>
            <a:ext cx="2130425" cy="2092325"/>
          </a:xfrm>
          <a:prstGeom prst="ellipse">
            <a:avLst/>
          </a:pr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Cy5</a:t>
            </a:r>
          </a:p>
        </p:txBody>
      </p:sp>
      <p:sp>
        <p:nvSpPr>
          <p:cNvPr id="20486" name="Oval 13"/>
          <p:cNvSpPr>
            <a:spLocks noChangeArrowheads="1"/>
          </p:cNvSpPr>
          <p:nvPr/>
        </p:nvSpPr>
        <p:spPr bwMode="auto">
          <a:xfrm>
            <a:off x="6450014" y="1806576"/>
            <a:ext cx="2130425" cy="2092325"/>
          </a:xfrm>
          <a:prstGeom prst="ellipse">
            <a:avLst/>
          </a:prstGeom>
          <a:solidFill>
            <a:srgbClr val="CC0000">
              <a:alpha val="30980"/>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Cy5</a:t>
            </a:r>
          </a:p>
        </p:txBody>
      </p:sp>
      <p:sp>
        <p:nvSpPr>
          <p:cNvPr id="20487" name="Oval 14"/>
          <p:cNvSpPr>
            <a:spLocks noChangeAspect="1" noChangeArrowheads="1"/>
          </p:cNvSpPr>
          <p:nvPr/>
        </p:nvSpPr>
        <p:spPr bwMode="auto">
          <a:xfrm>
            <a:off x="7499350" y="5754689"/>
            <a:ext cx="850900" cy="835025"/>
          </a:xfrm>
          <a:prstGeom prst="ellipse">
            <a:avLst/>
          </a:prstGeom>
          <a:solidFill>
            <a:srgbClr val="009900">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Cy3</a:t>
            </a:r>
          </a:p>
        </p:txBody>
      </p:sp>
      <p:sp>
        <p:nvSpPr>
          <p:cNvPr id="20488" name="Oval 15"/>
          <p:cNvSpPr>
            <a:spLocks noChangeAspect="1" noChangeArrowheads="1"/>
          </p:cNvSpPr>
          <p:nvPr/>
        </p:nvSpPr>
        <p:spPr bwMode="auto">
          <a:xfrm>
            <a:off x="7499350" y="4829176"/>
            <a:ext cx="850900" cy="835025"/>
          </a:xfrm>
          <a:prstGeom prst="ellipse">
            <a:avLst/>
          </a:prstGeom>
          <a:solidFill>
            <a:srgbClr val="CC00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Cy5</a:t>
            </a:r>
          </a:p>
        </p:txBody>
      </p:sp>
      <p:grpSp>
        <p:nvGrpSpPr>
          <p:cNvPr id="20489" name="Group 16"/>
          <p:cNvGrpSpPr>
            <a:grpSpLocks/>
          </p:cNvGrpSpPr>
          <p:nvPr/>
        </p:nvGrpSpPr>
        <p:grpSpPr bwMode="auto">
          <a:xfrm>
            <a:off x="4968875" y="4927601"/>
            <a:ext cx="850900" cy="1514475"/>
            <a:chOff x="1248" y="3163"/>
            <a:chExt cx="536" cy="954"/>
          </a:xfrm>
        </p:grpSpPr>
        <p:sp>
          <p:nvSpPr>
            <p:cNvPr id="20497" name="Oval 17"/>
            <p:cNvSpPr>
              <a:spLocks noChangeAspect="1" noChangeArrowheads="1"/>
            </p:cNvSpPr>
            <p:nvPr/>
          </p:nvSpPr>
          <p:spPr bwMode="auto">
            <a:xfrm>
              <a:off x="1248" y="3591"/>
              <a:ext cx="536" cy="526"/>
            </a:xfrm>
            <a:prstGeom prst="ellipse">
              <a:avLst/>
            </a:prstGeom>
            <a:solidFill>
              <a:srgbClr val="009900">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Cy3</a:t>
              </a:r>
            </a:p>
          </p:txBody>
        </p:sp>
        <p:sp>
          <p:nvSpPr>
            <p:cNvPr id="20498" name="Oval 18"/>
            <p:cNvSpPr>
              <a:spLocks noChangeAspect="1" noChangeArrowheads="1"/>
            </p:cNvSpPr>
            <p:nvPr/>
          </p:nvSpPr>
          <p:spPr bwMode="auto">
            <a:xfrm>
              <a:off x="1248" y="3163"/>
              <a:ext cx="536" cy="526"/>
            </a:xfrm>
            <a:prstGeom prst="ellipse">
              <a:avLst/>
            </a:prstGeom>
            <a:solidFill>
              <a:srgbClr val="CC00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Cy5</a:t>
              </a:r>
            </a:p>
          </p:txBody>
        </p:sp>
      </p:grpSp>
      <p:sp>
        <p:nvSpPr>
          <p:cNvPr id="20490" name="Oval 19"/>
          <p:cNvSpPr>
            <a:spLocks noChangeAspect="1" noChangeArrowheads="1"/>
          </p:cNvSpPr>
          <p:nvPr/>
        </p:nvSpPr>
        <p:spPr bwMode="auto">
          <a:xfrm>
            <a:off x="3481388" y="5324476"/>
            <a:ext cx="850900" cy="835025"/>
          </a:xfrm>
          <a:prstGeom prst="ellipse">
            <a:avLst/>
          </a:prstGeom>
          <a:solidFill>
            <a:srgbClr val="FFCC00">
              <a:alpha val="5999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a:solidFill>
                  <a:srgbClr val="000000"/>
                </a:solidFill>
                <a:latin typeface="Gill Sans MT" panose="020B0502020104020203" pitchFamily="34" charset="0"/>
              </a:rPr>
              <a:t>Sample</a:t>
            </a:r>
          </a:p>
        </p:txBody>
      </p:sp>
      <p:sp>
        <p:nvSpPr>
          <p:cNvPr id="20491" name="Line 20"/>
          <p:cNvSpPr>
            <a:spLocks noChangeShapeType="1"/>
          </p:cNvSpPr>
          <p:nvPr/>
        </p:nvSpPr>
        <p:spPr bwMode="auto">
          <a:xfrm>
            <a:off x="4467225" y="5721350"/>
            <a:ext cx="3635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0492" name="Line 21"/>
          <p:cNvSpPr>
            <a:spLocks noChangeShapeType="1"/>
          </p:cNvSpPr>
          <p:nvPr/>
        </p:nvSpPr>
        <p:spPr bwMode="auto">
          <a:xfrm>
            <a:off x="6167439" y="5686425"/>
            <a:ext cx="339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0493" name="Text Box 22"/>
          <p:cNvSpPr txBox="1">
            <a:spLocks noChangeArrowheads="1"/>
          </p:cNvSpPr>
          <p:nvPr/>
        </p:nvSpPr>
        <p:spPr bwMode="auto">
          <a:xfrm>
            <a:off x="6715126" y="5508626"/>
            <a:ext cx="5191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Log</a:t>
            </a:r>
          </a:p>
        </p:txBody>
      </p:sp>
      <p:sp>
        <p:nvSpPr>
          <p:cNvPr id="20494" name="AutoShape 23"/>
          <p:cNvSpPr>
            <a:spLocks/>
          </p:cNvSpPr>
          <p:nvPr/>
        </p:nvSpPr>
        <p:spPr bwMode="auto">
          <a:xfrm>
            <a:off x="7253288" y="4884738"/>
            <a:ext cx="88900" cy="1770062"/>
          </a:xfrm>
          <a:prstGeom prst="leftBracket">
            <a:avLst>
              <a:gd name="adj" fmla="val 16592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0495" name="AutoShape 24"/>
          <p:cNvSpPr>
            <a:spLocks/>
          </p:cNvSpPr>
          <p:nvPr/>
        </p:nvSpPr>
        <p:spPr bwMode="auto">
          <a:xfrm flipH="1">
            <a:off x="8472488" y="4873626"/>
            <a:ext cx="88900" cy="1770063"/>
          </a:xfrm>
          <a:prstGeom prst="leftBracket">
            <a:avLst>
              <a:gd name="adj" fmla="val 16592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0496" name="Line 25"/>
          <p:cNvSpPr>
            <a:spLocks noChangeShapeType="1"/>
          </p:cNvSpPr>
          <p:nvPr/>
        </p:nvSpPr>
        <p:spPr bwMode="auto">
          <a:xfrm>
            <a:off x="7404100" y="5715000"/>
            <a:ext cx="9731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135410575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US83000170_252146510001_S01_GE2-v5_10_Apr08_2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476" y="858838"/>
            <a:ext cx="4087813" cy="592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3"/>
          <p:cNvSpPr txBox="1">
            <a:spLocks noChangeArrowheads="1"/>
          </p:cNvSpPr>
          <p:nvPr/>
        </p:nvSpPr>
        <p:spPr bwMode="auto">
          <a:xfrm>
            <a:off x="5772150" y="393700"/>
            <a:ext cx="506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FFFFFF"/>
                </a:solidFill>
                <a:latin typeface="Gill Sans MT" panose="020B0502020104020203" pitchFamily="34" charset="0"/>
              </a:rPr>
              <a:t>Experimental Sample</a:t>
            </a:r>
            <a:endParaRPr lang="en-US" altLang="en-US">
              <a:solidFill>
                <a:srgbClr val="000000"/>
              </a:solidFill>
            </a:endParaRPr>
          </a:p>
        </p:txBody>
      </p:sp>
      <p:grpSp>
        <p:nvGrpSpPr>
          <p:cNvPr id="21508" name="Group 4"/>
          <p:cNvGrpSpPr>
            <a:grpSpLocks/>
          </p:cNvGrpSpPr>
          <p:nvPr/>
        </p:nvGrpSpPr>
        <p:grpSpPr bwMode="auto">
          <a:xfrm>
            <a:off x="1600200" y="63501"/>
            <a:ext cx="9067800" cy="6589713"/>
            <a:chOff x="48" y="40"/>
            <a:chExt cx="5712" cy="4151"/>
          </a:xfrm>
        </p:grpSpPr>
        <p:grpSp>
          <p:nvGrpSpPr>
            <p:cNvPr id="21511" name="Group 5"/>
            <p:cNvGrpSpPr>
              <a:grpSpLocks/>
            </p:cNvGrpSpPr>
            <p:nvPr/>
          </p:nvGrpSpPr>
          <p:grpSpPr bwMode="auto">
            <a:xfrm>
              <a:off x="48" y="40"/>
              <a:ext cx="540" cy="4151"/>
              <a:chOff x="48" y="40"/>
              <a:chExt cx="540" cy="4151"/>
            </a:xfrm>
          </p:grpSpPr>
          <p:grpSp>
            <p:nvGrpSpPr>
              <p:cNvPr id="21513" name="Group 6"/>
              <p:cNvGrpSpPr>
                <a:grpSpLocks/>
              </p:cNvGrpSpPr>
              <p:nvPr/>
            </p:nvGrpSpPr>
            <p:grpSpPr bwMode="auto">
              <a:xfrm>
                <a:off x="48" y="40"/>
                <a:ext cx="540" cy="516"/>
                <a:chOff x="48" y="40"/>
                <a:chExt cx="540" cy="516"/>
              </a:xfrm>
            </p:grpSpPr>
            <p:sp>
              <p:nvSpPr>
                <p:cNvPr id="21515" name="Oval 7"/>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1516" name="Oval 8"/>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1517" name="Oval 9"/>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21514" name="Rectangle 10"/>
              <p:cNvSpPr>
                <a:spLocks noChangeArrowheads="1"/>
              </p:cNvSpPr>
              <p:nvPr/>
            </p:nvSpPr>
            <p:spPr bwMode="auto">
              <a:xfrm>
                <a:off x="144" y="553"/>
                <a:ext cx="56" cy="3638"/>
              </a:xfrm>
              <a:prstGeom prst="rect">
                <a:avLst/>
              </a:prstGeom>
              <a:gradFill rotWithShape="1">
                <a:gsLst>
                  <a:gs pos="0">
                    <a:srgbClr val="008000"/>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1512" name="Rectangle 11"/>
            <p:cNvSpPr>
              <a:spLocks noChangeArrowheads="1"/>
            </p:cNvSpPr>
            <p:nvPr/>
          </p:nvSpPr>
          <p:spPr bwMode="auto">
            <a:xfrm>
              <a:off x="561" y="122"/>
              <a:ext cx="5199" cy="56"/>
            </a:xfrm>
            <a:prstGeom prst="rect">
              <a:avLst/>
            </a:prstGeom>
            <a:gradFill rotWithShape="1">
              <a:gsLst>
                <a:gs pos="0">
                  <a:srgbClr val="FF00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pic>
        <p:nvPicPr>
          <p:cNvPr id="21509" name="Picture 12" descr="US83000170_252146510001_S01_GE2-v5_10_Apr08_1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739" y="881063"/>
            <a:ext cx="4059237" cy="588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13"/>
          <p:cNvSpPr txBox="1">
            <a:spLocks noChangeArrowheads="1"/>
          </p:cNvSpPr>
          <p:nvPr/>
        </p:nvSpPr>
        <p:spPr bwMode="auto">
          <a:xfrm>
            <a:off x="1492250" y="395289"/>
            <a:ext cx="50609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FFFFFF"/>
                </a:solidFill>
                <a:latin typeface="Gill Sans MT" panose="020B0502020104020203" pitchFamily="34" charset="0"/>
              </a:rPr>
              <a:t>Control Green/Control Red</a:t>
            </a:r>
          </a:p>
          <a:p>
            <a:pPr algn="ctr" eaLnBrk="1" fontAlgn="base" hangingPunct="1">
              <a:spcBef>
                <a:spcPct val="0"/>
              </a:spcBef>
              <a:spcAft>
                <a:spcPct val="0"/>
              </a:spcAft>
            </a:pPr>
            <a:endParaRPr lang="en-US" altLang="en-US">
              <a:solidFill>
                <a:srgbClr val="000000"/>
              </a:solidFill>
            </a:endParaRPr>
          </a:p>
        </p:txBody>
      </p:sp>
    </p:spTree>
    <p:extLst>
      <p:ext uri="{BB962C8B-B14F-4D97-AF65-F5344CB8AC3E}">
        <p14:creationId xmlns:p14="http://schemas.microsoft.com/office/powerpoint/2010/main" val="1826469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altLang="en-US" sz="4000"/>
              <a:t>TOPIC: Omics </a:t>
            </a:r>
            <a:br>
              <a:rPr lang="en-US" altLang="en-US" sz="4000"/>
            </a:br>
            <a:r>
              <a:rPr lang="en-US" altLang="en-US" sz="4000"/>
              <a:t>Learning Objectives</a:t>
            </a:r>
          </a:p>
        </p:txBody>
      </p:sp>
      <p:sp>
        <p:nvSpPr>
          <p:cNvPr id="2051" name="Rectangle 3"/>
          <p:cNvSpPr>
            <a:spLocks noGrp="1" noChangeArrowheads="1"/>
          </p:cNvSpPr>
          <p:nvPr>
            <p:ph type="body" idx="1"/>
          </p:nvPr>
        </p:nvSpPr>
        <p:spPr>
          <a:xfrm>
            <a:off x="1524000" y="1371601"/>
            <a:ext cx="9144000" cy="4525963"/>
          </a:xfrm>
        </p:spPr>
        <p:txBody>
          <a:bodyPr/>
          <a:lstStyle/>
          <a:p>
            <a:pPr eaLnBrk="1" hangingPunct="1">
              <a:lnSpc>
                <a:spcPct val="80000"/>
              </a:lnSpc>
            </a:pPr>
            <a:r>
              <a:rPr lang="en-US" altLang="en-US" sz="1400" dirty="0"/>
              <a:t>Describe the following “omics” and how they inform us about microbes’ catalytic activities and capabilities:</a:t>
            </a:r>
          </a:p>
          <a:p>
            <a:pPr lvl="2" eaLnBrk="1" hangingPunct="1">
              <a:lnSpc>
                <a:spcPct val="80000"/>
              </a:lnSpc>
            </a:pPr>
            <a:r>
              <a:rPr lang="en-US" altLang="en-US" sz="1400" dirty="0"/>
              <a:t>Genomics/metagenomics</a:t>
            </a:r>
          </a:p>
          <a:p>
            <a:pPr lvl="2" eaLnBrk="1" hangingPunct="1">
              <a:lnSpc>
                <a:spcPct val="80000"/>
              </a:lnSpc>
            </a:pPr>
            <a:r>
              <a:rPr lang="en-US" altLang="en-US" sz="1400" dirty="0"/>
              <a:t>Transcriptomics</a:t>
            </a:r>
          </a:p>
          <a:p>
            <a:pPr lvl="2" eaLnBrk="1" hangingPunct="1">
              <a:lnSpc>
                <a:spcPct val="80000"/>
              </a:lnSpc>
            </a:pPr>
            <a:r>
              <a:rPr lang="en-US" altLang="en-US" sz="1400" dirty="0"/>
              <a:t>Proteomics</a:t>
            </a:r>
          </a:p>
          <a:p>
            <a:pPr lvl="2" eaLnBrk="1" hangingPunct="1">
              <a:lnSpc>
                <a:spcPct val="80000"/>
              </a:lnSpc>
            </a:pPr>
            <a:r>
              <a:rPr lang="en-US" altLang="en-US" sz="1400" dirty="0"/>
              <a:t>Metabolomics</a:t>
            </a:r>
          </a:p>
          <a:p>
            <a:pPr lvl="2" eaLnBrk="1" hangingPunct="1">
              <a:lnSpc>
                <a:spcPct val="80000"/>
              </a:lnSpc>
            </a:pPr>
            <a:endParaRPr lang="en-US" altLang="en-US" sz="1400" dirty="0"/>
          </a:p>
          <a:p>
            <a:pPr eaLnBrk="1" hangingPunct="1">
              <a:lnSpc>
                <a:spcPct val="80000"/>
              </a:lnSpc>
            </a:pPr>
            <a:r>
              <a:rPr lang="en-US" altLang="en-US" sz="1400" dirty="0"/>
              <a:t>Explain the general process of genome Assembly and Annotation and what is an inherent danger of simple Bioinformatics-based annotation</a:t>
            </a:r>
          </a:p>
          <a:p>
            <a:pPr eaLnBrk="1" hangingPunct="1">
              <a:lnSpc>
                <a:spcPct val="80000"/>
              </a:lnSpc>
            </a:pPr>
            <a:endParaRPr lang="en-US" altLang="en-US" sz="1400" dirty="0"/>
          </a:p>
          <a:p>
            <a:pPr eaLnBrk="1" hangingPunct="1">
              <a:lnSpc>
                <a:spcPct val="80000"/>
              </a:lnSpc>
            </a:pPr>
            <a:r>
              <a:rPr lang="en-US" altLang="en-US" sz="1400" dirty="0"/>
              <a:t>Use genomic web resources (Integrated Microbial Genomes; Comprehensive Microbial Resource; NCBI) to investigate genomes and find “homologous” genes in other genomes</a:t>
            </a:r>
          </a:p>
          <a:p>
            <a:pPr eaLnBrk="1" hangingPunct="1">
              <a:lnSpc>
                <a:spcPct val="80000"/>
              </a:lnSpc>
            </a:pPr>
            <a:endParaRPr lang="en-US" altLang="en-US" sz="1400" dirty="0"/>
          </a:p>
          <a:p>
            <a:pPr eaLnBrk="1" hangingPunct="1">
              <a:lnSpc>
                <a:spcPct val="80000"/>
              </a:lnSpc>
            </a:pPr>
            <a:r>
              <a:rPr lang="en-US" altLang="en-US" sz="1400" dirty="0"/>
              <a:t>Explain how genomic sequence data enables other “omics” – i.e. transcriptomics and proteomics</a:t>
            </a:r>
          </a:p>
          <a:p>
            <a:pPr eaLnBrk="1" hangingPunct="1">
              <a:lnSpc>
                <a:spcPct val="80000"/>
              </a:lnSpc>
            </a:pPr>
            <a:r>
              <a:rPr lang="en-US" altLang="en-US" sz="1400" dirty="0"/>
              <a:t>For Microarrays:</a:t>
            </a:r>
          </a:p>
          <a:p>
            <a:pPr lvl="1" eaLnBrk="1" hangingPunct="1">
              <a:lnSpc>
                <a:spcPct val="80000"/>
              </a:lnSpc>
            </a:pPr>
            <a:r>
              <a:rPr lang="en-US" altLang="en-US" sz="1400" dirty="0"/>
              <a:t>Describe what a microarray is and what a microarray measures.</a:t>
            </a:r>
          </a:p>
          <a:p>
            <a:pPr lvl="1" eaLnBrk="1" hangingPunct="1">
              <a:lnSpc>
                <a:spcPct val="80000"/>
              </a:lnSpc>
            </a:pPr>
            <a:r>
              <a:rPr lang="en-US" altLang="en-US" sz="1400" dirty="0"/>
              <a:t>Explain what information is gleaned from: spot intensity values and the log ratio data</a:t>
            </a:r>
          </a:p>
          <a:p>
            <a:pPr eaLnBrk="1" hangingPunct="1">
              <a:lnSpc>
                <a:spcPct val="80000"/>
              </a:lnSpc>
            </a:pPr>
            <a:endParaRPr lang="en-US" altLang="en-US" sz="1400" dirty="0"/>
          </a:p>
          <a:p>
            <a:pPr eaLnBrk="1" hangingPunct="1">
              <a:lnSpc>
                <a:spcPct val="80000"/>
              </a:lnSpc>
            </a:pPr>
            <a:r>
              <a:rPr lang="en-US" altLang="en-US" sz="1400" dirty="0"/>
              <a:t>For Proteomics:</a:t>
            </a:r>
          </a:p>
          <a:p>
            <a:pPr lvl="1" eaLnBrk="1" hangingPunct="1">
              <a:lnSpc>
                <a:spcPct val="80000"/>
              </a:lnSpc>
            </a:pPr>
            <a:r>
              <a:rPr lang="en-US" altLang="en-US" sz="1400" dirty="0"/>
              <a:t>Explain the general components of a tandem mass spectrometer (an ionization source, two MS detectors with a collision cell between them)</a:t>
            </a:r>
          </a:p>
          <a:p>
            <a:pPr lvl="1" eaLnBrk="1" hangingPunct="1">
              <a:lnSpc>
                <a:spcPct val="80000"/>
              </a:lnSpc>
            </a:pPr>
            <a:r>
              <a:rPr lang="en-US" altLang="en-US" sz="1400" dirty="0"/>
              <a:t>Describe strategies for reducing complexity in proteomics characterization (Cell separation, gel separation of proteins, 2 dimensional LC separation of peptide pools)</a:t>
            </a:r>
          </a:p>
          <a:p>
            <a:pPr lvl="1" eaLnBrk="1" hangingPunct="1">
              <a:lnSpc>
                <a:spcPct val="80000"/>
              </a:lnSpc>
            </a:pPr>
            <a:endParaRPr lang="en-US" altLang="en-US" sz="1400" dirty="0">
              <a:solidFill>
                <a:srgbClr val="F23010"/>
              </a:solidFill>
            </a:endParaRPr>
          </a:p>
          <a:p>
            <a:pPr eaLnBrk="1" hangingPunct="1">
              <a:lnSpc>
                <a:spcPct val="80000"/>
              </a:lnSpc>
            </a:pPr>
            <a:r>
              <a:rPr lang="en-US" altLang="en-US" sz="1400" dirty="0"/>
              <a:t>Explain how omics can be applied to aid environmental biotechnology in the following fields:</a:t>
            </a:r>
          </a:p>
          <a:p>
            <a:pPr lvl="1" eaLnBrk="1" hangingPunct="1">
              <a:lnSpc>
                <a:spcPct val="80000"/>
              </a:lnSpc>
            </a:pPr>
            <a:r>
              <a:rPr lang="en-US" altLang="en-US" sz="1400" dirty="0"/>
              <a:t>Green Chemistry (</a:t>
            </a:r>
            <a:r>
              <a:rPr lang="en-US" altLang="en-US" sz="1400" dirty="0" err="1"/>
              <a:t>biomining</a:t>
            </a:r>
            <a:r>
              <a:rPr lang="en-US" altLang="en-US" sz="1400" dirty="0"/>
              <a:t> for novel enzymes or enzyme products)</a:t>
            </a:r>
          </a:p>
          <a:p>
            <a:pPr lvl="1" eaLnBrk="1" hangingPunct="1">
              <a:lnSpc>
                <a:spcPct val="80000"/>
              </a:lnSpc>
            </a:pPr>
            <a:r>
              <a:rPr lang="en-US" altLang="en-US" sz="1400" dirty="0"/>
              <a:t>Bioremediation ((discovery of biodegradation pathways)</a:t>
            </a:r>
          </a:p>
        </p:txBody>
      </p:sp>
    </p:spTree>
    <p:extLst>
      <p:ext uri="{BB962C8B-B14F-4D97-AF65-F5344CB8AC3E}">
        <p14:creationId xmlns:p14="http://schemas.microsoft.com/office/powerpoint/2010/main" val="3825591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1600200" y="63501"/>
            <a:ext cx="9067800" cy="6589713"/>
            <a:chOff x="48" y="40"/>
            <a:chExt cx="5712" cy="4151"/>
          </a:xfrm>
        </p:grpSpPr>
        <p:grpSp>
          <p:nvGrpSpPr>
            <p:cNvPr id="22555" name="Group 3"/>
            <p:cNvGrpSpPr>
              <a:grpSpLocks/>
            </p:cNvGrpSpPr>
            <p:nvPr/>
          </p:nvGrpSpPr>
          <p:grpSpPr bwMode="auto">
            <a:xfrm>
              <a:off x="48" y="40"/>
              <a:ext cx="540" cy="4151"/>
              <a:chOff x="48" y="40"/>
              <a:chExt cx="540" cy="4151"/>
            </a:xfrm>
          </p:grpSpPr>
          <p:grpSp>
            <p:nvGrpSpPr>
              <p:cNvPr id="22557" name="Group 4"/>
              <p:cNvGrpSpPr>
                <a:grpSpLocks/>
              </p:cNvGrpSpPr>
              <p:nvPr/>
            </p:nvGrpSpPr>
            <p:grpSpPr bwMode="auto">
              <a:xfrm>
                <a:off x="48" y="40"/>
                <a:ext cx="540" cy="516"/>
                <a:chOff x="48" y="40"/>
                <a:chExt cx="540" cy="516"/>
              </a:xfrm>
            </p:grpSpPr>
            <p:sp>
              <p:nvSpPr>
                <p:cNvPr id="22559" name="Oval 5"/>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2560" name="Oval 6"/>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2561" name="Oval 7"/>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22558" name="Rectangle 8"/>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2556" name="Rectangle 9"/>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2531" name="Text Box 10"/>
          <p:cNvSpPr txBox="1">
            <a:spLocks noChangeArrowheads="1"/>
          </p:cNvSpPr>
          <p:nvPr/>
        </p:nvSpPr>
        <p:spPr bwMode="auto">
          <a:xfrm>
            <a:off x="2538866" y="284164"/>
            <a:ext cx="70301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latin typeface="Gill Sans MT" panose="020B0502020104020203" pitchFamily="34" charset="0"/>
              </a:rPr>
              <a:t>Absolute intensity (PFU) Comparisons Between Arrays</a:t>
            </a:r>
          </a:p>
        </p:txBody>
      </p:sp>
      <p:grpSp>
        <p:nvGrpSpPr>
          <p:cNvPr id="22532" name="Group 11"/>
          <p:cNvGrpSpPr>
            <a:grpSpLocks/>
          </p:cNvGrpSpPr>
          <p:nvPr/>
        </p:nvGrpSpPr>
        <p:grpSpPr bwMode="auto">
          <a:xfrm>
            <a:off x="2055813" y="1414463"/>
            <a:ext cx="2944812" cy="2819400"/>
            <a:chOff x="722" y="1301"/>
            <a:chExt cx="1855" cy="1776"/>
          </a:xfrm>
        </p:grpSpPr>
        <p:grpSp>
          <p:nvGrpSpPr>
            <p:cNvPr id="22547" name="Group 12"/>
            <p:cNvGrpSpPr>
              <a:grpSpLocks/>
            </p:cNvGrpSpPr>
            <p:nvPr/>
          </p:nvGrpSpPr>
          <p:grpSpPr bwMode="auto">
            <a:xfrm>
              <a:off x="945" y="1301"/>
              <a:ext cx="1632" cy="1570"/>
              <a:chOff x="474" y="947"/>
              <a:chExt cx="1885" cy="1570"/>
            </a:xfrm>
          </p:grpSpPr>
          <p:grpSp>
            <p:nvGrpSpPr>
              <p:cNvPr id="22550" name="Group 13"/>
              <p:cNvGrpSpPr>
                <a:grpSpLocks/>
              </p:cNvGrpSpPr>
              <p:nvPr/>
            </p:nvGrpSpPr>
            <p:grpSpPr bwMode="auto">
              <a:xfrm>
                <a:off x="474" y="955"/>
                <a:ext cx="1885" cy="1562"/>
                <a:chOff x="821" y="679"/>
                <a:chExt cx="1885" cy="1562"/>
              </a:xfrm>
            </p:grpSpPr>
            <p:sp>
              <p:nvSpPr>
                <p:cNvPr id="22552" name="Rectangle 14"/>
                <p:cNvSpPr>
                  <a:spLocks noChangeArrowheads="1"/>
                </p:cNvSpPr>
                <p:nvPr/>
              </p:nvSpPr>
              <p:spPr bwMode="auto">
                <a:xfrm>
                  <a:off x="828" y="679"/>
                  <a:ext cx="1878" cy="15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2553" name="Line 15"/>
                <p:cNvSpPr>
                  <a:spLocks noChangeShapeType="1"/>
                </p:cNvSpPr>
                <p:nvPr/>
              </p:nvSpPr>
              <p:spPr bwMode="auto">
                <a:xfrm>
                  <a:off x="821" y="1452"/>
                  <a:ext cx="18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2554" name="Line 16"/>
                <p:cNvSpPr>
                  <a:spLocks noChangeShapeType="1"/>
                </p:cNvSpPr>
                <p:nvPr/>
              </p:nvSpPr>
              <p:spPr bwMode="auto">
                <a:xfrm>
                  <a:off x="1767" y="679"/>
                  <a:ext cx="1" cy="15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22551" name="Line 17"/>
              <p:cNvSpPr>
                <a:spLocks noChangeShapeType="1"/>
              </p:cNvSpPr>
              <p:nvPr/>
            </p:nvSpPr>
            <p:spPr bwMode="auto">
              <a:xfrm flipV="1">
                <a:off x="489" y="947"/>
                <a:ext cx="1862" cy="1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22548" name="Text Box 18"/>
            <p:cNvSpPr txBox="1">
              <a:spLocks noChangeArrowheads="1"/>
            </p:cNvSpPr>
            <p:nvPr/>
          </p:nvSpPr>
          <p:spPr bwMode="auto">
            <a:xfrm rot="-5400000">
              <a:off x="518" y="1986"/>
              <a:ext cx="6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Sample 1</a:t>
              </a:r>
            </a:p>
          </p:txBody>
        </p:sp>
        <p:sp>
          <p:nvSpPr>
            <p:cNvPr id="22549" name="Text Box 19"/>
            <p:cNvSpPr txBox="1">
              <a:spLocks noChangeArrowheads="1"/>
            </p:cNvSpPr>
            <p:nvPr/>
          </p:nvSpPr>
          <p:spPr bwMode="auto">
            <a:xfrm>
              <a:off x="1440" y="2846"/>
              <a:ext cx="6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Sample 1</a:t>
              </a:r>
            </a:p>
          </p:txBody>
        </p:sp>
      </p:grpSp>
      <p:sp>
        <p:nvSpPr>
          <p:cNvPr id="22533" name="Text Box 20"/>
          <p:cNvSpPr txBox="1">
            <a:spLocks noChangeArrowheads="1"/>
          </p:cNvSpPr>
          <p:nvPr/>
        </p:nvSpPr>
        <p:spPr bwMode="auto">
          <a:xfrm>
            <a:off x="5294314" y="2092326"/>
            <a:ext cx="4948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a:solidFill>
                  <a:srgbClr val="000000"/>
                </a:solidFill>
                <a:latin typeface="Gill Sans MT" panose="020B0502020104020203" pitchFamily="34" charset="0"/>
              </a:rPr>
              <a:t>If Sample 1’s fluorescent intensity is plotted against itself, a perfectly linear 1:1 ratio will emerge</a:t>
            </a:r>
          </a:p>
        </p:txBody>
      </p:sp>
      <p:grpSp>
        <p:nvGrpSpPr>
          <p:cNvPr id="22534" name="Group 21"/>
          <p:cNvGrpSpPr>
            <a:grpSpLocks/>
          </p:cNvGrpSpPr>
          <p:nvPr/>
        </p:nvGrpSpPr>
        <p:grpSpPr bwMode="auto">
          <a:xfrm>
            <a:off x="6954838" y="3670300"/>
            <a:ext cx="2944812" cy="2819400"/>
            <a:chOff x="3074" y="2359"/>
            <a:chExt cx="1855" cy="1776"/>
          </a:xfrm>
        </p:grpSpPr>
        <p:sp>
          <p:nvSpPr>
            <p:cNvPr id="22536" name="Line 22"/>
            <p:cNvSpPr>
              <a:spLocks noChangeShapeType="1"/>
            </p:cNvSpPr>
            <p:nvPr/>
          </p:nvSpPr>
          <p:spPr bwMode="auto">
            <a:xfrm flipV="1">
              <a:off x="4040" y="2375"/>
              <a:ext cx="134" cy="1547"/>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2537" name="Line 23"/>
            <p:cNvSpPr>
              <a:spLocks noChangeShapeType="1"/>
            </p:cNvSpPr>
            <p:nvPr/>
          </p:nvSpPr>
          <p:spPr bwMode="auto">
            <a:xfrm flipV="1">
              <a:off x="3669" y="2359"/>
              <a:ext cx="860" cy="157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nvGrpSpPr>
            <p:cNvPr id="22538" name="Group 24"/>
            <p:cNvGrpSpPr>
              <a:grpSpLocks/>
            </p:cNvGrpSpPr>
            <p:nvPr/>
          </p:nvGrpSpPr>
          <p:grpSpPr bwMode="auto">
            <a:xfrm>
              <a:off x="3074" y="2359"/>
              <a:ext cx="1855" cy="1776"/>
              <a:chOff x="722" y="1301"/>
              <a:chExt cx="1855" cy="1776"/>
            </a:xfrm>
          </p:grpSpPr>
          <p:grpSp>
            <p:nvGrpSpPr>
              <p:cNvPr id="22539" name="Group 25"/>
              <p:cNvGrpSpPr>
                <a:grpSpLocks/>
              </p:cNvGrpSpPr>
              <p:nvPr/>
            </p:nvGrpSpPr>
            <p:grpSpPr bwMode="auto">
              <a:xfrm>
                <a:off x="945" y="1301"/>
                <a:ext cx="1632" cy="1570"/>
                <a:chOff x="474" y="947"/>
                <a:chExt cx="1885" cy="1570"/>
              </a:xfrm>
            </p:grpSpPr>
            <p:grpSp>
              <p:nvGrpSpPr>
                <p:cNvPr id="22542" name="Group 26"/>
                <p:cNvGrpSpPr>
                  <a:grpSpLocks/>
                </p:cNvGrpSpPr>
                <p:nvPr/>
              </p:nvGrpSpPr>
              <p:grpSpPr bwMode="auto">
                <a:xfrm>
                  <a:off x="474" y="955"/>
                  <a:ext cx="1885" cy="1562"/>
                  <a:chOff x="821" y="679"/>
                  <a:chExt cx="1885" cy="1562"/>
                </a:xfrm>
              </p:grpSpPr>
              <p:sp>
                <p:nvSpPr>
                  <p:cNvPr id="22544" name="Rectangle 27"/>
                  <p:cNvSpPr>
                    <a:spLocks noChangeArrowheads="1"/>
                  </p:cNvSpPr>
                  <p:nvPr/>
                </p:nvSpPr>
                <p:spPr bwMode="auto">
                  <a:xfrm>
                    <a:off x="828" y="679"/>
                    <a:ext cx="1878" cy="15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2545" name="Line 28"/>
                  <p:cNvSpPr>
                    <a:spLocks noChangeShapeType="1"/>
                  </p:cNvSpPr>
                  <p:nvPr/>
                </p:nvSpPr>
                <p:spPr bwMode="auto">
                  <a:xfrm>
                    <a:off x="821" y="1452"/>
                    <a:ext cx="18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2546" name="Line 29"/>
                  <p:cNvSpPr>
                    <a:spLocks noChangeShapeType="1"/>
                  </p:cNvSpPr>
                  <p:nvPr/>
                </p:nvSpPr>
                <p:spPr bwMode="auto">
                  <a:xfrm>
                    <a:off x="1767" y="679"/>
                    <a:ext cx="1" cy="15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22543" name="Line 30"/>
                <p:cNvSpPr>
                  <a:spLocks noChangeShapeType="1"/>
                </p:cNvSpPr>
                <p:nvPr/>
              </p:nvSpPr>
              <p:spPr bwMode="auto">
                <a:xfrm flipV="1">
                  <a:off x="489" y="947"/>
                  <a:ext cx="1862" cy="154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22540" name="Text Box 31"/>
              <p:cNvSpPr txBox="1">
                <a:spLocks noChangeArrowheads="1"/>
              </p:cNvSpPr>
              <p:nvPr/>
            </p:nvSpPr>
            <p:spPr bwMode="auto">
              <a:xfrm rot="-5400000">
                <a:off x="518" y="1986"/>
                <a:ext cx="6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Sample 1</a:t>
                </a:r>
              </a:p>
            </p:txBody>
          </p:sp>
          <p:sp>
            <p:nvSpPr>
              <p:cNvPr id="22541" name="Text Box 32"/>
              <p:cNvSpPr txBox="1">
                <a:spLocks noChangeArrowheads="1"/>
              </p:cNvSpPr>
              <p:nvPr/>
            </p:nvSpPr>
            <p:spPr bwMode="auto">
              <a:xfrm>
                <a:off x="1440" y="2846"/>
                <a:ext cx="6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Sample 1I</a:t>
                </a:r>
              </a:p>
            </p:txBody>
          </p:sp>
        </p:grpSp>
      </p:grpSp>
      <p:sp>
        <p:nvSpPr>
          <p:cNvPr id="22535" name="Text Box 33"/>
          <p:cNvSpPr txBox="1">
            <a:spLocks noChangeArrowheads="1"/>
          </p:cNvSpPr>
          <p:nvPr/>
        </p:nvSpPr>
        <p:spPr bwMode="auto">
          <a:xfrm>
            <a:off x="1990725" y="4748214"/>
            <a:ext cx="49482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a:solidFill>
                  <a:srgbClr val="000000"/>
                </a:solidFill>
                <a:latin typeface="Gill Sans MT" panose="020B0502020104020203" pitchFamily="34" charset="0"/>
              </a:rPr>
              <a:t>When plotting two separate samples, the closer a 1:1 ratio emerges, the more similar the samples are.</a:t>
            </a:r>
          </a:p>
        </p:txBody>
      </p:sp>
    </p:spTree>
    <p:extLst>
      <p:ext uri="{BB962C8B-B14F-4D97-AF65-F5344CB8AC3E}">
        <p14:creationId xmlns:p14="http://schemas.microsoft.com/office/powerpoint/2010/main" val="26314977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a:grpSpLocks/>
          </p:cNvGrpSpPr>
          <p:nvPr/>
        </p:nvGrpSpPr>
        <p:grpSpPr bwMode="auto">
          <a:xfrm>
            <a:off x="1600200" y="63501"/>
            <a:ext cx="9067800" cy="6589713"/>
            <a:chOff x="48" y="40"/>
            <a:chExt cx="5712" cy="4151"/>
          </a:xfrm>
        </p:grpSpPr>
        <p:grpSp>
          <p:nvGrpSpPr>
            <p:cNvPr id="23563" name="Group 3"/>
            <p:cNvGrpSpPr>
              <a:grpSpLocks/>
            </p:cNvGrpSpPr>
            <p:nvPr/>
          </p:nvGrpSpPr>
          <p:grpSpPr bwMode="auto">
            <a:xfrm>
              <a:off x="48" y="40"/>
              <a:ext cx="540" cy="4151"/>
              <a:chOff x="48" y="40"/>
              <a:chExt cx="540" cy="4151"/>
            </a:xfrm>
          </p:grpSpPr>
          <p:grpSp>
            <p:nvGrpSpPr>
              <p:cNvPr id="23565" name="Group 4"/>
              <p:cNvGrpSpPr>
                <a:grpSpLocks/>
              </p:cNvGrpSpPr>
              <p:nvPr/>
            </p:nvGrpSpPr>
            <p:grpSpPr bwMode="auto">
              <a:xfrm>
                <a:off x="48" y="40"/>
                <a:ext cx="540" cy="516"/>
                <a:chOff x="48" y="40"/>
                <a:chExt cx="540" cy="516"/>
              </a:xfrm>
            </p:grpSpPr>
            <p:sp>
              <p:nvSpPr>
                <p:cNvPr id="23567" name="Oval 5"/>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3568" name="Oval 6"/>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3569" name="Oval 7"/>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23566" name="Rectangle 8"/>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3564" name="Rectangle 9"/>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pic>
        <p:nvPicPr>
          <p:cNvPr id="23555" name="Picture 10"/>
          <p:cNvPicPr>
            <a:picLocks noChangeAspect="1" noChangeArrowheads="1"/>
          </p:cNvPicPr>
          <p:nvPr/>
        </p:nvPicPr>
        <p:blipFill>
          <a:blip r:embed="rId3">
            <a:extLst>
              <a:ext uri="{28A0092B-C50C-407E-A947-70E740481C1C}">
                <a14:useLocalDpi xmlns:a14="http://schemas.microsoft.com/office/drawing/2010/main" val="0"/>
              </a:ext>
            </a:extLst>
          </a:blip>
          <a:srcRect l="19077" t="13542" r="22188" b="12688"/>
          <a:stretch>
            <a:fillRect/>
          </a:stretch>
        </p:blipFill>
        <p:spPr bwMode="auto">
          <a:xfrm>
            <a:off x="2435226" y="1108076"/>
            <a:ext cx="732472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1"/>
          <p:cNvSpPr>
            <a:spLocks noGrp="1" noChangeArrowheads="1"/>
          </p:cNvSpPr>
          <p:nvPr>
            <p:ph type="title"/>
          </p:nvPr>
        </p:nvSpPr>
        <p:spPr/>
        <p:txBody>
          <a:bodyPr/>
          <a:lstStyle/>
          <a:p>
            <a:pPr eaLnBrk="1" hangingPunct="1"/>
            <a:r>
              <a:rPr lang="en-US" altLang="en-US" smtClean="0"/>
              <a:t>Log Ratio data: the Volcano plot</a:t>
            </a:r>
          </a:p>
        </p:txBody>
      </p:sp>
      <p:sp>
        <p:nvSpPr>
          <p:cNvPr id="23557" name="Line 12"/>
          <p:cNvSpPr>
            <a:spLocks noChangeShapeType="1"/>
          </p:cNvSpPr>
          <p:nvPr/>
        </p:nvSpPr>
        <p:spPr bwMode="auto">
          <a:xfrm>
            <a:off x="6764339" y="3006725"/>
            <a:ext cx="10366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3558" name="Text Box 13"/>
          <p:cNvSpPr txBox="1">
            <a:spLocks noChangeArrowheads="1"/>
          </p:cNvSpPr>
          <p:nvPr/>
        </p:nvSpPr>
        <p:spPr bwMode="auto">
          <a:xfrm>
            <a:off x="6811963" y="2090739"/>
            <a:ext cx="243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CC6600"/>
                </a:solidFill>
                <a:latin typeface="Gill Sans MT" panose="020B0502020104020203" pitchFamily="34" charset="0"/>
              </a:rPr>
              <a:t>More highly expressed in Red sample</a:t>
            </a:r>
          </a:p>
        </p:txBody>
      </p:sp>
      <p:sp>
        <p:nvSpPr>
          <p:cNvPr id="23559" name="Text Box 14"/>
          <p:cNvSpPr txBox="1">
            <a:spLocks noChangeArrowheads="1"/>
          </p:cNvSpPr>
          <p:nvPr/>
        </p:nvSpPr>
        <p:spPr bwMode="auto">
          <a:xfrm>
            <a:off x="3167063" y="2101851"/>
            <a:ext cx="231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00"/>
                </a:solidFill>
                <a:latin typeface="Gill Sans MT" panose="020B0502020104020203" pitchFamily="34" charset="0"/>
              </a:rPr>
              <a:t>More highly expressed in Green sample</a:t>
            </a:r>
          </a:p>
        </p:txBody>
      </p:sp>
      <p:sp>
        <p:nvSpPr>
          <p:cNvPr id="23560" name="Line 15"/>
          <p:cNvSpPr>
            <a:spLocks noChangeShapeType="1"/>
          </p:cNvSpPr>
          <p:nvPr/>
        </p:nvSpPr>
        <p:spPr bwMode="auto">
          <a:xfrm flipH="1">
            <a:off x="4232276" y="2989263"/>
            <a:ext cx="13192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3561" name="Line 16"/>
          <p:cNvSpPr>
            <a:spLocks noChangeShapeType="1"/>
          </p:cNvSpPr>
          <p:nvPr/>
        </p:nvSpPr>
        <p:spPr bwMode="auto">
          <a:xfrm>
            <a:off x="1963738" y="5995988"/>
            <a:ext cx="844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3562" name="Text Box 17"/>
          <p:cNvSpPr txBox="1">
            <a:spLocks noChangeArrowheads="1"/>
          </p:cNvSpPr>
          <p:nvPr/>
        </p:nvSpPr>
        <p:spPr bwMode="auto">
          <a:xfrm>
            <a:off x="1870076" y="5483226"/>
            <a:ext cx="3190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95% confidcence (p-value= 0.05)</a:t>
            </a:r>
          </a:p>
        </p:txBody>
      </p:sp>
    </p:spTree>
    <p:extLst>
      <p:ext uri="{BB962C8B-B14F-4D97-AF65-F5344CB8AC3E}">
        <p14:creationId xmlns:p14="http://schemas.microsoft.com/office/powerpoint/2010/main" val="202622769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1600200" y="63501"/>
            <a:ext cx="9067800" cy="6589713"/>
            <a:chOff x="48" y="40"/>
            <a:chExt cx="5712" cy="4151"/>
          </a:xfrm>
        </p:grpSpPr>
        <p:grpSp>
          <p:nvGrpSpPr>
            <p:cNvPr id="24594" name="Group 3"/>
            <p:cNvGrpSpPr>
              <a:grpSpLocks/>
            </p:cNvGrpSpPr>
            <p:nvPr/>
          </p:nvGrpSpPr>
          <p:grpSpPr bwMode="auto">
            <a:xfrm>
              <a:off x="48" y="40"/>
              <a:ext cx="540" cy="4151"/>
              <a:chOff x="48" y="40"/>
              <a:chExt cx="540" cy="4151"/>
            </a:xfrm>
          </p:grpSpPr>
          <p:grpSp>
            <p:nvGrpSpPr>
              <p:cNvPr id="24596" name="Group 4"/>
              <p:cNvGrpSpPr>
                <a:grpSpLocks/>
              </p:cNvGrpSpPr>
              <p:nvPr/>
            </p:nvGrpSpPr>
            <p:grpSpPr bwMode="auto">
              <a:xfrm>
                <a:off x="48" y="40"/>
                <a:ext cx="540" cy="516"/>
                <a:chOff x="48" y="40"/>
                <a:chExt cx="540" cy="516"/>
              </a:xfrm>
            </p:grpSpPr>
            <p:sp>
              <p:nvSpPr>
                <p:cNvPr id="24598" name="Oval 5"/>
                <p:cNvSpPr>
                  <a:spLocks noChangeArrowheads="1"/>
                </p:cNvSpPr>
                <p:nvPr/>
              </p:nvSpPr>
              <p:spPr bwMode="auto">
                <a:xfrm>
                  <a:off x="368" y="40"/>
                  <a:ext cx="220" cy="220"/>
                </a:xfrm>
                <a:prstGeom prst="ellipse">
                  <a:avLst/>
                </a:prstGeom>
                <a:solidFill>
                  <a:srgbClr val="FF0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4599" name="Oval 6"/>
                <p:cNvSpPr>
                  <a:spLocks noChangeArrowheads="1"/>
                </p:cNvSpPr>
                <p:nvPr/>
              </p:nvSpPr>
              <p:spPr bwMode="auto">
                <a:xfrm>
                  <a:off x="48" y="40"/>
                  <a:ext cx="220" cy="220"/>
                </a:xfrm>
                <a:prstGeom prst="ellipse">
                  <a:avLst/>
                </a:prstGeom>
                <a:solidFill>
                  <a:srgbClr val="FFCC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sp>
              <p:nvSpPr>
                <p:cNvPr id="24600" name="Oval 7"/>
                <p:cNvSpPr>
                  <a:spLocks noChangeArrowheads="1"/>
                </p:cNvSpPr>
                <p:nvPr/>
              </p:nvSpPr>
              <p:spPr bwMode="auto">
                <a:xfrm>
                  <a:off x="56" y="336"/>
                  <a:ext cx="220" cy="220"/>
                </a:xfrm>
                <a:prstGeom prst="ellipse">
                  <a:avLst/>
                </a:prstGeom>
                <a:solidFill>
                  <a:srgbClr val="008000"/>
                </a:solidFill>
                <a:ln w="9525">
                  <a:noFill/>
                  <a:round/>
                  <a:headEnd/>
                  <a:tailEnd/>
                </a:ln>
                <a:effectLst>
                  <a:outerShdw sy="50000" kx="2453608" rotWithShape="0">
                    <a:schemeClr val="bg2">
                      <a:alpha val="50000"/>
                    </a:schemeClr>
                  </a:outerShdw>
                </a:effectLst>
              </p:spPr>
              <p:txBody>
                <a:bodyPr wrap="none" anchor="ctr"/>
                <a:lstStyle/>
                <a:p>
                  <a:pPr fontAlgn="base">
                    <a:spcBef>
                      <a:spcPct val="0"/>
                    </a:spcBef>
                    <a:spcAft>
                      <a:spcPct val="0"/>
                    </a:spcAft>
                    <a:defRPr/>
                  </a:pPr>
                  <a:endParaRPr lang="en-US">
                    <a:solidFill>
                      <a:srgbClr val="000000"/>
                    </a:solidFill>
                  </a:endParaRPr>
                </a:p>
              </p:txBody>
            </p:sp>
          </p:grpSp>
          <p:sp>
            <p:nvSpPr>
              <p:cNvPr id="24597" name="Rectangle 8"/>
              <p:cNvSpPr>
                <a:spLocks noChangeArrowheads="1"/>
              </p:cNvSpPr>
              <p:nvPr/>
            </p:nvSpPr>
            <p:spPr bwMode="auto">
              <a:xfrm>
                <a:off x="144" y="553"/>
                <a:ext cx="56" cy="3638"/>
              </a:xfrm>
              <a:prstGeom prst="rect">
                <a:avLst/>
              </a:prstGeom>
              <a:gradFill rotWithShape="1">
                <a:gsLst>
                  <a:gs pos="0">
                    <a:srgbClr val="0080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4595" name="Rectangle 9"/>
            <p:cNvSpPr>
              <a:spLocks noChangeArrowheads="1"/>
            </p:cNvSpPr>
            <p:nvPr/>
          </p:nvSpPr>
          <p:spPr bwMode="auto">
            <a:xfrm>
              <a:off x="561" y="122"/>
              <a:ext cx="5199" cy="56"/>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24579" name="Text Box 10"/>
          <p:cNvSpPr txBox="1">
            <a:spLocks noChangeArrowheads="1"/>
          </p:cNvSpPr>
          <p:nvPr/>
        </p:nvSpPr>
        <p:spPr bwMode="auto">
          <a:xfrm>
            <a:off x="3848100" y="327026"/>
            <a:ext cx="3670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Log Ratio Dendogram and Heatmap</a:t>
            </a:r>
          </a:p>
        </p:txBody>
      </p:sp>
      <p:sp>
        <p:nvSpPr>
          <p:cNvPr id="24580" name="Rectangle 11"/>
          <p:cNvSpPr>
            <a:spLocks noChangeArrowheads="1"/>
          </p:cNvSpPr>
          <p:nvPr/>
        </p:nvSpPr>
        <p:spPr bwMode="auto">
          <a:xfrm>
            <a:off x="2379664" y="738188"/>
            <a:ext cx="2016125" cy="1630362"/>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4581" name="Text Box 12"/>
          <p:cNvSpPr txBox="1">
            <a:spLocks noChangeArrowheads="1"/>
          </p:cNvSpPr>
          <p:nvPr/>
        </p:nvSpPr>
        <p:spPr bwMode="auto">
          <a:xfrm>
            <a:off x="4375151" y="2222500"/>
            <a:ext cx="644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TCE 1</a:t>
            </a:r>
          </a:p>
        </p:txBody>
      </p:sp>
      <p:sp>
        <p:nvSpPr>
          <p:cNvPr id="24582" name="Text Box 13"/>
          <p:cNvSpPr txBox="1">
            <a:spLocks noChangeArrowheads="1"/>
          </p:cNvSpPr>
          <p:nvPr/>
        </p:nvSpPr>
        <p:spPr bwMode="auto">
          <a:xfrm>
            <a:off x="5089526" y="2222500"/>
            <a:ext cx="688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TCE I1</a:t>
            </a:r>
          </a:p>
        </p:txBody>
      </p:sp>
      <p:sp>
        <p:nvSpPr>
          <p:cNvPr id="24583" name="Text Box 14"/>
          <p:cNvSpPr txBox="1">
            <a:spLocks noChangeArrowheads="1"/>
          </p:cNvSpPr>
          <p:nvPr/>
        </p:nvSpPr>
        <p:spPr bwMode="auto">
          <a:xfrm>
            <a:off x="5805488" y="2220913"/>
            <a:ext cx="742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T-PCE1</a:t>
            </a:r>
          </a:p>
        </p:txBody>
      </p:sp>
      <p:sp>
        <p:nvSpPr>
          <p:cNvPr id="24584" name="Text Box 15"/>
          <p:cNvSpPr txBox="1">
            <a:spLocks noChangeArrowheads="1"/>
          </p:cNvSpPr>
          <p:nvPr/>
        </p:nvSpPr>
        <p:spPr bwMode="auto">
          <a:xfrm>
            <a:off x="6521450" y="2232026"/>
            <a:ext cx="7652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Control</a:t>
            </a:r>
          </a:p>
        </p:txBody>
      </p:sp>
      <p:sp>
        <p:nvSpPr>
          <p:cNvPr id="24585" name="Text Box 16"/>
          <p:cNvSpPr txBox="1">
            <a:spLocks noChangeArrowheads="1"/>
          </p:cNvSpPr>
          <p:nvPr/>
        </p:nvSpPr>
        <p:spPr bwMode="auto">
          <a:xfrm>
            <a:off x="7353301" y="2222500"/>
            <a:ext cx="627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PCE 1</a:t>
            </a:r>
          </a:p>
        </p:txBody>
      </p:sp>
      <p:sp>
        <p:nvSpPr>
          <p:cNvPr id="24586" name="Text Box 17"/>
          <p:cNvSpPr txBox="1">
            <a:spLocks noChangeArrowheads="1"/>
          </p:cNvSpPr>
          <p:nvPr/>
        </p:nvSpPr>
        <p:spPr bwMode="auto">
          <a:xfrm>
            <a:off x="8067676" y="2222500"/>
            <a:ext cx="671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latin typeface="Gill Sans MT" panose="020B0502020104020203" pitchFamily="34" charset="0"/>
              </a:rPr>
              <a:t>PCE 1I</a:t>
            </a:r>
          </a:p>
        </p:txBody>
      </p:sp>
      <p:pic>
        <p:nvPicPr>
          <p:cNvPr id="24587"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288" y="1143000"/>
            <a:ext cx="5715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Rectangle 19"/>
          <p:cNvSpPr>
            <a:spLocks noChangeArrowheads="1"/>
          </p:cNvSpPr>
          <p:nvPr/>
        </p:nvSpPr>
        <p:spPr bwMode="auto">
          <a:xfrm>
            <a:off x="2033588" y="5961064"/>
            <a:ext cx="1477962" cy="422275"/>
          </a:xfrm>
          <a:prstGeom prst="rect">
            <a:avLst/>
          </a:prstGeom>
          <a:gradFill rotWithShape="1">
            <a:gsLst>
              <a:gs pos="0">
                <a:srgbClr val="FF0000"/>
              </a:gs>
              <a:gs pos="100000">
                <a:srgbClr val="00FF00"/>
              </a:gs>
            </a:gsLst>
            <a:lin ang="0" scaled="1"/>
          </a:gra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4589" name="Text Box 20"/>
          <p:cNvSpPr txBox="1">
            <a:spLocks noChangeArrowheads="1"/>
          </p:cNvSpPr>
          <p:nvPr/>
        </p:nvSpPr>
        <p:spPr bwMode="auto">
          <a:xfrm>
            <a:off x="1819275" y="6491288"/>
            <a:ext cx="19827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latin typeface="Gill Sans MT" panose="020B0502020104020203" pitchFamily="34" charset="0"/>
              </a:rPr>
              <a:t>Relative expression</a:t>
            </a:r>
          </a:p>
        </p:txBody>
      </p:sp>
      <p:sp>
        <p:nvSpPr>
          <p:cNvPr id="24590" name="Line 22"/>
          <p:cNvSpPr>
            <a:spLocks noChangeShapeType="1"/>
          </p:cNvSpPr>
          <p:nvPr/>
        </p:nvSpPr>
        <p:spPr bwMode="auto">
          <a:xfrm>
            <a:off x="4114800" y="1066800"/>
            <a:ext cx="3276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4591" name="Text Box 23"/>
          <p:cNvSpPr txBox="1">
            <a:spLocks noChangeArrowheads="1"/>
          </p:cNvSpPr>
          <p:nvPr/>
        </p:nvSpPr>
        <p:spPr bwMode="auto">
          <a:xfrm>
            <a:off x="4860925" y="722313"/>
            <a:ext cx="235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Different experiments</a:t>
            </a:r>
          </a:p>
        </p:txBody>
      </p:sp>
      <p:sp>
        <p:nvSpPr>
          <p:cNvPr id="24592" name="Line 24"/>
          <p:cNvSpPr>
            <a:spLocks noChangeShapeType="1"/>
          </p:cNvSpPr>
          <p:nvPr/>
        </p:nvSpPr>
        <p:spPr bwMode="auto">
          <a:xfrm flipV="1">
            <a:off x="9296400" y="2514600"/>
            <a:ext cx="0" cy="297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24593" name="Text Box 25"/>
          <p:cNvSpPr txBox="1">
            <a:spLocks noChangeArrowheads="1"/>
          </p:cNvSpPr>
          <p:nvPr/>
        </p:nvSpPr>
        <p:spPr bwMode="auto">
          <a:xfrm>
            <a:off x="8305800" y="4191001"/>
            <a:ext cx="173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Different genes</a:t>
            </a:r>
          </a:p>
        </p:txBody>
      </p:sp>
    </p:spTree>
    <p:extLst>
      <p:ext uri="{BB962C8B-B14F-4D97-AF65-F5344CB8AC3E}">
        <p14:creationId xmlns:p14="http://schemas.microsoft.com/office/powerpoint/2010/main" val="14689824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6"/>
          <p:cNvPicPr>
            <a:picLocks noGrp="1" noChangeAspect="1" noChangeArrowheads="1"/>
          </p:cNvPicPr>
          <p:nvPr>
            <p:ph/>
          </p:nvPr>
        </p:nvPicPr>
        <p:blipFill>
          <a:blip r:embed="rId2">
            <a:extLst>
              <a:ext uri="{28A0092B-C50C-407E-A947-70E740481C1C}">
                <a14:useLocalDpi xmlns:a14="http://schemas.microsoft.com/office/drawing/2010/main" val="0"/>
              </a:ext>
            </a:extLst>
          </a:blip>
          <a:srcRect l="17592" t="14839" r="17593" b="7027"/>
          <a:stretch>
            <a:fillRect/>
          </a:stretch>
        </p:blipFill>
        <p:spPr>
          <a:xfrm>
            <a:off x="2209800" y="1"/>
            <a:ext cx="7620000" cy="6532563"/>
          </a:xfrm>
        </p:spPr>
      </p:pic>
      <p:sp>
        <p:nvSpPr>
          <p:cNvPr id="25603" name="Rectangle 47"/>
          <p:cNvSpPr>
            <a:spLocks noChangeArrowheads="1"/>
          </p:cNvSpPr>
          <p:nvPr/>
        </p:nvSpPr>
        <p:spPr bwMode="auto">
          <a:xfrm>
            <a:off x="7369176" y="6553200"/>
            <a:ext cx="3298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rPr>
              <a:t>http://www.lbl.gov/tt/techs/lbnl2229.html</a:t>
            </a:r>
          </a:p>
        </p:txBody>
      </p:sp>
    </p:spTree>
    <p:extLst>
      <p:ext uri="{BB962C8B-B14F-4D97-AF65-F5344CB8AC3E}">
        <p14:creationId xmlns:p14="http://schemas.microsoft.com/office/powerpoint/2010/main" val="3705701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RNA sequencing: alternate to Microarrays	</a:t>
            </a:r>
            <a:endParaRPr lang="en-US" dirty="0"/>
          </a:p>
        </p:txBody>
      </p:sp>
      <p:sp>
        <p:nvSpPr>
          <p:cNvPr id="26627" name="Content Placeholder 2"/>
          <p:cNvSpPr>
            <a:spLocks noGrp="1"/>
          </p:cNvSpPr>
          <p:nvPr>
            <p:ph idx="1"/>
          </p:nvPr>
        </p:nvSpPr>
        <p:spPr/>
        <p:txBody>
          <a:bodyPr/>
          <a:lstStyle/>
          <a:p>
            <a:r>
              <a:rPr lang="en-US" altLang="en-US" smtClean="0"/>
              <a:t>Benefit over microarrays: you don’t need to know the full genome ahead of time</a:t>
            </a:r>
          </a:p>
          <a:p>
            <a:r>
              <a:rPr lang="en-US" altLang="en-US" smtClean="0"/>
              <a:t>Basically: parallel sequencing of hundreds of thousands of transcripts from the community (first need RNA rev transcription into cDNA)</a:t>
            </a:r>
          </a:p>
        </p:txBody>
      </p:sp>
      <p:sp>
        <p:nvSpPr>
          <p:cNvPr id="266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BB5F31-EDB3-47C8-A19F-24C3648F46D3}" type="slidenum">
              <a:rPr lang="en-US" altLang="en-US">
                <a:solidFill>
                  <a:srgbClr val="000000"/>
                </a:solidFill>
              </a:rPr>
              <a:pPr eaLnBrk="1" hangingPunct="1"/>
              <a:t>34</a:t>
            </a:fld>
            <a:endParaRPr lang="en-US" altLang="en-US">
              <a:solidFill>
                <a:srgbClr val="000000"/>
              </a:solidFill>
            </a:endParaRPr>
          </a:p>
        </p:txBody>
      </p:sp>
    </p:spTree>
    <p:extLst>
      <p:ext uri="{BB962C8B-B14F-4D97-AF65-F5344CB8AC3E}">
        <p14:creationId xmlns:p14="http://schemas.microsoft.com/office/powerpoint/2010/main" val="2676088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endParaRPr lang="en-US" altLang="en-US" smtClean="0"/>
          </a:p>
        </p:txBody>
      </p:sp>
      <p:pic>
        <p:nvPicPr>
          <p:cNvPr id="27651" name="Picture 2" descr="http://www.geospiza.com/finchtalk/uploaded_images/rna-seq-steps-78670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3814" y="1066800"/>
            <a:ext cx="7037387" cy="4514850"/>
          </a:xfrm>
        </p:spPr>
      </p:pic>
      <p:sp>
        <p:nvSpPr>
          <p:cNvPr id="27652" name="TextBox 4"/>
          <p:cNvSpPr txBox="1">
            <a:spLocks noChangeArrowheads="1"/>
          </p:cNvSpPr>
          <p:nvPr/>
        </p:nvSpPr>
        <p:spPr bwMode="auto">
          <a:xfrm>
            <a:off x="7848600" y="2362200"/>
            <a:ext cx="2313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(only for Eukaryotes)</a:t>
            </a:r>
          </a:p>
        </p:txBody>
      </p:sp>
      <p:sp>
        <p:nvSpPr>
          <p:cNvPr id="2765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F57250E-C64B-4CEF-A727-C96773D83554}" type="slidenum">
              <a:rPr lang="en-US" altLang="en-US">
                <a:solidFill>
                  <a:srgbClr val="000000"/>
                </a:solidFill>
              </a:rPr>
              <a:pPr eaLnBrk="1" hangingPunct="1"/>
              <a:t>35</a:t>
            </a:fld>
            <a:endParaRPr lang="en-US" altLang="en-US">
              <a:solidFill>
                <a:srgbClr val="000000"/>
              </a:solidFill>
            </a:endParaRPr>
          </a:p>
        </p:txBody>
      </p:sp>
    </p:spTree>
    <p:extLst>
      <p:ext uri="{BB962C8B-B14F-4D97-AF65-F5344CB8AC3E}">
        <p14:creationId xmlns:p14="http://schemas.microsoft.com/office/powerpoint/2010/main" val="3555481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smtClean="0"/>
          </a:p>
        </p:txBody>
      </p:sp>
      <p:pic>
        <p:nvPicPr>
          <p:cNvPr id="28675" name="Picture 2" descr="http://www.nature.com/nbt/journal/v28/n5/images_article/nbt0510-421-F1.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
            <a:ext cx="7918450" cy="6043613"/>
          </a:xfrm>
        </p:spPr>
      </p:pic>
      <p:sp>
        <p:nvSpPr>
          <p:cNvPr id="28676" name="Rectangle 4"/>
          <p:cNvSpPr>
            <a:spLocks noChangeArrowheads="1"/>
          </p:cNvSpPr>
          <p:nvPr/>
        </p:nvSpPr>
        <p:spPr bwMode="auto">
          <a:xfrm>
            <a:off x="3733800" y="6397626"/>
            <a:ext cx="693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1400">
                <a:solidFill>
                  <a:srgbClr val="000000"/>
                </a:solidFill>
              </a:rPr>
              <a:t>http://www.nature.com/nbt/journal/v28/n5/images_article/nbt0510-421-F1.gif</a:t>
            </a:r>
          </a:p>
        </p:txBody>
      </p:sp>
      <p:sp>
        <p:nvSpPr>
          <p:cNvPr id="2867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95AE099-88B7-410F-AA4D-1C9E2E92838A}" type="slidenum">
              <a:rPr lang="en-US" altLang="en-US">
                <a:solidFill>
                  <a:srgbClr val="000000"/>
                </a:solidFill>
              </a:rPr>
              <a:pPr eaLnBrk="1" hangingPunct="1"/>
              <a:t>36</a:t>
            </a:fld>
            <a:endParaRPr lang="en-US" altLang="en-US">
              <a:solidFill>
                <a:srgbClr val="000000"/>
              </a:solidFill>
            </a:endParaRPr>
          </a:p>
        </p:txBody>
      </p:sp>
    </p:spTree>
    <p:extLst>
      <p:ext uri="{BB962C8B-B14F-4D97-AF65-F5344CB8AC3E}">
        <p14:creationId xmlns:p14="http://schemas.microsoft.com/office/powerpoint/2010/main" val="1957896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z="3200"/>
              <a:t>Relative abundance determined using collective data: fraction of “reads” hitting a particular gene in diff’t samples</a:t>
            </a:r>
          </a:p>
        </p:txBody>
      </p:sp>
      <p:pic>
        <p:nvPicPr>
          <p:cNvPr id="29699" name="Picture 2" descr="http://www.data2bio.com/images/rna_seq_b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81400" y="1524000"/>
            <a:ext cx="5334000" cy="4973638"/>
          </a:xfrm>
        </p:spPr>
      </p:pic>
      <p:sp>
        <p:nvSpPr>
          <p:cNvPr id="2970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2682B8-3A6B-4FF9-BC4C-7A644D81F477}" type="slidenum">
              <a:rPr lang="en-US" altLang="en-US">
                <a:solidFill>
                  <a:srgbClr val="000000"/>
                </a:solidFill>
              </a:rPr>
              <a:pPr eaLnBrk="1" hangingPunct="1"/>
              <a:t>37</a:t>
            </a:fld>
            <a:endParaRPr lang="en-US" altLang="en-US">
              <a:solidFill>
                <a:srgbClr val="000000"/>
              </a:solidFill>
            </a:endParaRPr>
          </a:p>
        </p:txBody>
      </p:sp>
    </p:spTree>
    <p:extLst>
      <p:ext uri="{BB962C8B-B14F-4D97-AF65-F5344CB8AC3E}">
        <p14:creationId xmlns:p14="http://schemas.microsoft.com/office/powerpoint/2010/main" val="20936445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058863"/>
            <a:ext cx="151606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3" name="Text Box 3"/>
          <p:cNvSpPr txBox="1">
            <a:spLocks noChangeArrowheads="1"/>
          </p:cNvSpPr>
          <p:nvPr/>
        </p:nvSpPr>
        <p:spPr bwMode="auto">
          <a:xfrm>
            <a:off x="3476625" y="1025526"/>
            <a:ext cx="115728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DNA</a:t>
            </a:r>
          </a:p>
        </p:txBody>
      </p:sp>
      <p:sp>
        <p:nvSpPr>
          <p:cNvPr id="30724" name="Text Box 4"/>
          <p:cNvSpPr txBox="1">
            <a:spLocks noChangeArrowheads="1"/>
          </p:cNvSpPr>
          <p:nvPr/>
        </p:nvSpPr>
        <p:spPr bwMode="auto">
          <a:xfrm>
            <a:off x="1524000" y="890588"/>
            <a:ext cx="1919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1" y="2894014"/>
            <a:ext cx="13890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6" name="Text Box 6"/>
          <p:cNvSpPr txBox="1">
            <a:spLocks noChangeArrowheads="1"/>
          </p:cNvSpPr>
          <p:nvPr/>
        </p:nvSpPr>
        <p:spPr bwMode="auto">
          <a:xfrm>
            <a:off x="3460750" y="3094038"/>
            <a:ext cx="11572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RNA</a:t>
            </a:r>
          </a:p>
        </p:txBody>
      </p:sp>
      <p:pic>
        <p:nvPicPr>
          <p:cNvPr id="307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901" y="4852988"/>
            <a:ext cx="119697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8" name="Text Box 8"/>
          <p:cNvSpPr txBox="1">
            <a:spLocks noChangeArrowheads="1"/>
          </p:cNvSpPr>
          <p:nvPr/>
        </p:nvSpPr>
        <p:spPr bwMode="auto">
          <a:xfrm>
            <a:off x="2927351" y="5170488"/>
            <a:ext cx="17494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Protein</a:t>
            </a:r>
          </a:p>
        </p:txBody>
      </p:sp>
      <p:sp>
        <p:nvSpPr>
          <p:cNvPr id="30729" name="Text Box 9"/>
          <p:cNvSpPr txBox="1">
            <a:spLocks noChangeArrowheads="1"/>
          </p:cNvSpPr>
          <p:nvPr/>
        </p:nvSpPr>
        <p:spPr bwMode="auto">
          <a:xfrm>
            <a:off x="4924425" y="776289"/>
            <a:ext cx="56261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Theoretically possible to synthesize a protein</a:t>
            </a:r>
          </a:p>
        </p:txBody>
      </p:sp>
      <p:sp>
        <p:nvSpPr>
          <p:cNvPr id="30730" name="Text Box 10"/>
          <p:cNvSpPr txBox="1">
            <a:spLocks noChangeArrowheads="1"/>
          </p:cNvSpPr>
          <p:nvPr/>
        </p:nvSpPr>
        <p:spPr bwMode="auto">
          <a:xfrm>
            <a:off x="4891088" y="2605089"/>
            <a:ext cx="56515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Commitment of resources to synthesize a protein</a:t>
            </a:r>
          </a:p>
        </p:txBody>
      </p:sp>
      <p:sp>
        <p:nvSpPr>
          <p:cNvPr id="30731" name="Text Box 11"/>
          <p:cNvSpPr txBox="1">
            <a:spLocks noChangeArrowheads="1"/>
          </p:cNvSpPr>
          <p:nvPr/>
        </p:nvSpPr>
        <p:spPr bwMode="auto">
          <a:xfrm>
            <a:off x="4924425" y="5153025"/>
            <a:ext cx="5626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800">
                <a:solidFill>
                  <a:srgbClr val="000000"/>
                </a:solidFill>
              </a:rPr>
              <a:t>Actual biological activity</a:t>
            </a:r>
          </a:p>
        </p:txBody>
      </p:sp>
    </p:spTree>
    <p:extLst>
      <p:ext uri="{BB962C8B-B14F-4D97-AF65-F5344CB8AC3E}">
        <p14:creationId xmlns:p14="http://schemas.microsoft.com/office/powerpoint/2010/main" val="27377567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6" y="1058863"/>
            <a:ext cx="1516063"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47" name="Text Box 3"/>
          <p:cNvSpPr txBox="1">
            <a:spLocks noChangeArrowheads="1"/>
          </p:cNvSpPr>
          <p:nvPr/>
        </p:nvSpPr>
        <p:spPr bwMode="auto">
          <a:xfrm>
            <a:off x="3476625" y="1027113"/>
            <a:ext cx="11572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DNA</a:t>
            </a:r>
          </a:p>
        </p:txBody>
      </p:sp>
      <p:sp>
        <p:nvSpPr>
          <p:cNvPr id="31748" name="Text Box 4"/>
          <p:cNvSpPr txBox="1">
            <a:spLocks noChangeArrowheads="1"/>
          </p:cNvSpPr>
          <p:nvPr/>
        </p:nvSpPr>
        <p:spPr bwMode="auto">
          <a:xfrm>
            <a:off x="1524000" y="890588"/>
            <a:ext cx="1919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1" y="2894014"/>
            <a:ext cx="13890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50" name="Text Box 6"/>
          <p:cNvSpPr txBox="1">
            <a:spLocks noChangeArrowheads="1"/>
          </p:cNvSpPr>
          <p:nvPr/>
        </p:nvSpPr>
        <p:spPr bwMode="auto">
          <a:xfrm>
            <a:off x="3460750" y="3094038"/>
            <a:ext cx="1157288"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RNA</a:t>
            </a:r>
          </a:p>
        </p:txBody>
      </p:sp>
      <p:pic>
        <p:nvPicPr>
          <p:cNvPr id="317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901" y="4854575"/>
            <a:ext cx="119697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52" name="Text Box 8"/>
          <p:cNvSpPr txBox="1">
            <a:spLocks noChangeArrowheads="1"/>
          </p:cNvSpPr>
          <p:nvPr/>
        </p:nvSpPr>
        <p:spPr bwMode="auto">
          <a:xfrm>
            <a:off x="2927351" y="5170488"/>
            <a:ext cx="174942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Protein</a:t>
            </a:r>
          </a:p>
        </p:txBody>
      </p:sp>
      <p:sp>
        <p:nvSpPr>
          <p:cNvPr id="31753" name="AutoShape 9"/>
          <p:cNvSpPr>
            <a:spLocks/>
          </p:cNvSpPr>
          <p:nvPr/>
        </p:nvSpPr>
        <p:spPr bwMode="auto">
          <a:xfrm>
            <a:off x="4879975" y="820738"/>
            <a:ext cx="484188" cy="3319462"/>
          </a:xfrm>
          <a:prstGeom prst="rightBrace">
            <a:avLst>
              <a:gd name="adj1" fmla="val 57131"/>
              <a:gd name="adj2" fmla="val 50000"/>
            </a:avLst>
          </a:prstGeom>
          <a:noFill/>
          <a:ln w="54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1754" name="Text Box 10"/>
          <p:cNvSpPr txBox="1">
            <a:spLocks noChangeArrowheads="1"/>
          </p:cNvSpPr>
          <p:nvPr/>
        </p:nvSpPr>
        <p:spPr bwMode="auto">
          <a:xfrm>
            <a:off x="5861050" y="1549401"/>
            <a:ext cx="39370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Amplify with PCR-based techniques</a:t>
            </a:r>
          </a:p>
        </p:txBody>
      </p:sp>
      <p:sp>
        <p:nvSpPr>
          <p:cNvPr id="31755" name="AutoShape 11"/>
          <p:cNvSpPr>
            <a:spLocks/>
          </p:cNvSpPr>
          <p:nvPr/>
        </p:nvSpPr>
        <p:spPr bwMode="auto">
          <a:xfrm>
            <a:off x="4879975" y="4637088"/>
            <a:ext cx="484188" cy="1592262"/>
          </a:xfrm>
          <a:prstGeom prst="rightBrace">
            <a:avLst>
              <a:gd name="adj1" fmla="val 27404"/>
              <a:gd name="adj2" fmla="val 50000"/>
            </a:avLst>
          </a:prstGeom>
          <a:noFill/>
          <a:ln w="54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1756" name="Text Box 12"/>
          <p:cNvSpPr txBox="1">
            <a:spLocks noChangeArrowheads="1"/>
          </p:cNvSpPr>
          <p:nvPr/>
        </p:nvSpPr>
        <p:spPr bwMode="auto">
          <a:xfrm>
            <a:off x="5861050" y="4456113"/>
            <a:ext cx="4230688"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Amount in your sample is all you have to work with</a:t>
            </a:r>
          </a:p>
        </p:txBody>
      </p:sp>
    </p:spTree>
    <p:extLst>
      <p:ext uri="{BB962C8B-B14F-4D97-AF65-F5344CB8AC3E}">
        <p14:creationId xmlns:p14="http://schemas.microsoft.com/office/powerpoint/2010/main" val="2204234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sz="4000"/>
              <a:t>Central dogma of microbial molecular biology</a:t>
            </a:r>
          </a:p>
        </p:txBody>
      </p:sp>
      <p:sp>
        <p:nvSpPr>
          <p:cNvPr id="22532" name="AutoShape 4"/>
          <p:cNvSpPr>
            <a:spLocks noChangeArrowheads="1"/>
          </p:cNvSpPr>
          <p:nvPr/>
        </p:nvSpPr>
        <p:spPr bwMode="auto">
          <a:xfrm>
            <a:off x="8077201" y="2590800"/>
            <a:ext cx="428625" cy="381000"/>
          </a:xfrm>
          <a:prstGeom prst="star5">
            <a:avLst/>
          </a:prstGeom>
          <a:solidFill>
            <a:srgbClr val="F23010"/>
          </a:solidFill>
          <a:ln w="9525">
            <a:solidFill>
              <a:schemeClr val="tx1"/>
            </a:solid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3076" name="Text Box 5"/>
          <p:cNvSpPr txBox="1">
            <a:spLocks noChangeArrowheads="1"/>
          </p:cNvSpPr>
          <p:nvPr/>
        </p:nvSpPr>
        <p:spPr bwMode="auto">
          <a:xfrm>
            <a:off x="2362201" y="1828800"/>
            <a:ext cx="169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2400">
                <a:solidFill>
                  <a:srgbClr val="000000"/>
                </a:solidFill>
                <a:latin typeface="Times" panose="02020603050405020304" pitchFamily="18" charset="0"/>
              </a:rPr>
              <a:t>Whole Cells</a:t>
            </a:r>
          </a:p>
        </p:txBody>
      </p:sp>
      <p:sp>
        <p:nvSpPr>
          <p:cNvPr id="3077" name="Text Box 6"/>
          <p:cNvSpPr txBox="1">
            <a:spLocks noChangeArrowheads="1"/>
          </p:cNvSpPr>
          <p:nvPr/>
        </p:nvSpPr>
        <p:spPr bwMode="auto">
          <a:xfrm>
            <a:off x="4343401" y="3048001"/>
            <a:ext cx="853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2400">
                <a:solidFill>
                  <a:srgbClr val="000000"/>
                </a:solidFill>
                <a:latin typeface="Times" panose="02020603050405020304" pitchFamily="18" charset="0"/>
              </a:rPr>
              <a:t>DNA</a:t>
            </a:r>
          </a:p>
        </p:txBody>
      </p:sp>
      <p:sp>
        <p:nvSpPr>
          <p:cNvPr id="3078" name="Text Box 7"/>
          <p:cNvSpPr txBox="1">
            <a:spLocks noChangeArrowheads="1"/>
          </p:cNvSpPr>
          <p:nvPr/>
        </p:nvSpPr>
        <p:spPr bwMode="auto">
          <a:xfrm>
            <a:off x="5943601" y="1828801"/>
            <a:ext cx="8354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2400">
                <a:solidFill>
                  <a:srgbClr val="000000"/>
                </a:solidFill>
                <a:latin typeface="Times" panose="02020603050405020304" pitchFamily="18" charset="0"/>
              </a:rPr>
              <a:t>RNA</a:t>
            </a:r>
          </a:p>
        </p:txBody>
      </p:sp>
      <p:sp>
        <p:nvSpPr>
          <p:cNvPr id="3079" name="Text Box 8"/>
          <p:cNvSpPr txBox="1">
            <a:spLocks noChangeArrowheads="1"/>
          </p:cNvSpPr>
          <p:nvPr/>
        </p:nvSpPr>
        <p:spPr bwMode="auto">
          <a:xfrm>
            <a:off x="7239000" y="3048001"/>
            <a:ext cx="228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sz="2400">
                <a:solidFill>
                  <a:srgbClr val="F23010"/>
                </a:solidFill>
                <a:latin typeface="Times" panose="02020603050405020304" pitchFamily="18" charset="0"/>
              </a:rPr>
              <a:t>Protein/Enzymes</a:t>
            </a:r>
          </a:p>
        </p:txBody>
      </p:sp>
      <p:sp>
        <p:nvSpPr>
          <p:cNvPr id="3080" name="Line 9"/>
          <p:cNvSpPr>
            <a:spLocks noChangeShapeType="1"/>
          </p:cNvSpPr>
          <p:nvPr/>
        </p:nvSpPr>
        <p:spPr bwMode="auto">
          <a:xfrm>
            <a:off x="3200400" y="2362200"/>
            <a:ext cx="990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a:solidFill>
                <a:srgbClr val="000000"/>
              </a:solidFill>
            </a:endParaRPr>
          </a:p>
        </p:txBody>
      </p:sp>
      <p:sp>
        <p:nvSpPr>
          <p:cNvPr id="3081" name="Line 10"/>
          <p:cNvSpPr>
            <a:spLocks noChangeShapeType="1"/>
          </p:cNvSpPr>
          <p:nvPr/>
        </p:nvSpPr>
        <p:spPr bwMode="auto">
          <a:xfrm flipV="1">
            <a:off x="5181600" y="2362200"/>
            <a:ext cx="1066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a:solidFill>
                <a:srgbClr val="000000"/>
              </a:solidFill>
            </a:endParaRPr>
          </a:p>
        </p:txBody>
      </p:sp>
      <p:sp>
        <p:nvSpPr>
          <p:cNvPr id="3082" name="Line 11"/>
          <p:cNvSpPr>
            <a:spLocks noChangeShapeType="1"/>
          </p:cNvSpPr>
          <p:nvPr/>
        </p:nvSpPr>
        <p:spPr bwMode="auto">
          <a:xfrm>
            <a:off x="6400800" y="2362200"/>
            <a:ext cx="838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a:solidFill>
                <a:srgbClr val="000000"/>
              </a:solidFill>
            </a:endParaRPr>
          </a:p>
        </p:txBody>
      </p:sp>
      <p:sp>
        <p:nvSpPr>
          <p:cNvPr id="3083" name="Rectangle 12"/>
          <p:cNvSpPr>
            <a:spLocks noGrp="1" noChangeArrowheads="1"/>
          </p:cNvSpPr>
          <p:nvPr>
            <p:ph type="body" idx="1"/>
          </p:nvPr>
        </p:nvSpPr>
        <p:spPr>
          <a:xfrm>
            <a:off x="1828800" y="4038601"/>
            <a:ext cx="8229600" cy="4525963"/>
          </a:xfrm>
        </p:spPr>
        <p:txBody>
          <a:bodyPr/>
          <a:lstStyle/>
          <a:p>
            <a:pPr eaLnBrk="1" hangingPunct="1"/>
            <a:r>
              <a:rPr lang="en-US" altLang="en-US" smtClean="0"/>
              <a:t>General Challenge: How do we identify</a:t>
            </a:r>
          </a:p>
          <a:p>
            <a:pPr lvl="1" eaLnBrk="1" hangingPunct="1"/>
            <a:r>
              <a:rPr lang="en-US" altLang="en-US" smtClean="0"/>
              <a:t>The genes that code for important enzymes</a:t>
            </a:r>
          </a:p>
          <a:p>
            <a:pPr lvl="1" eaLnBrk="1" hangingPunct="1"/>
            <a:r>
              <a:rPr lang="en-US" altLang="en-US" smtClean="0"/>
              <a:t>The role of enzymes for which we just know the gene sequence</a:t>
            </a:r>
          </a:p>
        </p:txBody>
      </p:sp>
    </p:spTree>
    <p:extLst>
      <p:ext uri="{BB962C8B-B14F-4D97-AF65-F5344CB8AC3E}">
        <p14:creationId xmlns:p14="http://schemas.microsoft.com/office/powerpoint/2010/main" val="25687141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776" y="4602163"/>
            <a:ext cx="1362075"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71" name="AutoShape 3"/>
          <p:cNvSpPr>
            <a:spLocks noChangeArrowheads="1"/>
          </p:cNvSpPr>
          <p:nvPr/>
        </p:nvSpPr>
        <p:spPr bwMode="auto">
          <a:xfrm>
            <a:off x="2697163" y="4084638"/>
            <a:ext cx="5053012" cy="2278062"/>
          </a:xfrm>
          <a:prstGeom prst="flowChartMagneticDisk">
            <a:avLst/>
          </a:prstGeom>
          <a:gradFill rotWithShape="0">
            <a:gsLst>
              <a:gs pos="0">
                <a:srgbClr val="004A4A"/>
              </a:gs>
              <a:gs pos="100000">
                <a:srgbClr val="198A8A"/>
              </a:gs>
            </a:gsLst>
            <a:lin ang="0" scaled="1"/>
          </a:gradFill>
          <a:ln w="54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889" y="2682876"/>
            <a:ext cx="12731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2773" name="Oval 5"/>
          <p:cNvSpPr>
            <a:spLocks noChangeArrowheads="1"/>
          </p:cNvSpPr>
          <p:nvPr/>
        </p:nvSpPr>
        <p:spPr bwMode="auto">
          <a:xfrm>
            <a:off x="2927351" y="4171950"/>
            <a:ext cx="4454525" cy="515938"/>
          </a:xfrm>
          <a:prstGeom prst="ellipse">
            <a:avLst/>
          </a:prstGeom>
          <a:blipFill dpi="0" rotWithShape="0">
            <a:blip r:embed="rId5"/>
            <a:srcRect/>
            <a:tile tx="0" ty="0" sx="100000" sy="100000" flip="none" algn="tl"/>
          </a:blip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2774" name="Freeform 6"/>
          <p:cNvSpPr>
            <a:spLocks noChangeArrowheads="1"/>
          </p:cNvSpPr>
          <p:nvPr/>
        </p:nvSpPr>
        <p:spPr bwMode="auto">
          <a:xfrm>
            <a:off x="8750301" y="4978400"/>
            <a:ext cx="2189163" cy="2520950"/>
          </a:xfrm>
          <a:custGeom>
            <a:avLst/>
            <a:gdLst>
              <a:gd name="T0" fmla="*/ 2147483647 w 6701"/>
              <a:gd name="T1" fmla="*/ 2147483647 h 7718"/>
              <a:gd name="T2" fmla="*/ 2147483647 w 6701"/>
              <a:gd name="T3" fmla="*/ 2147483647 h 7718"/>
              <a:gd name="T4" fmla="*/ 2147483647 w 6701"/>
              <a:gd name="T5" fmla="*/ 2147483647 h 7718"/>
              <a:gd name="T6" fmla="*/ 2147483647 w 6701"/>
              <a:gd name="T7" fmla="*/ 2147483647 h 7718"/>
              <a:gd name="T8" fmla="*/ 2147483647 w 6701"/>
              <a:gd name="T9" fmla="*/ 2147483647 h 7718"/>
              <a:gd name="T10" fmla="*/ 2147483647 w 6701"/>
              <a:gd name="T11" fmla="*/ 2147483647 h 7718"/>
              <a:gd name="T12" fmla="*/ 2147483647 w 6701"/>
              <a:gd name="T13" fmla="*/ 2147483647 h 7718"/>
              <a:gd name="T14" fmla="*/ 2147483647 w 6701"/>
              <a:gd name="T15" fmla="*/ 2147483647 h 7718"/>
              <a:gd name="T16" fmla="*/ 2147483647 w 6701"/>
              <a:gd name="T17" fmla="*/ 2147483647 h 7718"/>
              <a:gd name="T18" fmla="*/ 2147483647 w 6701"/>
              <a:gd name="T19" fmla="*/ 2147483647 h 7718"/>
              <a:gd name="T20" fmla="*/ 2147483647 w 6701"/>
              <a:gd name="T21" fmla="*/ 2147483647 h 7718"/>
              <a:gd name="T22" fmla="*/ 2147483647 w 6701"/>
              <a:gd name="T23" fmla="*/ 2147483647 h 7718"/>
              <a:gd name="T24" fmla="*/ 0 w 6701"/>
              <a:gd name="T25" fmla="*/ 2147483647 h 7718"/>
              <a:gd name="T26" fmla="*/ 0 w 6701"/>
              <a:gd name="T27" fmla="*/ 2147483647 h 7718"/>
              <a:gd name="T28" fmla="*/ 2147483647 w 6701"/>
              <a:gd name="T29" fmla="*/ 2147483647 h 77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01"/>
              <a:gd name="T46" fmla="*/ 0 h 7718"/>
              <a:gd name="T47" fmla="*/ 6701 w 6701"/>
              <a:gd name="T48" fmla="*/ 7718 h 77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01" h="7718">
                <a:moveTo>
                  <a:pt x="316" y="1205"/>
                </a:moveTo>
                <a:cubicBezTo>
                  <a:pt x="1110" y="1590"/>
                  <a:pt x="2019" y="1555"/>
                  <a:pt x="2837" y="1363"/>
                </a:cubicBezTo>
                <a:cubicBezTo>
                  <a:pt x="3286" y="1258"/>
                  <a:pt x="5376" y="0"/>
                  <a:pt x="3625" y="1757"/>
                </a:cubicBezTo>
                <a:cubicBezTo>
                  <a:pt x="3127" y="2256"/>
                  <a:pt x="6700" y="2779"/>
                  <a:pt x="5201" y="2939"/>
                </a:cubicBezTo>
                <a:cubicBezTo>
                  <a:pt x="3731" y="3097"/>
                  <a:pt x="3434" y="3555"/>
                  <a:pt x="2522" y="2624"/>
                </a:cubicBezTo>
                <a:cubicBezTo>
                  <a:pt x="702" y="767"/>
                  <a:pt x="2201" y="3704"/>
                  <a:pt x="2601" y="3806"/>
                </a:cubicBezTo>
                <a:cubicBezTo>
                  <a:pt x="3144" y="3945"/>
                  <a:pt x="3949" y="6609"/>
                  <a:pt x="2442" y="5224"/>
                </a:cubicBezTo>
                <a:cubicBezTo>
                  <a:pt x="1758" y="4595"/>
                  <a:pt x="2345" y="2738"/>
                  <a:pt x="1418" y="2781"/>
                </a:cubicBezTo>
                <a:cubicBezTo>
                  <a:pt x="337" y="2832"/>
                  <a:pt x="1141" y="4413"/>
                  <a:pt x="1261" y="5303"/>
                </a:cubicBezTo>
                <a:cubicBezTo>
                  <a:pt x="1375" y="6153"/>
                  <a:pt x="58" y="7717"/>
                  <a:pt x="79" y="5933"/>
                </a:cubicBezTo>
                <a:cubicBezTo>
                  <a:pt x="89" y="4992"/>
                  <a:pt x="656" y="4196"/>
                  <a:pt x="394" y="3254"/>
                </a:cubicBezTo>
                <a:lnTo>
                  <a:pt x="473" y="2387"/>
                </a:lnTo>
                <a:lnTo>
                  <a:pt x="0" y="1520"/>
                </a:lnTo>
                <a:lnTo>
                  <a:pt x="316" y="1205"/>
                </a:lnTo>
              </a:path>
            </a:pathLst>
          </a:custGeom>
          <a:blipFill dpi="0" rotWithShape="0">
            <a:blip r:embed="rId5"/>
            <a:srcRect/>
            <a:tile tx="0" ty="0" sx="100000" sy="100000" flip="none" algn="tl"/>
          </a:blipFill>
          <a:ln w="3672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sp>
        <p:nvSpPr>
          <p:cNvPr id="32775" name="Text Box 7"/>
          <p:cNvSpPr txBox="1">
            <a:spLocks noChangeArrowheads="1"/>
          </p:cNvSpPr>
          <p:nvPr/>
        </p:nvSpPr>
        <p:spPr bwMode="auto">
          <a:xfrm>
            <a:off x="2544763" y="2232025"/>
            <a:ext cx="9969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b="1">
                <a:solidFill>
                  <a:srgbClr val="000000"/>
                </a:solidFill>
              </a:rPr>
              <a:t>RNA</a:t>
            </a:r>
          </a:p>
        </p:txBody>
      </p:sp>
      <p:sp>
        <p:nvSpPr>
          <p:cNvPr id="32776" name="Text Box 8"/>
          <p:cNvSpPr txBox="1">
            <a:spLocks noChangeArrowheads="1"/>
          </p:cNvSpPr>
          <p:nvPr/>
        </p:nvSpPr>
        <p:spPr bwMode="auto">
          <a:xfrm>
            <a:off x="5170488" y="2705100"/>
            <a:ext cx="162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b="1">
                <a:solidFill>
                  <a:srgbClr val="000000"/>
                </a:solidFill>
              </a:rPr>
              <a:t>Protein</a:t>
            </a:r>
          </a:p>
        </p:txBody>
      </p:sp>
      <p:sp>
        <p:nvSpPr>
          <p:cNvPr id="32777" name="Text Box 9"/>
          <p:cNvSpPr txBox="1">
            <a:spLocks noChangeArrowheads="1"/>
          </p:cNvSpPr>
          <p:nvPr/>
        </p:nvSpPr>
        <p:spPr bwMode="auto">
          <a:xfrm>
            <a:off x="7913688" y="4206875"/>
            <a:ext cx="261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b="1">
                <a:solidFill>
                  <a:srgbClr val="000000"/>
                </a:solidFill>
              </a:rPr>
              <a:t>Degradation</a:t>
            </a:r>
          </a:p>
        </p:txBody>
      </p:sp>
      <p:sp>
        <p:nvSpPr>
          <p:cNvPr id="32778" name="Line 10"/>
          <p:cNvSpPr>
            <a:spLocks noChangeShapeType="1"/>
          </p:cNvSpPr>
          <p:nvPr/>
        </p:nvSpPr>
        <p:spPr bwMode="auto">
          <a:xfrm flipH="1">
            <a:off x="5764214" y="3273426"/>
            <a:ext cx="160337" cy="576263"/>
          </a:xfrm>
          <a:prstGeom prst="line">
            <a:avLst/>
          </a:prstGeom>
          <a:noFill/>
          <a:ln w="36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2779" name="Text Box 11"/>
          <p:cNvSpPr txBox="1">
            <a:spLocks noChangeArrowheads="1"/>
          </p:cNvSpPr>
          <p:nvPr/>
        </p:nvSpPr>
        <p:spPr bwMode="auto">
          <a:xfrm>
            <a:off x="1973263" y="541339"/>
            <a:ext cx="8228012"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400" b="1">
                <a:solidFill>
                  <a:srgbClr val="000000"/>
                </a:solidFill>
              </a:rPr>
              <a:t>RNA Adjusts the Rate of Protein Synthesis</a:t>
            </a:r>
          </a:p>
        </p:txBody>
      </p:sp>
    </p:spTree>
    <p:extLst>
      <p:ext uri="{BB962C8B-B14F-4D97-AF65-F5344CB8AC3E}">
        <p14:creationId xmlns:p14="http://schemas.microsoft.com/office/powerpoint/2010/main" val="1905442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212976" y="585788"/>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Measuring Protein</a:t>
            </a:r>
          </a:p>
        </p:txBody>
      </p:sp>
      <p:sp>
        <p:nvSpPr>
          <p:cNvPr id="33795" name="Text Box 3"/>
          <p:cNvSpPr txBox="1">
            <a:spLocks noChangeArrowheads="1"/>
          </p:cNvSpPr>
          <p:nvPr/>
        </p:nvSpPr>
        <p:spPr bwMode="auto">
          <a:xfrm>
            <a:off x="2505075" y="1636714"/>
            <a:ext cx="7500938"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392113" indent="-293688"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1pPr>
            <a:lvl2pPr marL="782638" indent="-2603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2pPr>
            <a:lvl3pPr marL="1174750" indent="-195263"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3pPr>
            <a:lvl4pPr marL="1566863" indent="-195263"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9pPr>
          </a:lstStyle>
          <a:p>
            <a:pPr eaLnBrk="1" fontAlgn="base">
              <a:lnSpc>
                <a:spcPct val="93000"/>
              </a:lnSpc>
              <a:spcBef>
                <a:spcPct val="0"/>
              </a:spcBef>
              <a:spcAft>
                <a:spcPts val="1288"/>
              </a:spcAft>
              <a:buClr>
                <a:srgbClr val="000000"/>
              </a:buClr>
              <a:buSzPct val="45000"/>
              <a:buFont typeface="Wingdings" panose="05000000000000000000" pitchFamily="2" charset="2"/>
              <a:buChar char=""/>
            </a:pPr>
            <a:r>
              <a:rPr lang="en-GB" altLang="en-US" sz="3600">
                <a:solidFill>
                  <a:srgbClr val="000000"/>
                </a:solidFill>
              </a:rPr>
              <a:t>Tried and true methods</a:t>
            </a:r>
          </a:p>
          <a:p>
            <a:pPr lvl="1" eaLnBrk="1" fontAlgn="base">
              <a:lnSpc>
                <a:spcPct val="93000"/>
              </a:lnSpc>
              <a:spcBef>
                <a:spcPct val="0"/>
              </a:spcBef>
              <a:spcAft>
                <a:spcPts val="1038"/>
              </a:spcAft>
              <a:buClr>
                <a:srgbClr val="000000"/>
              </a:buClr>
              <a:buSzPct val="75000"/>
              <a:buFont typeface="Symbol" panose="05050102010706020507" pitchFamily="18" charset="2"/>
              <a:buChar char=""/>
            </a:pPr>
            <a:r>
              <a:rPr lang="en-GB" altLang="en-US" sz="2900" b="1">
                <a:solidFill>
                  <a:srgbClr val="000000"/>
                </a:solidFill>
              </a:rPr>
              <a:t>Total amount of protein</a:t>
            </a:r>
          </a:p>
          <a:p>
            <a:pPr lvl="2" eaLnBrk="1" fontAlgn="base">
              <a:lnSpc>
                <a:spcPct val="93000"/>
              </a:lnSpc>
              <a:spcBef>
                <a:spcPct val="0"/>
              </a:spcBef>
              <a:spcAft>
                <a:spcPts val="775"/>
              </a:spcAft>
              <a:buClr>
                <a:srgbClr val="000000"/>
              </a:buClr>
              <a:buSzPct val="45000"/>
              <a:buFont typeface="Wingdings" panose="05000000000000000000" pitchFamily="2" charset="2"/>
              <a:buChar char=""/>
            </a:pPr>
            <a:r>
              <a:rPr lang="en-GB" altLang="en-US" sz="2500" b="1">
                <a:solidFill>
                  <a:srgbClr val="000000"/>
                </a:solidFill>
              </a:rPr>
              <a:t>Gel &amp; stain, Bradford assay, etc</a:t>
            </a:r>
          </a:p>
          <a:p>
            <a:pPr lvl="1" eaLnBrk="1" fontAlgn="base">
              <a:lnSpc>
                <a:spcPct val="93000"/>
              </a:lnSpc>
              <a:spcBef>
                <a:spcPct val="0"/>
              </a:spcBef>
              <a:spcAft>
                <a:spcPts val="1038"/>
              </a:spcAft>
              <a:buClr>
                <a:srgbClr val="000000"/>
              </a:buClr>
              <a:buSzPct val="75000"/>
              <a:buFont typeface="Symbol" panose="05050102010706020507" pitchFamily="18" charset="2"/>
              <a:buChar char=""/>
            </a:pPr>
            <a:r>
              <a:rPr lang="en-GB" altLang="en-US" sz="2900" b="1">
                <a:solidFill>
                  <a:srgbClr val="000000"/>
                </a:solidFill>
              </a:rPr>
              <a:t>Protein-specific</a:t>
            </a:r>
          </a:p>
          <a:p>
            <a:pPr lvl="2" eaLnBrk="1" fontAlgn="base">
              <a:lnSpc>
                <a:spcPct val="93000"/>
              </a:lnSpc>
              <a:spcBef>
                <a:spcPct val="0"/>
              </a:spcBef>
              <a:spcAft>
                <a:spcPts val="775"/>
              </a:spcAft>
              <a:buClr>
                <a:srgbClr val="000000"/>
              </a:buClr>
              <a:buSzPct val="45000"/>
              <a:buFont typeface="Wingdings" panose="05000000000000000000" pitchFamily="2" charset="2"/>
              <a:buChar char=""/>
            </a:pPr>
            <a:r>
              <a:rPr lang="en-GB" altLang="en-US" sz="2500" b="1">
                <a:solidFill>
                  <a:srgbClr val="000000"/>
                </a:solidFill>
              </a:rPr>
              <a:t>Grow antibodies to the protein</a:t>
            </a:r>
          </a:p>
          <a:p>
            <a:pPr lvl="3" eaLnBrk="1" fontAlgn="base">
              <a:lnSpc>
                <a:spcPct val="93000"/>
              </a:lnSpc>
              <a:spcBef>
                <a:spcPct val="0"/>
              </a:spcBef>
              <a:spcAft>
                <a:spcPts val="525"/>
              </a:spcAft>
              <a:buClr>
                <a:srgbClr val="000000"/>
              </a:buClr>
              <a:buSzPct val="75000"/>
              <a:buFont typeface="Symbol" panose="05050102010706020507" pitchFamily="18" charset="2"/>
              <a:buChar char=""/>
            </a:pPr>
            <a:r>
              <a:rPr lang="en-GB" altLang="en-US" sz="2500" b="1">
                <a:solidFill>
                  <a:srgbClr val="000000"/>
                </a:solidFill>
              </a:rPr>
              <a:t>ELISA</a:t>
            </a:r>
          </a:p>
          <a:p>
            <a:pPr lvl="3" eaLnBrk="1" fontAlgn="base">
              <a:lnSpc>
                <a:spcPct val="93000"/>
              </a:lnSpc>
              <a:spcBef>
                <a:spcPct val="0"/>
              </a:spcBef>
              <a:spcAft>
                <a:spcPts val="525"/>
              </a:spcAft>
              <a:buClr>
                <a:srgbClr val="000000"/>
              </a:buClr>
              <a:buSzPct val="75000"/>
              <a:buFont typeface="Symbol" panose="05050102010706020507" pitchFamily="18" charset="2"/>
              <a:buChar char=""/>
            </a:pPr>
            <a:r>
              <a:rPr lang="en-GB" altLang="en-US" sz="2500" b="1">
                <a:solidFill>
                  <a:srgbClr val="000000"/>
                </a:solidFill>
              </a:rPr>
              <a:t>Western blot</a:t>
            </a:r>
          </a:p>
          <a:p>
            <a:pPr eaLnBrk="1" fontAlgn="base">
              <a:lnSpc>
                <a:spcPct val="93000"/>
              </a:lnSpc>
              <a:spcBef>
                <a:spcPts val="1575"/>
              </a:spcBef>
              <a:spcAft>
                <a:spcPts val="1300"/>
              </a:spcAft>
              <a:buClr>
                <a:srgbClr val="000000"/>
              </a:buClr>
              <a:buSzPct val="45000"/>
              <a:buFont typeface="Wingdings" panose="05000000000000000000" pitchFamily="2" charset="2"/>
              <a:buChar char=""/>
            </a:pPr>
            <a:r>
              <a:rPr lang="en-GB" altLang="en-US" sz="3600">
                <a:solidFill>
                  <a:srgbClr val="000000"/>
                </a:solidFill>
              </a:rPr>
              <a:t>Mass spectrometry-based methods</a:t>
            </a:r>
          </a:p>
        </p:txBody>
      </p:sp>
    </p:spTree>
    <p:extLst>
      <p:ext uri="{BB962C8B-B14F-4D97-AF65-F5344CB8AC3E}">
        <p14:creationId xmlns:p14="http://schemas.microsoft.com/office/powerpoint/2010/main" val="25252183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3467100" y="2544764"/>
            <a:ext cx="6383338"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Mass spectrometry-based proteomics</a:t>
            </a:r>
          </a:p>
        </p:txBody>
      </p:sp>
    </p:spTree>
    <p:extLst>
      <p:ext uri="{BB962C8B-B14F-4D97-AF65-F5344CB8AC3E}">
        <p14:creationId xmlns:p14="http://schemas.microsoft.com/office/powerpoint/2010/main" val="15207385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smtClean="0"/>
              <a:t>(Meta)Proteomics Summary:</a:t>
            </a:r>
            <a:endParaRPr lang="en-US" dirty="0"/>
          </a:p>
        </p:txBody>
      </p:sp>
      <p:sp>
        <p:nvSpPr>
          <p:cNvPr id="53251" name="Rectangle 3"/>
          <p:cNvSpPr>
            <a:spLocks noGrp="1" noChangeArrowheads="1"/>
          </p:cNvSpPr>
          <p:nvPr>
            <p:ph type="body" idx="1"/>
          </p:nvPr>
        </p:nvSpPr>
        <p:spPr/>
        <p:txBody>
          <a:bodyPr>
            <a:normAutofit/>
          </a:bodyPr>
          <a:lstStyle/>
          <a:p>
            <a:pPr>
              <a:lnSpc>
                <a:spcPct val="80000"/>
              </a:lnSpc>
            </a:pPr>
            <a:r>
              <a:rPr lang="en-US" dirty="0" smtClean="0"/>
              <a:t>Proteomics relies on Mass Spectrometry and prior knowledge of Genes of interest</a:t>
            </a:r>
            <a:endParaRPr lang="en-US" dirty="0"/>
          </a:p>
          <a:p>
            <a:pPr>
              <a:lnSpc>
                <a:spcPct val="80000"/>
              </a:lnSpc>
            </a:pPr>
            <a:r>
              <a:rPr lang="en-US" dirty="0"/>
              <a:t>“Shotgun” proteomics attempts detection of all proteins in a sample (relative quantification possible)</a:t>
            </a:r>
          </a:p>
          <a:p>
            <a:pPr>
              <a:lnSpc>
                <a:spcPct val="80000"/>
              </a:lnSpc>
            </a:pPr>
            <a:r>
              <a:rPr lang="en-US" dirty="0" smtClean="0"/>
              <a:t>Challenges include </a:t>
            </a:r>
          </a:p>
          <a:p>
            <a:pPr lvl="1">
              <a:lnSpc>
                <a:spcPct val="80000"/>
              </a:lnSpc>
            </a:pPr>
            <a:r>
              <a:rPr lang="en-US" dirty="0" smtClean="0"/>
              <a:t>complexity </a:t>
            </a:r>
            <a:r>
              <a:rPr lang="en-US" dirty="0"/>
              <a:t>in sample </a:t>
            </a:r>
            <a:endParaRPr lang="en-US" dirty="0" smtClean="0"/>
          </a:p>
          <a:p>
            <a:pPr lvl="1">
              <a:lnSpc>
                <a:spcPct val="80000"/>
              </a:lnSpc>
            </a:pPr>
            <a:r>
              <a:rPr lang="en-US" dirty="0" smtClean="0"/>
              <a:t>imperfect gene databases</a:t>
            </a:r>
          </a:p>
          <a:p>
            <a:pPr lvl="1">
              <a:lnSpc>
                <a:spcPct val="80000"/>
              </a:lnSpc>
            </a:pPr>
            <a:r>
              <a:rPr lang="en-US" dirty="0" smtClean="0"/>
              <a:t>Different extraction recoveries for different proteins</a:t>
            </a:r>
            <a:endParaRPr lang="en-US" dirty="0"/>
          </a:p>
          <a:p>
            <a:pPr>
              <a:lnSpc>
                <a:spcPct val="80000"/>
              </a:lnSpc>
            </a:pPr>
            <a:endParaRPr lang="en-US" dirty="0"/>
          </a:p>
        </p:txBody>
      </p:sp>
      <p:sp>
        <p:nvSpPr>
          <p:cNvPr id="4" name="Slide Number Placeholder 3"/>
          <p:cNvSpPr>
            <a:spLocks noGrp="1"/>
          </p:cNvSpPr>
          <p:nvPr>
            <p:ph type="sldNum" sz="quarter" idx="12"/>
          </p:nvPr>
        </p:nvSpPr>
        <p:spPr/>
        <p:txBody>
          <a:bodyPr/>
          <a:lstStyle/>
          <a:p>
            <a:fld id="{CA6CF9A7-6A46-4268-83EC-57B72AE9E36A}" type="slidenum">
              <a:rPr lang="en-US" smtClean="0"/>
              <a:pPr/>
              <a:t>43</a:t>
            </a:fld>
            <a:endParaRPr lang="en-US"/>
          </a:p>
        </p:txBody>
      </p:sp>
    </p:spTree>
    <p:extLst>
      <p:ext uri="{BB962C8B-B14F-4D97-AF65-F5344CB8AC3E}">
        <p14:creationId xmlns:p14="http://schemas.microsoft.com/office/powerpoint/2010/main" val="22635670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2362200" y="113111"/>
            <a:ext cx="6172200" cy="857250"/>
          </a:xfrm>
        </p:spPr>
        <p:txBody>
          <a:bodyPr/>
          <a:lstStyle/>
          <a:p>
            <a:pPr eaLnBrk="1" hangingPunct="1"/>
            <a:r>
              <a:rPr lang="en-US" altLang="en-US" dirty="0" err="1" smtClean="0"/>
              <a:t>Anammox</a:t>
            </a:r>
            <a:r>
              <a:rPr lang="en-US" altLang="en-US" dirty="0" smtClean="0"/>
              <a:t> metabolism</a:t>
            </a:r>
          </a:p>
        </p:txBody>
      </p:sp>
      <p:sp>
        <p:nvSpPr>
          <p:cNvPr id="56324" name="Slide Number Placeholder 3"/>
          <p:cNvSpPr>
            <a:spLocks noGrp="1"/>
          </p:cNvSpPr>
          <p:nvPr>
            <p:ph type="sldNum" sz="quarter" idx="12"/>
          </p:nvPr>
        </p:nvSpPr>
        <p:spPr>
          <a:xfrm>
            <a:off x="1631157" y="5860257"/>
            <a:ext cx="3078956" cy="140494"/>
          </a:xfrm>
          <a:noFill/>
        </p:spPr>
        <p:txBody>
          <a:bodyPr/>
          <a:lstStyle>
            <a:lvl1pPr>
              <a:spcBef>
                <a:spcPct val="20000"/>
              </a:spcBef>
              <a:buChar char="•"/>
              <a:defRPr sz="2400">
                <a:solidFill>
                  <a:schemeClr val="tx1"/>
                </a:solidFill>
                <a:latin typeface="Arial" panose="020B0604020202020204" pitchFamily="34" charset="0"/>
              </a:defRPr>
            </a:lvl1pPr>
            <a:lvl2pPr marL="557213" indent="-214313">
              <a:spcBef>
                <a:spcPct val="20000"/>
              </a:spcBef>
              <a:buChar char="–"/>
              <a:defRPr sz="2100">
                <a:solidFill>
                  <a:schemeClr val="tx1"/>
                </a:solidFill>
                <a:latin typeface="Arial" panose="020B0604020202020204" pitchFamily="34" charset="0"/>
              </a:defRPr>
            </a:lvl2pPr>
            <a:lvl3pPr marL="857250" indent="-171450">
              <a:spcBef>
                <a:spcPct val="20000"/>
              </a:spcBef>
              <a:buChar char="•"/>
              <a:defRPr sz="1800">
                <a:solidFill>
                  <a:schemeClr val="tx1"/>
                </a:solidFill>
                <a:latin typeface="Arial" panose="020B0604020202020204" pitchFamily="34" charset="0"/>
              </a:defRPr>
            </a:lvl3pPr>
            <a:lvl4pPr marL="1200150" indent="-171450">
              <a:spcBef>
                <a:spcPct val="20000"/>
              </a:spcBef>
              <a:buChar char="–"/>
              <a:defRPr sz="1500">
                <a:solidFill>
                  <a:schemeClr val="tx1"/>
                </a:solidFill>
                <a:latin typeface="Arial" panose="020B0604020202020204" pitchFamily="34" charset="0"/>
              </a:defRPr>
            </a:lvl4pPr>
            <a:lvl5pPr marL="1543050" indent="-171450">
              <a:spcBef>
                <a:spcPct val="20000"/>
              </a:spcBef>
              <a:buChar char="»"/>
              <a:defRPr sz="1500">
                <a:solidFill>
                  <a:schemeClr val="tx1"/>
                </a:solidFill>
                <a:latin typeface="Arial" panose="020B0604020202020204" pitchFamily="34" charset="0"/>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defRPr>
            </a:lvl9pPr>
          </a:lstStyle>
          <a:p>
            <a:pPr>
              <a:spcBef>
                <a:spcPct val="0"/>
              </a:spcBef>
              <a:buFontTx/>
              <a:buNone/>
            </a:pPr>
            <a:r>
              <a:rPr lang="en-US" altLang="en-US" sz="1050" dirty="0"/>
              <a:t>http://www.mpg.de/4461352/zoom.jpg</a:t>
            </a:r>
          </a:p>
        </p:txBody>
      </p:sp>
      <p:pic>
        <p:nvPicPr>
          <p:cNvPr id="563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1664495"/>
            <a:ext cx="2857500" cy="3664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609796" y="1016698"/>
            <a:ext cx="3207929" cy="415498"/>
          </a:xfrm>
          <a:prstGeom prst="rect">
            <a:avLst/>
          </a:prstGeom>
          <a:noFill/>
        </p:spPr>
        <p:txBody>
          <a:bodyPr wrap="none" rtlCol="0">
            <a:spAutoFit/>
          </a:bodyPr>
          <a:lstStyle/>
          <a:p>
            <a:r>
              <a:rPr lang="en-US" sz="2100" dirty="0">
                <a:solidFill>
                  <a:srgbClr val="FF0000"/>
                </a:solidFill>
              </a:rPr>
              <a:t>NO</a:t>
            </a:r>
            <a:r>
              <a:rPr lang="en-US" sz="2100" baseline="-25000" dirty="0">
                <a:solidFill>
                  <a:srgbClr val="FF0000"/>
                </a:solidFill>
              </a:rPr>
              <a:t>2</a:t>
            </a:r>
            <a:r>
              <a:rPr lang="en-US" sz="2100" baseline="30000" dirty="0">
                <a:solidFill>
                  <a:srgbClr val="FF0000"/>
                </a:solidFill>
              </a:rPr>
              <a:t>-</a:t>
            </a:r>
            <a:r>
              <a:rPr lang="en-US" sz="2100" dirty="0">
                <a:solidFill>
                  <a:srgbClr val="FF0000"/>
                </a:solidFill>
              </a:rPr>
              <a:t> + NH</a:t>
            </a:r>
            <a:r>
              <a:rPr lang="en-US" sz="2100" baseline="-25000" dirty="0">
                <a:solidFill>
                  <a:srgbClr val="FF0000"/>
                </a:solidFill>
              </a:rPr>
              <a:t>4</a:t>
            </a:r>
            <a:r>
              <a:rPr lang="en-US" sz="2100" baseline="30000" dirty="0">
                <a:solidFill>
                  <a:srgbClr val="FF0000"/>
                </a:solidFill>
              </a:rPr>
              <a:t>+</a:t>
            </a:r>
            <a:r>
              <a:rPr lang="en-US" sz="2100" dirty="0">
                <a:solidFill>
                  <a:srgbClr val="FF0000"/>
                </a:solidFill>
              </a:rPr>
              <a:t> = N</a:t>
            </a:r>
            <a:r>
              <a:rPr lang="en-US" sz="2100" baseline="-25000" dirty="0">
                <a:solidFill>
                  <a:srgbClr val="FF0000"/>
                </a:solidFill>
              </a:rPr>
              <a:t>2</a:t>
            </a:r>
            <a:r>
              <a:rPr lang="en-US" sz="2100" dirty="0">
                <a:solidFill>
                  <a:srgbClr val="FF0000"/>
                </a:solidFill>
              </a:rPr>
              <a:t> + 2H</a:t>
            </a:r>
            <a:r>
              <a:rPr lang="en-US" sz="2100" baseline="-25000" dirty="0">
                <a:solidFill>
                  <a:srgbClr val="FF0000"/>
                </a:solidFill>
              </a:rPr>
              <a:t>2</a:t>
            </a:r>
            <a:r>
              <a:rPr lang="en-US" sz="2100" dirty="0">
                <a:solidFill>
                  <a:srgbClr val="FF0000"/>
                </a:solidFill>
              </a:rPr>
              <a:t>O</a:t>
            </a:r>
          </a:p>
        </p:txBody>
      </p:sp>
      <p:grpSp>
        <p:nvGrpSpPr>
          <p:cNvPr id="5" name="Group 4"/>
          <p:cNvGrpSpPr/>
          <p:nvPr/>
        </p:nvGrpSpPr>
        <p:grpSpPr>
          <a:xfrm>
            <a:off x="4988718" y="2896757"/>
            <a:ext cx="4693444" cy="2963501"/>
            <a:chOff x="4495800" y="1616732"/>
            <a:chExt cx="5010150" cy="3326743"/>
          </a:xfrm>
        </p:grpSpPr>
        <p:pic>
          <p:nvPicPr>
            <p:cNvPr id="5632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16732"/>
              <a:ext cx="5010150" cy="3256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7296150" y="2514601"/>
              <a:ext cx="485775" cy="3428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Oval 3"/>
            <p:cNvSpPr/>
            <p:nvPr/>
          </p:nvSpPr>
          <p:spPr>
            <a:xfrm>
              <a:off x="7978333" y="4514351"/>
              <a:ext cx="461963" cy="4291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5917979" y="4257176"/>
              <a:ext cx="638175" cy="5143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2" name="Picture 3"/>
          <p:cNvPicPr>
            <a:picLocks noChangeAspect="1" noChangeArrowheads="1"/>
          </p:cNvPicPr>
          <p:nvPr/>
        </p:nvPicPr>
        <p:blipFill>
          <a:blip r:embed="rId4" cstate="print"/>
          <a:srcRect/>
          <a:stretch>
            <a:fillRect/>
          </a:stretch>
        </p:blipFill>
        <p:spPr bwMode="auto">
          <a:xfrm>
            <a:off x="4710113" y="1367149"/>
            <a:ext cx="5235840" cy="1568325"/>
          </a:xfrm>
          <a:prstGeom prst="rect">
            <a:avLst/>
          </a:prstGeom>
          <a:noFill/>
          <a:ln w="9525">
            <a:noFill/>
            <a:miter lim="800000"/>
            <a:headEnd/>
            <a:tailEnd/>
          </a:ln>
        </p:spPr>
      </p:pic>
    </p:spTree>
    <p:extLst>
      <p:ext uri="{BB962C8B-B14F-4D97-AF65-F5344CB8AC3E}">
        <p14:creationId xmlns:p14="http://schemas.microsoft.com/office/powerpoint/2010/main" val="19657211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a:bodyPr>
          <a:lstStyle/>
          <a:p>
            <a:pPr eaLnBrk="1" hangingPunct="1"/>
            <a:r>
              <a:rPr lang="en-US" smtClean="0">
                <a:latin typeface="Calibri" pitchFamily="34" charset="0"/>
                <a:cs typeface="Calibri" pitchFamily="34" charset="0"/>
              </a:rPr>
              <a:t>Big Challenges </a:t>
            </a:r>
            <a:r>
              <a:rPr lang="en-US" dirty="0" smtClean="0">
                <a:latin typeface="Calibri" pitchFamily="34" charset="0"/>
                <a:cs typeface="Calibri" pitchFamily="34" charset="0"/>
              </a:rPr>
              <a:t>in Environmental Proteomics</a:t>
            </a:r>
          </a:p>
        </p:txBody>
      </p:sp>
      <p:sp>
        <p:nvSpPr>
          <p:cNvPr id="26627" name="Rectangle 3"/>
          <p:cNvSpPr>
            <a:spLocks noGrp="1" noChangeArrowheads="1"/>
          </p:cNvSpPr>
          <p:nvPr>
            <p:ph type="body" idx="1"/>
          </p:nvPr>
        </p:nvSpPr>
        <p:spPr/>
        <p:txBody>
          <a:bodyPr>
            <a:normAutofit lnSpcReduction="10000"/>
          </a:bodyPr>
          <a:lstStyle/>
          <a:p>
            <a:pPr eaLnBrk="1" hangingPunct="1">
              <a:lnSpc>
                <a:spcPct val="80000"/>
              </a:lnSpc>
            </a:pPr>
            <a:r>
              <a:rPr lang="en-US" dirty="0">
                <a:latin typeface="Calibri" pitchFamily="34" charset="0"/>
                <a:cs typeface="Calibri" pitchFamily="34" charset="0"/>
              </a:rPr>
              <a:t>Unbiased recovery of proteins</a:t>
            </a:r>
          </a:p>
          <a:p>
            <a:pPr eaLnBrk="1" hangingPunct="1">
              <a:lnSpc>
                <a:spcPct val="80000"/>
              </a:lnSpc>
            </a:pPr>
            <a:r>
              <a:rPr lang="en-US" dirty="0">
                <a:latin typeface="Calibri" pitchFamily="34" charset="0"/>
                <a:cs typeface="Calibri" pitchFamily="34" charset="0"/>
              </a:rPr>
              <a:t>Complexity obscuring important but low abundance proteins (</a:t>
            </a:r>
            <a:r>
              <a:rPr lang="en-US" dirty="0" err="1">
                <a:latin typeface="Calibri" pitchFamily="34" charset="0"/>
                <a:cs typeface="Calibri" pitchFamily="34" charset="0"/>
              </a:rPr>
              <a:t>e.g</a:t>
            </a:r>
            <a:r>
              <a:rPr lang="en-US" dirty="0">
                <a:latin typeface="Calibri" pitchFamily="34" charset="0"/>
                <a:cs typeface="Calibri" pitchFamily="34" charset="0"/>
              </a:rPr>
              <a:t> transcriptional regulators</a:t>
            </a:r>
            <a:r>
              <a:rPr lang="en-US" dirty="0" smtClean="0">
                <a:latin typeface="Calibri" pitchFamily="34" charset="0"/>
                <a:cs typeface="Calibri" pitchFamily="34" charset="0"/>
              </a:rPr>
              <a:t>)</a:t>
            </a:r>
          </a:p>
          <a:p>
            <a:pPr lvl="1">
              <a:lnSpc>
                <a:spcPct val="80000"/>
              </a:lnSpc>
            </a:pPr>
            <a:r>
              <a:rPr lang="en-US" dirty="0" smtClean="0">
                <a:latin typeface="Calibri" pitchFamily="34" charset="0"/>
                <a:cs typeface="Calibri" pitchFamily="34" charset="0"/>
              </a:rPr>
              <a:t>Pre-separation of peptides via liquid chromatography critical</a:t>
            </a:r>
            <a:endParaRPr lang="en-US" dirty="0">
              <a:latin typeface="Calibri" pitchFamily="34" charset="0"/>
              <a:cs typeface="Calibri" pitchFamily="34" charset="0"/>
            </a:endParaRPr>
          </a:p>
          <a:p>
            <a:pPr eaLnBrk="1" hangingPunct="1">
              <a:lnSpc>
                <a:spcPct val="80000"/>
              </a:lnSpc>
            </a:pPr>
            <a:r>
              <a:rPr lang="en-US" dirty="0">
                <a:latin typeface="Calibri" pitchFamily="34" charset="0"/>
                <a:cs typeface="Calibri" pitchFamily="34" charset="0"/>
              </a:rPr>
              <a:t>Database issues leading to false negatives</a:t>
            </a:r>
          </a:p>
          <a:p>
            <a:pPr lvl="1" eaLnBrk="1" hangingPunct="1">
              <a:lnSpc>
                <a:spcPct val="80000"/>
              </a:lnSpc>
            </a:pPr>
            <a:r>
              <a:rPr lang="en-US" dirty="0" err="1">
                <a:latin typeface="Calibri" pitchFamily="34" charset="0"/>
                <a:cs typeface="Calibri" pitchFamily="34" charset="0"/>
              </a:rPr>
              <a:t>Metagenomes</a:t>
            </a:r>
            <a:r>
              <a:rPr lang="en-US" dirty="0">
                <a:latin typeface="Calibri" pitchFamily="34" charset="0"/>
                <a:cs typeface="Calibri" pitchFamily="34" charset="0"/>
              </a:rPr>
              <a:t> most appropriate but incomplete assembly issue</a:t>
            </a:r>
          </a:p>
          <a:p>
            <a:pPr lvl="1" eaLnBrk="1" hangingPunct="1">
              <a:lnSpc>
                <a:spcPct val="80000"/>
              </a:lnSpc>
            </a:pPr>
            <a:r>
              <a:rPr lang="en-US" dirty="0">
                <a:latin typeface="Calibri" pitchFamily="34" charset="0"/>
                <a:cs typeface="Calibri" pitchFamily="34" charset="0"/>
              </a:rPr>
              <a:t>Microbial Genomes (IMG, NCBI, </a:t>
            </a:r>
            <a:r>
              <a:rPr lang="en-US" dirty="0" err="1">
                <a:latin typeface="Calibri" pitchFamily="34" charset="0"/>
                <a:cs typeface="Calibri" pitchFamily="34" charset="0"/>
              </a:rPr>
              <a:t>SwissProt</a:t>
            </a:r>
            <a:r>
              <a:rPr lang="en-US" dirty="0">
                <a:latin typeface="Calibri" pitchFamily="34" charset="0"/>
                <a:cs typeface="Calibri" pitchFamily="34" charset="0"/>
              </a:rPr>
              <a:t>) complete but are not usually specific to environment of interest</a:t>
            </a:r>
          </a:p>
          <a:p>
            <a:pPr eaLnBrk="1" hangingPunct="1">
              <a:lnSpc>
                <a:spcPct val="80000"/>
              </a:lnSpc>
            </a:pPr>
            <a:r>
              <a:rPr lang="en-US" dirty="0">
                <a:latin typeface="Calibri" pitchFamily="34" charset="0"/>
                <a:cs typeface="Calibri" pitchFamily="34" charset="0"/>
              </a:rPr>
              <a:t>Mapping proteins to function (metabolic, regulatory, structural)</a:t>
            </a:r>
          </a:p>
          <a:p>
            <a:pPr lvl="1">
              <a:lnSpc>
                <a:spcPct val="80000"/>
              </a:lnSpc>
            </a:pPr>
            <a:r>
              <a:rPr lang="en-US" dirty="0">
                <a:latin typeface="Calibri" pitchFamily="34" charset="0"/>
                <a:cs typeface="Calibri" pitchFamily="34" charset="0"/>
              </a:rPr>
              <a:t>Lots of genetics and biochemistry to do!!</a:t>
            </a:r>
          </a:p>
        </p:txBody>
      </p:sp>
      <p:sp>
        <p:nvSpPr>
          <p:cNvPr id="4" name="Slide Number Placeholder 3"/>
          <p:cNvSpPr>
            <a:spLocks noGrp="1"/>
          </p:cNvSpPr>
          <p:nvPr>
            <p:ph type="sldNum" sz="quarter" idx="12"/>
          </p:nvPr>
        </p:nvSpPr>
        <p:spPr/>
        <p:txBody>
          <a:bodyPr/>
          <a:lstStyle/>
          <a:p>
            <a:fld id="{CA6CF9A7-6A46-4268-83EC-57B72AE9E36A}" type="slidenum">
              <a:rPr lang="en-US" smtClean="0"/>
              <a:pPr/>
              <a:t>45</a:t>
            </a:fld>
            <a:endParaRPr lang="en-US"/>
          </a:p>
        </p:txBody>
      </p:sp>
    </p:spTree>
    <p:extLst>
      <p:ext uri="{BB962C8B-B14F-4D97-AF65-F5344CB8AC3E}">
        <p14:creationId xmlns:p14="http://schemas.microsoft.com/office/powerpoint/2010/main" val="12308136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949451" y="171450"/>
            <a:ext cx="82280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Mass Spectrometry (MS)</a:t>
            </a:r>
            <a:r>
              <a:rPr lang="ar-SA" altLang="en-US" sz="4000">
                <a:solidFill>
                  <a:srgbClr val="000000"/>
                </a:solidFill>
                <a:cs typeface="Arial" panose="020B0604020202020204" pitchFamily="34" charset="0"/>
              </a:rPr>
              <a:t>‏</a:t>
            </a:r>
            <a:endParaRPr lang="en-GB" altLang="en-US" sz="4000">
              <a:solidFill>
                <a:srgbClr val="000000"/>
              </a:solidFill>
            </a:endParaRPr>
          </a:p>
        </p:txBody>
      </p:sp>
      <p:sp>
        <p:nvSpPr>
          <p:cNvPr id="35843" name="Freeform 3"/>
          <p:cNvSpPr>
            <a:spLocks noChangeArrowheads="1"/>
          </p:cNvSpPr>
          <p:nvPr/>
        </p:nvSpPr>
        <p:spPr bwMode="auto">
          <a:xfrm>
            <a:off x="2224088" y="4325939"/>
            <a:ext cx="577850" cy="858837"/>
          </a:xfrm>
          <a:custGeom>
            <a:avLst/>
            <a:gdLst>
              <a:gd name="T0" fmla="*/ 2147483647 w 1770"/>
              <a:gd name="T1" fmla="*/ 2147483647 h 2628"/>
              <a:gd name="T2" fmla="*/ 2147483647 w 1770"/>
              <a:gd name="T3" fmla="*/ 2147483647 h 2628"/>
              <a:gd name="T4" fmla="*/ 2147483647 w 1770"/>
              <a:gd name="T5" fmla="*/ 2147483647 h 2628"/>
              <a:gd name="T6" fmla="*/ 2147483647 w 1770"/>
              <a:gd name="T7" fmla="*/ 2147483647 h 2628"/>
              <a:gd name="T8" fmla="*/ 2147483647 w 1770"/>
              <a:gd name="T9" fmla="*/ 2147483647 h 2628"/>
              <a:gd name="T10" fmla="*/ 2147483647 w 1770"/>
              <a:gd name="T11" fmla="*/ 0 h 2628"/>
              <a:gd name="T12" fmla="*/ 0 60000 65536"/>
              <a:gd name="T13" fmla="*/ 0 60000 65536"/>
              <a:gd name="T14" fmla="*/ 0 60000 65536"/>
              <a:gd name="T15" fmla="*/ 0 60000 65536"/>
              <a:gd name="T16" fmla="*/ 0 60000 65536"/>
              <a:gd name="T17" fmla="*/ 0 60000 65536"/>
              <a:gd name="T18" fmla="*/ 0 w 1770"/>
              <a:gd name="T19" fmla="*/ 0 h 2628"/>
              <a:gd name="T20" fmla="*/ 1770 w 1770"/>
              <a:gd name="T21" fmla="*/ 2628 h 2628"/>
            </a:gdLst>
            <a:ahLst/>
            <a:cxnLst>
              <a:cxn ang="T12">
                <a:pos x="T0" y="T1"/>
              </a:cxn>
              <a:cxn ang="T13">
                <a:pos x="T2" y="T3"/>
              </a:cxn>
              <a:cxn ang="T14">
                <a:pos x="T4" y="T5"/>
              </a:cxn>
              <a:cxn ang="T15">
                <a:pos x="T6" y="T7"/>
              </a:cxn>
              <a:cxn ang="T16">
                <a:pos x="T8" y="T9"/>
              </a:cxn>
              <a:cxn ang="T17">
                <a:pos x="T10" y="T11"/>
              </a:cxn>
            </a:cxnLst>
            <a:rect l="T18" t="T19" r="T20" b="T21"/>
            <a:pathLst>
              <a:path w="1770" h="2628">
                <a:moveTo>
                  <a:pt x="272" y="2627"/>
                </a:moveTo>
                <a:cubicBezTo>
                  <a:pt x="222" y="2296"/>
                  <a:pt x="0" y="1948"/>
                  <a:pt x="240" y="1602"/>
                </a:cubicBezTo>
                <a:cubicBezTo>
                  <a:pt x="527" y="1188"/>
                  <a:pt x="905" y="1569"/>
                  <a:pt x="1233" y="1506"/>
                </a:cubicBezTo>
                <a:cubicBezTo>
                  <a:pt x="1659" y="1424"/>
                  <a:pt x="1769" y="685"/>
                  <a:pt x="1298" y="513"/>
                </a:cubicBezTo>
                <a:lnTo>
                  <a:pt x="1233" y="192"/>
                </a:lnTo>
                <a:lnTo>
                  <a:pt x="1298"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35844" name="Freeform 4"/>
          <p:cNvSpPr>
            <a:spLocks noChangeArrowheads="1"/>
          </p:cNvSpPr>
          <p:nvPr/>
        </p:nvSpPr>
        <p:spPr bwMode="auto">
          <a:xfrm>
            <a:off x="2197100" y="1228726"/>
            <a:ext cx="1403350" cy="1381125"/>
          </a:xfrm>
          <a:custGeom>
            <a:avLst/>
            <a:gdLst>
              <a:gd name="T0" fmla="*/ 2147483647 w 4298"/>
              <a:gd name="T1" fmla="*/ 2147483647 h 4228"/>
              <a:gd name="T2" fmla="*/ 2147483647 w 4298"/>
              <a:gd name="T3" fmla="*/ 2147483647 h 4228"/>
              <a:gd name="T4" fmla="*/ 2147483647 w 4298"/>
              <a:gd name="T5" fmla="*/ 2147483647 h 4228"/>
              <a:gd name="T6" fmla="*/ 2147483647 w 4298"/>
              <a:gd name="T7" fmla="*/ 2147483647 h 4228"/>
              <a:gd name="T8" fmla="*/ 2147483647 w 4298"/>
              <a:gd name="T9" fmla="*/ 2147483647 h 4228"/>
              <a:gd name="T10" fmla="*/ 2147483647 w 4298"/>
              <a:gd name="T11" fmla="*/ 2147483647 h 4228"/>
              <a:gd name="T12" fmla="*/ 2147483647 w 4298"/>
              <a:gd name="T13" fmla="*/ 2147483647 h 4228"/>
              <a:gd name="T14" fmla="*/ 2147483647 w 4298"/>
              <a:gd name="T15" fmla="*/ 2147483647 h 4228"/>
              <a:gd name="T16" fmla="*/ 2147483647 w 4298"/>
              <a:gd name="T17" fmla="*/ 2147483647 h 4228"/>
              <a:gd name="T18" fmla="*/ 2147483647 w 4298"/>
              <a:gd name="T19" fmla="*/ 2147483647 h 4228"/>
              <a:gd name="T20" fmla="*/ 2147483647 w 4298"/>
              <a:gd name="T21" fmla="*/ 2147483647 h 4228"/>
              <a:gd name="T22" fmla="*/ 2147483647 w 4298"/>
              <a:gd name="T23" fmla="*/ 2147483647 h 4228"/>
              <a:gd name="T24" fmla="*/ 2147483647 w 4298"/>
              <a:gd name="T25" fmla="*/ 2147483647 h 4228"/>
              <a:gd name="T26" fmla="*/ 2147483647 w 4298"/>
              <a:gd name="T27" fmla="*/ 2147483647 h 4228"/>
              <a:gd name="T28" fmla="*/ 2147483647 w 4298"/>
              <a:gd name="T29" fmla="*/ 2147483647 h 4228"/>
              <a:gd name="T30" fmla="*/ 2147483647 w 4298"/>
              <a:gd name="T31" fmla="*/ 2147483647 h 4228"/>
              <a:gd name="T32" fmla="*/ 0 w 4298"/>
              <a:gd name="T33" fmla="*/ 2147483647 h 42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98"/>
              <a:gd name="T52" fmla="*/ 0 h 4228"/>
              <a:gd name="T53" fmla="*/ 4298 w 4298"/>
              <a:gd name="T54" fmla="*/ 4228 h 42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98" h="4228">
                <a:moveTo>
                  <a:pt x="1401" y="4227"/>
                </a:moveTo>
                <a:cubicBezTo>
                  <a:pt x="1136" y="3936"/>
                  <a:pt x="127" y="2896"/>
                  <a:pt x="1245" y="2671"/>
                </a:cubicBezTo>
                <a:cubicBezTo>
                  <a:pt x="1723" y="2575"/>
                  <a:pt x="2373" y="3603"/>
                  <a:pt x="2490" y="2463"/>
                </a:cubicBezTo>
                <a:cubicBezTo>
                  <a:pt x="2583" y="1554"/>
                  <a:pt x="1007" y="1922"/>
                  <a:pt x="2023" y="1114"/>
                </a:cubicBezTo>
                <a:cubicBezTo>
                  <a:pt x="2832" y="470"/>
                  <a:pt x="1335" y="0"/>
                  <a:pt x="1401" y="959"/>
                </a:cubicBezTo>
                <a:cubicBezTo>
                  <a:pt x="1460" y="1810"/>
                  <a:pt x="2187" y="1649"/>
                  <a:pt x="2646" y="1633"/>
                </a:cubicBezTo>
                <a:cubicBezTo>
                  <a:pt x="3196" y="1614"/>
                  <a:pt x="3868" y="1868"/>
                  <a:pt x="3943" y="2515"/>
                </a:cubicBezTo>
                <a:cubicBezTo>
                  <a:pt x="4038" y="3336"/>
                  <a:pt x="3169" y="3087"/>
                  <a:pt x="2749" y="3138"/>
                </a:cubicBezTo>
                <a:cubicBezTo>
                  <a:pt x="1928" y="3238"/>
                  <a:pt x="1918" y="1893"/>
                  <a:pt x="1245" y="1996"/>
                </a:cubicBezTo>
                <a:cubicBezTo>
                  <a:pt x="204" y="2155"/>
                  <a:pt x="1398" y="3130"/>
                  <a:pt x="1816" y="3345"/>
                </a:cubicBezTo>
                <a:cubicBezTo>
                  <a:pt x="2249" y="3568"/>
                  <a:pt x="3223" y="3443"/>
                  <a:pt x="3009" y="2722"/>
                </a:cubicBezTo>
                <a:cubicBezTo>
                  <a:pt x="2769" y="1913"/>
                  <a:pt x="1671" y="2595"/>
                  <a:pt x="1452" y="2048"/>
                </a:cubicBezTo>
                <a:cubicBezTo>
                  <a:pt x="1220" y="1469"/>
                  <a:pt x="2216" y="914"/>
                  <a:pt x="2905" y="959"/>
                </a:cubicBezTo>
                <a:cubicBezTo>
                  <a:pt x="3485" y="997"/>
                  <a:pt x="4297" y="1841"/>
                  <a:pt x="3579" y="2256"/>
                </a:cubicBezTo>
                <a:cubicBezTo>
                  <a:pt x="3001" y="2590"/>
                  <a:pt x="2668" y="3207"/>
                  <a:pt x="1971" y="3345"/>
                </a:cubicBezTo>
                <a:cubicBezTo>
                  <a:pt x="1418" y="3455"/>
                  <a:pt x="863" y="3470"/>
                  <a:pt x="311" y="3553"/>
                </a:cubicBezTo>
                <a:lnTo>
                  <a:pt x="0" y="3604"/>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35845" name="Text Box 5"/>
          <p:cNvSpPr txBox="1">
            <a:spLocks noChangeArrowheads="1"/>
          </p:cNvSpPr>
          <p:nvPr/>
        </p:nvSpPr>
        <p:spPr bwMode="auto">
          <a:xfrm>
            <a:off x="4021138" y="1492250"/>
            <a:ext cx="41719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Start with a sample</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of this protein</a:t>
            </a:r>
          </a:p>
        </p:txBody>
      </p:sp>
      <p:sp>
        <p:nvSpPr>
          <p:cNvPr id="35846" name="AutoShape 6"/>
          <p:cNvSpPr>
            <a:spLocks noChangeArrowheads="1"/>
          </p:cNvSpPr>
          <p:nvPr/>
        </p:nvSpPr>
        <p:spPr bwMode="auto">
          <a:xfrm>
            <a:off x="2447925" y="2914651"/>
            <a:ext cx="558800" cy="982663"/>
          </a:xfrm>
          <a:prstGeom prst="downArrow">
            <a:avLst>
              <a:gd name="adj1" fmla="val 50000"/>
              <a:gd name="adj2" fmla="val 43963"/>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5847" name="Text Box 7"/>
          <p:cNvSpPr txBox="1">
            <a:spLocks noChangeArrowheads="1"/>
          </p:cNvSpPr>
          <p:nvPr/>
        </p:nvSpPr>
        <p:spPr bwMode="auto">
          <a:xfrm>
            <a:off x="3108325" y="2947988"/>
            <a:ext cx="514985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1. Digest into smaller peptides</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500">
                <a:solidFill>
                  <a:srgbClr val="000000"/>
                </a:solidFill>
              </a:rPr>
              <a:t>(using trypsin – cuts at R’s and K’s)</a:t>
            </a:r>
            <a:r>
              <a:rPr lang="ar-SA" altLang="en-US" sz="2500">
                <a:solidFill>
                  <a:srgbClr val="000000"/>
                </a:solidFill>
                <a:cs typeface="Arial" panose="020B0604020202020204" pitchFamily="34" charset="0"/>
              </a:rPr>
              <a:t>‏</a:t>
            </a:r>
            <a:endParaRPr lang="en-GB" altLang="en-US" sz="2500">
              <a:solidFill>
                <a:srgbClr val="000000"/>
              </a:solidFill>
            </a:endParaRPr>
          </a:p>
        </p:txBody>
      </p:sp>
      <p:sp>
        <p:nvSpPr>
          <p:cNvPr id="35848" name="Text Box 8"/>
          <p:cNvSpPr txBox="1">
            <a:spLocks noChangeArrowheads="1"/>
          </p:cNvSpPr>
          <p:nvPr/>
        </p:nvSpPr>
        <p:spPr bwMode="auto">
          <a:xfrm>
            <a:off x="2871789" y="5408614"/>
            <a:ext cx="221138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2. Ionize the</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peptides</a:t>
            </a:r>
          </a:p>
        </p:txBody>
      </p:sp>
      <p:sp>
        <p:nvSpPr>
          <p:cNvPr id="35849" name="AutoShape 9"/>
          <p:cNvSpPr>
            <a:spLocks noChangeArrowheads="1"/>
          </p:cNvSpPr>
          <p:nvPr/>
        </p:nvSpPr>
        <p:spPr bwMode="auto">
          <a:xfrm>
            <a:off x="3033714" y="4592638"/>
            <a:ext cx="1557337" cy="576262"/>
          </a:xfrm>
          <a:prstGeom prst="rightArrow">
            <a:avLst>
              <a:gd name="adj1" fmla="val 50000"/>
              <a:gd name="adj2" fmla="val 67562"/>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5850" name="Freeform 10"/>
          <p:cNvSpPr>
            <a:spLocks noChangeArrowheads="1"/>
          </p:cNvSpPr>
          <p:nvPr/>
        </p:nvSpPr>
        <p:spPr bwMode="auto">
          <a:xfrm>
            <a:off x="5032376" y="4392614"/>
            <a:ext cx="576263" cy="858837"/>
          </a:xfrm>
          <a:custGeom>
            <a:avLst/>
            <a:gdLst>
              <a:gd name="T0" fmla="*/ 2147483647 w 1770"/>
              <a:gd name="T1" fmla="*/ 2147483647 h 2628"/>
              <a:gd name="T2" fmla="*/ 2147483647 w 1770"/>
              <a:gd name="T3" fmla="*/ 2147483647 h 2628"/>
              <a:gd name="T4" fmla="*/ 2147483647 w 1770"/>
              <a:gd name="T5" fmla="*/ 2147483647 h 2628"/>
              <a:gd name="T6" fmla="*/ 2147483647 w 1770"/>
              <a:gd name="T7" fmla="*/ 2147483647 h 2628"/>
              <a:gd name="T8" fmla="*/ 2147483647 w 1770"/>
              <a:gd name="T9" fmla="*/ 2147483647 h 2628"/>
              <a:gd name="T10" fmla="*/ 2147483647 w 1770"/>
              <a:gd name="T11" fmla="*/ 0 h 2628"/>
              <a:gd name="T12" fmla="*/ 0 60000 65536"/>
              <a:gd name="T13" fmla="*/ 0 60000 65536"/>
              <a:gd name="T14" fmla="*/ 0 60000 65536"/>
              <a:gd name="T15" fmla="*/ 0 60000 65536"/>
              <a:gd name="T16" fmla="*/ 0 60000 65536"/>
              <a:gd name="T17" fmla="*/ 0 60000 65536"/>
              <a:gd name="T18" fmla="*/ 0 w 1770"/>
              <a:gd name="T19" fmla="*/ 0 h 2628"/>
              <a:gd name="T20" fmla="*/ 1770 w 1770"/>
              <a:gd name="T21" fmla="*/ 2628 h 2628"/>
            </a:gdLst>
            <a:ahLst/>
            <a:cxnLst>
              <a:cxn ang="T12">
                <a:pos x="T0" y="T1"/>
              </a:cxn>
              <a:cxn ang="T13">
                <a:pos x="T2" y="T3"/>
              </a:cxn>
              <a:cxn ang="T14">
                <a:pos x="T4" y="T5"/>
              </a:cxn>
              <a:cxn ang="T15">
                <a:pos x="T6" y="T7"/>
              </a:cxn>
              <a:cxn ang="T16">
                <a:pos x="T8" y="T9"/>
              </a:cxn>
              <a:cxn ang="T17">
                <a:pos x="T10" y="T11"/>
              </a:cxn>
            </a:cxnLst>
            <a:rect l="T18" t="T19" r="T20" b="T21"/>
            <a:pathLst>
              <a:path w="1770" h="2628">
                <a:moveTo>
                  <a:pt x="272" y="2627"/>
                </a:moveTo>
                <a:cubicBezTo>
                  <a:pt x="222" y="2296"/>
                  <a:pt x="0" y="1948"/>
                  <a:pt x="240" y="1602"/>
                </a:cubicBezTo>
                <a:cubicBezTo>
                  <a:pt x="527" y="1188"/>
                  <a:pt x="905" y="1569"/>
                  <a:pt x="1233" y="1506"/>
                </a:cubicBezTo>
                <a:cubicBezTo>
                  <a:pt x="1659" y="1424"/>
                  <a:pt x="1769" y="685"/>
                  <a:pt x="1298" y="513"/>
                </a:cubicBezTo>
                <a:lnTo>
                  <a:pt x="1233" y="192"/>
                </a:lnTo>
                <a:lnTo>
                  <a:pt x="1298"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35851" name="Text Box 11"/>
          <p:cNvSpPr txBox="1">
            <a:spLocks noChangeArrowheads="1"/>
          </p:cNvSpPr>
          <p:nvPr/>
        </p:nvSpPr>
        <p:spPr bwMode="auto">
          <a:xfrm>
            <a:off x="5838825" y="4171951"/>
            <a:ext cx="5461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123000"/>
              </a:lnSpc>
              <a:spcBef>
                <a:spcPct val="0"/>
              </a:spcBef>
              <a:spcAft>
                <a:spcPct val="0"/>
              </a:spcAft>
              <a:buClr>
                <a:srgbClr val="000000"/>
              </a:buClr>
              <a:buSzPct val="45000"/>
              <a:buFont typeface="Wingdings" panose="05000000000000000000" pitchFamily="2" charset="2"/>
              <a:buNone/>
            </a:pPr>
            <a:r>
              <a:rPr lang="en-GB" altLang="en-US" sz="2400">
                <a:solidFill>
                  <a:srgbClr val="000000"/>
                </a:solidFill>
                <a:latin typeface="Century Schoolbook L" pitchFamily="16" charset="0"/>
              </a:rPr>
              <a:t>2+</a:t>
            </a:r>
          </a:p>
        </p:txBody>
      </p:sp>
      <p:sp>
        <p:nvSpPr>
          <p:cNvPr id="35852" name="AutoShape 12"/>
          <p:cNvSpPr>
            <a:spLocks/>
          </p:cNvSpPr>
          <p:nvPr/>
        </p:nvSpPr>
        <p:spPr bwMode="auto">
          <a:xfrm>
            <a:off x="4887914" y="4286251"/>
            <a:ext cx="117475" cy="1135063"/>
          </a:xfrm>
          <a:prstGeom prst="leftBracket">
            <a:avLst>
              <a:gd name="adj" fmla="val 80518"/>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5853" name="AutoShape 13"/>
          <p:cNvSpPr>
            <a:spLocks/>
          </p:cNvSpPr>
          <p:nvPr/>
        </p:nvSpPr>
        <p:spPr bwMode="auto">
          <a:xfrm flipH="1">
            <a:off x="5697539" y="4286251"/>
            <a:ext cx="117475" cy="1135063"/>
          </a:xfrm>
          <a:prstGeom prst="leftBracket">
            <a:avLst>
              <a:gd name="adj" fmla="val 80518"/>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5854" name="AutoShape 14"/>
          <p:cNvSpPr>
            <a:spLocks noChangeArrowheads="1"/>
          </p:cNvSpPr>
          <p:nvPr/>
        </p:nvSpPr>
        <p:spPr bwMode="auto">
          <a:xfrm>
            <a:off x="6397626" y="4592639"/>
            <a:ext cx="784225" cy="644525"/>
          </a:xfrm>
          <a:prstGeom prst="rightArrow">
            <a:avLst>
              <a:gd name="adj1" fmla="val 41194"/>
              <a:gd name="adj2" fmla="val 52444"/>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5855" name="Text Box 15"/>
          <p:cNvSpPr txBox="1">
            <a:spLocks noChangeArrowheads="1"/>
          </p:cNvSpPr>
          <p:nvPr/>
        </p:nvSpPr>
        <p:spPr bwMode="auto">
          <a:xfrm>
            <a:off x="6584950" y="5411789"/>
            <a:ext cx="3983038"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3. Measure their mass-</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to-charge ratios (</a:t>
            </a:r>
            <a:r>
              <a:rPr lang="en-GB" altLang="en-US" sz="2900" i="1">
                <a:solidFill>
                  <a:srgbClr val="000000"/>
                </a:solidFill>
              </a:rPr>
              <a:t>m/z</a:t>
            </a:r>
            <a:r>
              <a:rPr lang="en-GB" altLang="en-US" sz="2900">
                <a:solidFill>
                  <a:srgbClr val="000000"/>
                </a:solidFill>
              </a:rPr>
              <a:t>)</a:t>
            </a:r>
            <a:r>
              <a:rPr lang="ar-SA" altLang="en-US" sz="2900">
                <a:solidFill>
                  <a:srgbClr val="000000"/>
                </a:solidFill>
                <a:cs typeface="Arial" panose="020B0604020202020204" pitchFamily="34" charset="0"/>
              </a:rPr>
              <a:t>‏</a:t>
            </a:r>
            <a:endParaRPr lang="en-GB" altLang="en-US" sz="2900">
              <a:solidFill>
                <a:srgbClr val="000000"/>
              </a:solidFill>
            </a:endParaRPr>
          </a:p>
        </p:txBody>
      </p:sp>
      <p:sp>
        <p:nvSpPr>
          <p:cNvPr id="35856" name="Rectangle 16"/>
          <p:cNvSpPr>
            <a:spLocks noChangeArrowheads="1"/>
          </p:cNvSpPr>
          <p:nvPr/>
        </p:nvSpPr>
        <p:spPr bwMode="auto">
          <a:xfrm>
            <a:off x="2033588" y="1287463"/>
            <a:ext cx="6386512" cy="1439862"/>
          </a:xfrm>
          <a:prstGeom prst="rect">
            <a:avLst/>
          </a:prstGeom>
          <a:noFill/>
          <a:ln w="9525">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3585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4016375"/>
            <a:ext cx="3386138"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5858" name="Text Box 18"/>
          <p:cNvSpPr txBox="1">
            <a:spLocks noChangeArrowheads="1"/>
          </p:cNvSpPr>
          <p:nvPr/>
        </p:nvSpPr>
        <p:spPr bwMode="auto">
          <a:xfrm>
            <a:off x="10179050" y="161925"/>
            <a:ext cx="3175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FFFFFF"/>
                </a:solidFill>
              </a:rPr>
              <a:t>2</a:t>
            </a:r>
          </a:p>
        </p:txBody>
      </p:sp>
    </p:spTree>
    <p:extLst>
      <p:ext uri="{BB962C8B-B14F-4D97-AF65-F5344CB8AC3E}">
        <p14:creationId xmlns:p14="http://schemas.microsoft.com/office/powerpoint/2010/main" val="25209527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en-US" sz="4000"/>
              <a:t>From proteins to peptides (Trypsin cuts at K’s &amp; R’s</a:t>
            </a:r>
          </a:p>
        </p:txBody>
      </p:sp>
      <p:sp>
        <p:nvSpPr>
          <p:cNvPr id="36867" name="Rectangle 3"/>
          <p:cNvSpPr>
            <a:spLocks noGrp="1" noChangeArrowheads="1"/>
          </p:cNvSpPr>
          <p:nvPr>
            <p:ph type="body" idx="1"/>
          </p:nvPr>
        </p:nvSpPr>
        <p:spPr/>
        <p:txBody>
          <a:bodyPr/>
          <a:lstStyle/>
          <a:p>
            <a:pPr marL="0" indent="0" eaLnBrk="1" hangingPunct="1">
              <a:lnSpc>
                <a:spcPct val="80000"/>
              </a:lnSpc>
              <a:buNone/>
            </a:pPr>
            <a:r>
              <a:rPr lang="en-US" altLang="en-US" sz="2400"/>
              <a:t>&gt;sp|P23262|NHG1_PSEPU Salicylate hydroxylase OS=Pseudomonas putida GN=nahG PE=1 SV=4</a:t>
            </a:r>
          </a:p>
          <a:p>
            <a:pPr marL="0" indent="0" eaLnBrk="1" hangingPunct="1">
              <a:lnSpc>
                <a:spcPct val="80000"/>
              </a:lnSpc>
              <a:buNone/>
            </a:pPr>
            <a:r>
              <a:rPr lang="en-US" altLang="en-US" sz="2400"/>
              <a:t>MKNNKLGLRIGIVGGGISGVALALELCRYSHIQVQLFEAAPAFGEVGAGVSFGPNAVRAIVGLGLGEAYLQVADRTSEPWEDVWFEWRRGSDASYLGATIAPGVGQSSVHRADFIDALVTHLPEGIAQFGKRATQVEQQGGEVQVLFTDGTEYRCDLLIGADGIKSALRSHVLEGQGLAPQVPRFSGTCAYRGMVDSLHLREAYRAHGIDEHLVDVPQMYLGLDGHILTFPVRNGGIINVVAFISDRSEPKPTWPADAPWVREASQREMLDAFAGWGDAARALLECIPAPTLWALHDLAELPGYVHGRVVLIGDAAHAMLPHQGAGAGQGLEDAYFLARLLGDTQADAGNLAELLEAYDDLRRPRACRVQQTSWETGELYELRDPVVGANEQLLGENLATRFDWLWNHDLDTDLAEARARLGWEHGGGGALRQG </a:t>
            </a:r>
          </a:p>
        </p:txBody>
      </p:sp>
    </p:spTree>
    <p:extLst>
      <p:ext uri="{BB962C8B-B14F-4D97-AF65-F5344CB8AC3E}">
        <p14:creationId xmlns:p14="http://schemas.microsoft.com/office/powerpoint/2010/main" val="3956844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z="4000"/>
              <a:t>From proteins to peptides (Trypsin cuts at K’s &amp; R’s)</a:t>
            </a:r>
          </a:p>
        </p:txBody>
      </p:sp>
      <p:sp>
        <p:nvSpPr>
          <p:cNvPr id="37891" name="Rectangle 3"/>
          <p:cNvSpPr>
            <a:spLocks noGrp="1" noChangeArrowheads="1"/>
          </p:cNvSpPr>
          <p:nvPr>
            <p:ph type="body" idx="1"/>
          </p:nvPr>
        </p:nvSpPr>
        <p:spPr/>
        <p:txBody>
          <a:bodyPr/>
          <a:lstStyle/>
          <a:p>
            <a:pPr marL="0" indent="0" eaLnBrk="1" hangingPunct="1">
              <a:lnSpc>
                <a:spcPct val="80000"/>
              </a:lnSpc>
              <a:buNone/>
            </a:pPr>
            <a:r>
              <a:rPr lang="en-US" altLang="en-US" sz="2400"/>
              <a:t>&gt;sp|P23262|NHG1_PSEPU Salicylate hydroxylase OS=Pseudomonas putida GN=nahG PE=1 SV=4</a:t>
            </a:r>
          </a:p>
          <a:p>
            <a:pPr marL="0" indent="0" eaLnBrk="1" hangingPunct="1">
              <a:lnSpc>
                <a:spcPct val="80000"/>
              </a:lnSpc>
              <a:buNone/>
            </a:pPr>
            <a:r>
              <a:rPr lang="en-US" altLang="en-US" sz="2400"/>
              <a:t>MK.NNK.LGLR.IGIVGGGISGVALALELCR.YSHIQVQLFEAAPAFGEVGAGVSFGPNAVR.AIVGLGLGEAYLQVADR.TSEPWEDVWFEWR.R.GSDASYLGATIAPGVGQSSVHR.ADFIDALVTHLPEGIAQFGK.R.ATQVEQQGGEVQVLFTDGTEYR.CDLLIGADGIK.SALR.SHVLEGQGLAPQVPR.FSGTCAYR.GMVDSLHLR.EAYR.AHGIDEHLVDVPQMYLGLDGHILTFPVR.NGGIINVVAFISDR.SEPK.PTWPADAPWVR.EASQR.EMLDAFAGWGDAAR.ALLECIPAPTLWALHDLAELPGYVHGR.VVLIGDAAHAMLPHQGAGAGQGLEDAYFLAR.LLGDTQADAGNLAELLEAYDDLR.R.PR.ACR.VQQTSWETGELYELR.DPVVGANEQLLGENLATR.FDWLWNHDLDTDLAEAR.AR.LGWEHGGGGALR.QG  </a:t>
            </a:r>
          </a:p>
        </p:txBody>
      </p:sp>
    </p:spTree>
    <p:extLst>
      <p:ext uri="{BB962C8B-B14F-4D97-AF65-F5344CB8AC3E}">
        <p14:creationId xmlns:p14="http://schemas.microsoft.com/office/powerpoint/2010/main" val="17037858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949451" y="41276"/>
            <a:ext cx="82280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Basic Mass Spec components</a:t>
            </a:r>
          </a:p>
        </p:txBody>
      </p:sp>
      <p:sp>
        <p:nvSpPr>
          <p:cNvPr id="38915" name="Freeform 3"/>
          <p:cNvSpPr>
            <a:spLocks noChangeArrowheads="1"/>
          </p:cNvSpPr>
          <p:nvPr/>
        </p:nvSpPr>
        <p:spPr bwMode="auto">
          <a:xfrm>
            <a:off x="1903413" y="4292600"/>
            <a:ext cx="577850" cy="858838"/>
          </a:xfrm>
          <a:custGeom>
            <a:avLst/>
            <a:gdLst>
              <a:gd name="T0" fmla="*/ 2147483647 w 1770"/>
              <a:gd name="T1" fmla="*/ 2147483647 h 2628"/>
              <a:gd name="T2" fmla="*/ 2147483647 w 1770"/>
              <a:gd name="T3" fmla="*/ 2147483647 h 2628"/>
              <a:gd name="T4" fmla="*/ 2147483647 w 1770"/>
              <a:gd name="T5" fmla="*/ 2147483647 h 2628"/>
              <a:gd name="T6" fmla="*/ 2147483647 w 1770"/>
              <a:gd name="T7" fmla="*/ 2147483647 h 2628"/>
              <a:gd name="T8" fmla="*/ 2147483647 w 1770"/>
              <a:gd name="T9" fmla="*/ 2147483647 h 2628"/>
              <a:gd name="T10" fmla="*/ 2147483647 w 1770"/>
              <a:gd name="T11" fmla="*/ 0 h 2628"/>
              <a:gd name="T12" fmla="*/ 0 60000 65536"/>
              <a:gd name="T13" fmla="*/ 0 60000 65536"/>
              <a:gd name="T14" fmla="*/ 0 60000 65536"/>
              <a:gd name="T15" fmla="*/ 0 60000 65536"/>
              <a:gd name="T16" fmla="*/ 0 60000 65536"/>
              <a:gd name="T17" fmla="*/ 0 60000 65536"/>
              <a:gd name="T18" fmla="*/ 0 w 1770"/>
              <a:gd name="T19" fmla="*/ 0 h 2628"/>
              <a:gd name="T20" fmla="*/ 1770 w 1770"/>
              <a:gd name="T21" fmla="*/ 2628 h 2628"/>
            </a:gdLst>
            <a:ahLst/>
            <a:cxnLst>
              <a:cxn ang="T12">
                <a:pos x="T0" y="T1"/>
              </a:cxn>
              <a:cxn ang="T13">
                <a:pos x="T2" y="T3"/>
              </a:cxn>
              <a:cxn ang="T14">
                <a:pos x="T4" y="T5"/>
              </a:cxn>
              <a:cxn ang="T15">
                <a:pos x="T6" y="T7"/>
              </a:cxn>
              <a:cxn ang="T16">
                <a:pos x="T8" y="T9"/>
              </a:cxn>
              <a:cxn ang="T17">
                <a:pos x="T10" y="T11"/>
              </a:cxn>
            </a:cxnLst>
            <a:rect l="T18" t="T19" r="T20" b="T21"/>
            <a:pathLst>
              <a:path w="1770" h="2628">
                <a:moveTo>
                  <a:pt x="272" y="2627"/>
                </a:moveTo>
                <a:cubicBezTo>
                  <a:pt x="222" y="2296"/>
                  <a:pt x="0" y="1948"/>
                  <a:pt x="240" y="1602"/>
                </a:cubicBezTo>
                <a:cubicBezTo>
                  <a:pt x="527" y="1188"/>
                  <a:pt x="905" y="1569"/>
                  <a:pt x="1233" y="1506"/>
                </a:cubicBezTo>
                <a:cubicBezTo>
                  <a:pt x="1659" y="1424"/>
                  <a:pt x="1769" y="685"/>
                  <a:pt x="1298" y="513"/>
                </a:cubicBezTo>
                <a:lnTo>
                  <a:pt x="1233" y="192"/>
                </a:lnTo>
                <a:lnTo>
                  <a:pt x="1298"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38916" name="Text Box 4"/>
          <p:cNvSpPr txBox="1">
            <a:spLocks noChangeArrowheads="1"/>
          </p:cNvSpPr>
          <p:nvPr/>
        </p:nvSpPr>
        <p:spPr bwMode="auto">
          <a:xfrm>
            <a:off x="2554289" y="5375275"/>
            <a:ext cx="18002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Ionize the</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peptide</a:t>
            </a:r>
          </a:p>
        </p:txBody>
      </p:sp>
      <p:sp>
        <p:nvSpPr>
          <p:cNvPr id="38917" name="AutoShape 5"/>
          <p:cNvSpPr>
            <a:spLocks noChangeArrowheads="1"/>
          </p:cNvSpPr>
          <p:nvPr/>
        </p:nvSpPr>
        <p:spPr bwMode="auto">
          <a:xfrm>
            <a:off x="2714626" y="4557713"/>
            <a:ext cx="1558925" cy="576262"/>
          </a:xfrm>
          <a:prstGeom prst="rightArrow">
            <a:avLst>
              <a:gd name="adj1" fmla="val 50000"/>
              <a:gd name="adj2" fmla="val 67631"/>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18" name="Freeform 6"/>
          <p:cNvSpPr>
            <a:spLocks noChangeArrowheads="1"/>
          </p:cNvSpPr>
          <p:nvPr/>
        </p:nvSpPr>
        <p:spPr bwMode="auto">
          <a:xfrm>
            <a:off x="5038725" y="4357689"/>
            <a:ext cx="577850" cy="858837"/>
          </a:xfrm>
          <a:custGeom>
            <a:avLst/>
            <a:gdLst>
              <a:gd name="T0" fmla="*/ 2147483647 w 1770"/>
              <a:gd name="T1" fmla="*/ 2147483647 h 2628"/>
              <a:gd name="T2" fmla="*/ 2147483647 w 1770"/>
              <a:gd name="T3" fmla="*/ 2147483647 h 2628"/>
              <a:gd name="T4" fmla="*/ 2147483647 w 1770"/>
              <a:gd name="T5" fmla="*/ 2147483647 h 2628"/>
              <a:gd name="T6" fmla="*/ 2147483647 w 1770"/>
              <a:gd name="T7" fmla="*/ 2147483647 h 2628"/>
              <a:gd name="T8" fmla="*/ 2147483647 w 1770"/>
              <a:gd name="T9" fmla="*/ 2147483647 h 2628"/>
              <a:gd name="T10" fmla="*/ 2147483647 w 1770"/>
              <a:gd name="T11" fmla="*/ 0 h 2628"/>
              <a:gd name="T12" fmla="*/ 0 60000 65536"/>
              <a:gd name="T13" fmla="*/ 0 60000 65536"/>
              <a:gd name="T14" fmla="*/ 0 60000 65536"/>
              <a:gd name="T15" fmla="*/ 0 60000 65536"/>
              <a:gd name="T16" fmla="*/ 0 60000 65536"/>
              <a:gd name="T17" fmla="*/ 0 60000 65536"/>
              <a:gd name="T18" fmla="*/ 0 w 1770"/>
              <a:gd name="T19" fmla="*/ 0 h 2628"/>
              <a:gd name="T20" fmla="*/ 1770 w 1770"/>
              <a:gd name="T21" fmla="*/ 2628 h 2628"/>
            </a:gdLst>
            <a:ahLst/>
            <a:cxnLst>
              <a:cxn ang="T12">
                <a:pos x="T0" y="T1"/>
              </a:cxn>
              <a:cxn ang="T13">
                <a:pos x="T2" y="T3"/>
              </a:cxn>
              <a:cxn ang="T14">
                <a:pos x="T4" y="T5"/>
              </a:cxn>
              <a:cxn ang="T15">
                <a:pos x="T6" y="T7"/>
              </a:cxn>
              <a:cxn ang="T16">
                <a:pos x="T8" y="T9"/>
              </a:cxn>
              <a:cxn ang="T17">
                <a:pos x="T10" y="T11"/>
              </a:cxn>
            </a:cxnLst>
            <a:rect l="T18" t="T19" r="T20" b="T21"/>
            <a:pathLst>
              <a:path w="1770" h="2628">
                <a:moveTo>
                  <a:pt x="272" y="2627"/>
                </a:moveTo>
                <a:cubicBezTo>
                  <a:pt x="222" y="2296"/>
                  <a:pt x="0" y="1948"/>
                  <a:pt x="240" y="1602"/>
                </a:cubicBezTo>
                <a:cubicBezTo>
                  <a:pt x="527" y="1188"/>
                  <a:pt x="905" y="1569"/>
                  <a:pt x="1233" y="1506"/>
                </a:cubicBezTo>
                <a:cubicBezTo>
                  <a:pt x="1659" y="1424"/>
                  <a:pt x="1769" y="685"/>
                  <a:pt x="1298" y="513"/>
                </a:cubicBezTo>
                <a:lnTo>
                  <a:pt x="1233" y="192"/>
                </a:lnTo>
                <a:lnTo>
                  <a:pt x="1298"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38919" name="Text Box 7"/>
          <p:cNvSpPr txBox="1">
            <a:spLocks noChangeArrowheads="1"/>
          </p:cNvSpPr>
          <p:nvPr/>
        </p:nvSpPr>
        <p:spPr bwMode="auto">
          <a:xfrm>
            <a:off x="5846764" y="4138614"/>
            <a:ext cx="5476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123000"/>
              </a:lnSpc>
              <a:spcBef>
                <a:spcPct val="0"/>
              </a:spcBef>
              <a:spcAft>
                <a:spcPct val="0"/>
              </a:spcAft>
              <a:buClr>
                <a:srgbClr val="000000"/>
              </a:buClr>
              <a:buSzPct val="45000"/>
              <a:buFont typeface="Wingdings" panose="05000000000000000000" pitchFamily="2" charset="2"/>
              <a:buNone/>
            </a:pPr>
            <a:r>
              <a:rPr lang="en-GB" altLang="en-US" sz="2400">
                <a:solidFill>
                  <a:srgbClr val="000000"/>
                </a:solidFill>
                <a:latin typeface="Century Schoolbook L" pitchFamily="16" charset="0"/>
              </a:rPr>
              <a:t>2+</a:t>
            </a:r>
          </a:p>
        </p:txBody>
      </p:sp>
      <p:sp>
        <p:nvSpPr>
          <p:cNvPr id="38920" name="AutoShape 8"/>
          <p:cNvSpPr>
            <a:spLocks/>
          </p:cNvSpPr>
          <p:nvPr/>
        </p:nvSpPr>
        <p:spPr bwMode="auto">
          <a:xfrm>
            <a:off x="4895851" y="4251326"/>
            <a:ext cx="119063" cy="1135063"/>
          </a:xfrm>
          <a:prstGeom prst="leftBracket">
            <a:avLst>
              <a:gd name="adj" fmla="val 79444"/>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21" name="AutoShape 9"/>
          <p:cNvSpPr>
            <a:spLocks/>
          </p:cNvSpPr>
          <p:nvPr/>
        </p:nvSpPr>
        <p:spPr bwMode="auto">
          <a:xfrm flipH="1">
            <a:off x="5705476" y="4251326"/>
            <a:ext cx="119063" cy="1135063"/>
          </a:xfrm>
          <a:prstGeom prst="leftBracket">
            <a:avLst>
              <a:gd name="adj" fmla="val 79444"/>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22" name="AutoShape 10"/>
          <p:cNvSpPr>
            <a:spLocks noChangeArrowheads="1"/>
          </p:cNvSpPr>
          <p:nvPr/>
        </p:nvSpPr>
        <p:spPr bwMode="auto">
          <a:xfrm>
            <a:off x="6437314" y="4557714"/>
            <a:ext cx="784225" cy="644525"/>
          </a:xfrm>
          <a:prstGeom prst="rightArrow">
            <a:avLst>
              <a:gd name="adj1" fmla="val 41194"/>
              <a:gd name="adj2" fmla="val 52444"/>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23" name="Text Box 11"/>
          <p:cNvSpPr txBox="1">
            <a:spLocks noChangeArrowheads="1"/>
          </p:cNvSpPr>
          <p:nvPr/>
        </p:nvSpPr>
        <p:spPr bwMode="auto">
          <a:xfrm>
            <a:off x="6594475" y="5376864"/>
            <a:ext cx="35242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Measure its mass-</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to-charge ratio (</a:t>
            </a:r>
            <a:r>
              <a:rPr lang="en-GB" altLang="en-US" sz="2900" i="1">
                <a:solidFill>
                  <a:srgbClr val="000000"/>
                </a:solidFill>
              </a:rPr>
              <a:t>m/z</a:t>
            </a:r>
            <a:r>
              <a:rPr lang="en-GB" altLang="en-US" sz="2900">
                <a:solidFill>
                  <a:srgbClr val="000000"/>
                </a:solidFill>
              </a:rPr>
              <a:t>)</a:t>
            </a:r>
            <a:r>
              <a:rPr lang="ar-SA" altLang="en-US" sz="2900">
                <a:solidFill>
                  <a:srgbClr val="000000"/>
                </a:solidFill>
                <a:cs typeface="Arial" panose="020B0604020202020204" pitchFamily="34" charset="0"/>
              </a:rPr>
              <a:t>‏</a:t>
            </a:r>
            <a:endParaRPr lang="en-GB" altLang="en-US" sz="2900">
              <a:solidFill>
                <a:srgbClr val="000000"/>
              </a:solidFill>
            </a:endParaRPr>
          </a:p>
        </p:txBody>
      </p:sp>
      <p:pic>
        <p:nvPicPr>
          <p:cNvPr id="3892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088" y="3981450"/>
            <a:ext cx="338455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8925" name="AutoShape 13"/>
          <p:cNvSpPr>
            <a:spLocks/>
          </p:cNvSpPr>
          <p:nvPr/>
        </p:nvSpPr>
        <p:spPr bwMode="auto">
          <a:xfrm rot="5400000">
            <a:off x="3519488" y="2111375"/>
            <a:ext cx="304800" cy="2762250"/>
          </a:xfrm>
          <a:prstGeom prst="leftBrace">
            <a:avLst>
              <a:gd name="adj1" fmla="val 75521"/>
              <a:gd name="adj2" fmla="val 50000"/>
            </a:avLst>
          </a:prstGeom>
          <a:noFill/>
          <a:ln w="73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26" name="Text Box 14"/>
          <p:cNvSpPr txBox="1">
            <a:spLocks noChangeArrowheads="1"/>
          </p:cNvSpPr>
          <p:nvPr/>
        </p:nvSpPr>
        <p:spPr bwMode="auto">
          <a:xfrm>
            <a:off x="2547939" y="1343026"/>
            <a:ext cx="2357437"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Ionization:</a:t>
            </a:r>
          </a:p>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200" b="1">
                <a:solidFill>
                  <a:srgbClr val="000000"/>
                </a:solidFill>
              </a:rPr>
              <a:t>a. ESI</a:t>
            </a:r>
          </a:p>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200">
                <a:solidFill>
                  <a:srgbClr val="000000"/>
                </a:solidFill>
              </a:rPr>
              <a:t>or</a:t>
            </a:r>
          </a:p>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200" b="1">
                <a:solidFill>
                  <a:srgbClr val="000000"/>
                </a:solidFill>
              </a:rPr>
              <a:t>b. MALDI</a:t>
            </a:r>
          </a:p>
        </p:txBody>
      </p:sp>
      <p:sp>
        <p:nvSpPr>
          <p:cNvPr id="38927" name="AutoShape 15"/>
          <p:cNvSpPr>
            <a:spLocks/>
          </p:cNvSpPr>
          <p:nvPr/>
        </p:nvSpPr>
        <p:spPr bwMode="auto">
          <a:xfrm rot="5400000">
            <a:off x="8290719" y="1610519"/>
            <a:ext cx="309562" cy="3778250"/>
          </a:xfrm>
          <a:prstGeom prst="leftBrace">
            <a:avLst>
              <a:gd name="adj1" fmla="val 101710"/>
              <a:gd name="adj2" fmla="val 50000"/>
            </a:avLst>
          </a:prstGeom>
          <a:noFill/>
          <a:ln w="7308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8928" name="Text Box 16"/>
          <p:cNvSpPr txBox="1">
            <a:spLocks noChangeArrowheads="1"/>
          </p:cNvSpPr>
          <p:nvPr/>
        </p:nvSpPr>
        <p:spPr bwMode="auto">
          <a:xfrm>
            <a:off x="6086476" y="1295400"/>
            <a:ext cx="45815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Separation &amp; Detection:</a:t>
            </a:r>
          </a:p>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200" b="1">
                <a:solidFill>
                  <a:srgbClr val="000000"/>
                </a:solidFill>
              </a:rPr>
              <a:t>e.g. Quadrupole</a:t>
            </a:r>
          </a:p>
        </p:txBody>
      </p:sp>
      <p:sp>
        <p:nvSpPr>
          <p:cNvPr id="38929" name="Text Box 17"/>
          <p:cNvSpPr txBox="1">
            <a:spLocks noChangeArrowheads="1"/>
          </p:cNvSpPr>
          <p:nvPr/>
        </p:nvSpPr>
        <p:spPr bwMode="auto">
          <a:xfrm>
            <a:off x="10179050" y="161925"/>
            <a:ext cx="3175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FFFFFF"/>
                </a:solidFill>
              </a:rPr>
              <a:t>3</a:t>
            </a:r>
          </a:p>
        </p:txBody>
      </p:sp>
    </p:spTree>
    <p:extLst>
      <p:ext uri="{BB962C8B-B14F-4D97-AF65-F5344CB8AC3E}">
        <p14:creationId xmlns:p14="http://schemas.microsoft.com/office/powerpoint/2010/main" val="15390910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81200" y="76200"/>
            <a:ext cx="8229600" cy="1143000"/>
          </a:xfrm>
        </p:spPr>
        <p:txBody>
          <a:bodyPr/>
          <a:lstStyle/>
          <a:p>
            <a:r>
              <a:rPr lang="en-US" altLang="en-US"/>
              <a:t>The Systems Biology framework</a:t>
            </a:r>
          </a:p>
        </p:txBody>
      </p:sp>
      <p:sp>
        <p:nvSpPr>
          <p:cNvPr id="14340" name="Text Box 4"/>
          <p:cNvSpPr txBox="1">
            <a:spLocks noChangeArrowheads="1"/>
          </p:cNvSpPr>
          <p:nvPr/>
        </p:nvSpPr>
        <p:spPr bwMode="auto">
          <a:xfrm>
            <a:off x="1524001" y="6515100"/>
            <a:ext cx="53116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Wang et al., 2006, Applied Microbio Biotechnol; </a:t>
            </a:r>
            <a:r>
              <a:rPr lang="en-US" altLang="en-US" sz="1600" b="1" i="1"/>
              <a:t>70:</a:t>
            </a:r>
            <a:r>
              <a:rPr lang="en-US" altLang="en-US" sz="1600"/>
              <a:t> 151</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990600"/>
            <a:ext cx="7008813" cy="526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7073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862138" y="4638676"/>
            <a:ext cx="20002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lIns="98293" tIns="57474" rIns="98293" bIns="57474"/>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500" i="1">
                <a:solidFill>
                  <a:srgbClr val="000000"/>
                </a:solidFill>
              </a:rPr>
              <a:t>     or</a:t>
            </a:r>
          </a:p>
          <a:p>
            <a:pPr eaLnBrk="1" fontAlgn="base">
              <a:lnSpc>
                <a:spcPct val="93000"/>
              </a:lnSpc>
              <a:spcBef>
                <a:spcPct val="0"/>
              </a:spcBef>
              <a:spcAft>
                <a:spcPct val="0"/>
              </a:spcAft>
              <a:buClr>
                <a:srgbClr val="000000"/>
              </a:buClr>
              <a:buSzPct val="45000"/>
              <a:buFont typeface="Wingdings" panose="05000000000000000000" pitchFamily="2" charset="2"/>
              <a:buNone/>
            </a:pPr>
            <a:endParaRPr lang="en-GB" altLang="en-US" sz="2500" i="1">
              <a:solidFill>
                <a:srgbClr val="000000"/>
              </a:solidFill>
            </a:endParaRP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500">
                <a:solidFill>
                  <a:srgbClr val="000000"/>
                </a:solidFill>
              </a:rPr>
              <a:t>(b) Scan all</a:t>
            </a:r>
            <a:r>
              <a:rPr lang="en-GB" altLang="en-US" sz="2500" i="1">
                <a:solidFill>
                  <a:srgbClr val="000000"/>
                </a:solidFill>
              </a:rPr>
              <a:t> m/z</a:t>
            </a:r>
            <a:r>
              <a:rPr lang="en-GB" altLang="en-US" sz="2500">
                <a:solidFill>
                  <a:srgbClr val="000000"/>
                </a:solidFill>
              </a:rPr>
              <a:t> values</a:t>
            </a:r>
          </a:p>
        </p:txBody>
      </p:sp>
      <p:sp>
        <p:nvSpPr>
          <p:cNvPr id="39939" name="Text Box 3"/>
          <p:cNvSpPr txBox="1">
            <a:spLocks noChangeArrowheads="1"/>
          </p:cNvSpPr>
          <p:nvPr/>
        </p:nvSpPr>
        <p:spPr bwMode="auto">
          <a:xfrm>
            <a:off x="2079626" y="269875"/>
            <a:ext cx="82280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Quadrupole MS</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189" y="414338"/>
            <a:ext cx="3328987"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9941" name="Line 5"/>
          <p:cNvSpPr>
            <a:spLocks noChangeShapeType="1"/>
          </p:cNvSpPr>
          <p:nvPr/>
        </p:nvSpPr>
        <p:spPr bwMode="auto">
          <a:xfrm flipV="1">
            <a:off x="4602163" y="2520950"/>
            <a:ext cx="138112" cy="2794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2" name="Line 6"/>
          <p:cNvSpPr>
            <a:spLocks noChangeShapeType="1"/>
          </p:cNvSpPr>
          <p:nvPr/>
        </p:nvSpPr>
        <p:spPr bwMode="auto">
          <a:xfrm flipV="1">
            <a:off x="4670425" y="2660651"/>
            <a:ext cx="495300" cy="2651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3" name="Line 7"/>
          <p:cNvSpPr>
            <a:spLocks noChangeShapeType="1"/>
          </p:cNvSpPr>
          <p:nvPr/>
        </p:nvSpPr>
        <p:spPr bwMode="auto">
          <a:xfrm flipV="1">
            <a:off x="4692651" y="2894013"/>
            <a:ext cx="911225" cy="1635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4" name="Line 8"/>
          <p:cNvSpPr>
            <a:spLocks noChangeShapeType="1"/>
          </p:cNvSpPr>
          <p:nvPr/>
        </p:nvSpPr>
        <p:spPr bwMode="auto">
          <a:xfrm>
            <a:off x="4737100" y="3251200"/>
            <a:ext cx="11763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5" name="Line 9"/>
          <p:cNvSpPr>
            <a:spLocks noChangeShapeType="1"/>
          </p:cNvSpPr>
          <p:nvPr/>
        </p:nvSpPr>
        <p:spPr bwMode="auto">
          <a:xfrm>
            <a:off x="4694239" y="3386139"/>
            <a:ext cx="1430337" cy="2381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6" name="Line 10"/>
          <p:cNvSpPr>
            <a:spLocks noChangeShapeType="1"/>
          </p:cNvSpPr>
          <p:nvPr/>
        </p:nvSpPr>
        <p:spPr bwMode="auto">
          <a:xfrm>
            <a:off x="6661150" y="2395539"/>
            <a:ext cx="1588" cy="758825"/>
          </a:xfrm>
          <a:prstGeom prst="line">
            <a:avLst/>
          </a:prstGeom>
          <a:noFill/>
          <a:ln w="3672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7" name="Line 11"/>
          <p:cNvSpPr>
            <a:spLocks noChangeShapeType="1"/>
          </p:cNvSpPr>
          <p:nvPr/>
        </p:nvSpPr>
        <p:spPr bwMode="auto">
          <a:xfrm>
            <a:off x="6661150" y="3327400"/>
            <a:ext cx="1588" cy="590550"/>
          </a:xfrm>
          <a:prstGeom prst="line">
            <a:avLst/>
          </a:prstGeom>
          <a:noFill/>
          <a:ln w="3672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8" name="Line 12"/>
          <p:cNvSpPr>
            <a:spLocks noChangeShapeType="1"/>
          </p:cNvSpPr>
          <p:nvPr/>
        </p:nvSpPr>
        <p:spPr bwMode="auto">
          <a:xfrm>
            <a:off x="6335714" y="3251200"/>
            <a:ext cx="117792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49" name="Text Box 13"/>
          <p:cNvSpPr txBox="1">
            <a:spLocks noChangeArrowheads="1"/>
          </p:cNvSpPr>
          <p:nvPr/>
        </p:nvSpPr>
        <p:spPr bwMode="auto">
          <a:xfrm>
            <a:off x="2016126" y="1541464"/>
            <a:ext cx="17621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b="1">
                <a:solidFill>
                  <a:srgbClr val="000000"/>
                </a:solidFill>
              </a:rPr>
              <a:t>Options</a:t>
            </a:r>
          </a:p>
        </p:txBody>
      </p:sp>
      <p:sp>
        <p:nvSpPr>
          <p:cNvPr id="39950" name="Text Box 14"/>
          <p:cNvSpPr txBox="1">
            <a:spLocks noChangeArrowheads="1"/>
          </p:cNvSpPr>
          <p:nvPr/>
        </p:nvSpPr>
        <p:spPr bwMode="auto">
          <a:xfrm>
            <a:off x="1924050" y="2646364"/>
            <a:ext cx="22733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lIns="98293" tIns="57474" rIns="98293" bIns="57474"/>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500">
                <a:solidFill>
                  <a:srgbClr val="000000"/>
                </a:solidFill>
              </a:rPr>
              <a:t>(a) Select one</a:t>
            </a:r>
            <a:r>
              <a:rPr lang="en-GB" altLang="en-US" sz="2500" i="1">
                <a:solidFill>
                  <a:srgbClr val="000000"/>
                </a:solidFill>
              </a:rPr>
              <a:t> m/z</a:t>
            </a:r>
            <a:r>
              <a:rPr lang="en-GB" altLang="en-US" sz="2500">
                <a:solidFill>
                  <a:srgbClr val="000000"/>
                </a:solidFill>
              </a:rPr>
              <a:t> value</a:t>
            </a:r>
          </a:p>
        </p:txBody>
      </p:sp>
      <p:sp>
        <p:nvSpPr>
          <p:cNvPr id="39951" name="Text Box 15"/>
          <p:cNvSpPr txBox="1">
            <a:spLocks noChangeArrowheads="1"/>
          </p:cNvSpPr>
          <p:nvPr/>
        </p:nvSpPr>
        <p:spPr bwMode="auto">
          <a:xfrm>
            <a:off x="5554664" y="2678113"/>
            <a:ext cx="30003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a:solidFill>
                  <a:srgbClr val="800000"/>
                </a:solidFill>
              </a:rPr>
              <a:t>x</a:t>
            </a:r>
          </a:p>
        </p:txBody>
      </p:sp>
      <p:sp>
        <p:nvSpPr>
          <p:cNvPr id="39952" name="Text Box 16"/>
          <p:cNvSpPr txBox="1">
            <a:spLocks noChangeArrowheads="1"/>
          </p:cNvSpPr>
          <p:nvPr/>
        </p:nvSpPr>
        <p:spPr bwMode="auto">
          <a:xfrm>
            <a:off x="5130800" y="2413001"/>
            <a:ext cx="3000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a:solidFill>
                  <a:srgbClr val="800000"/>
                </a:solidFill>
              </a:rPr>
              <a:t>x</a:t>
            </a:r>
          </a:p>
        </p:txBody>
      </p:sp>
      <p:sp>
        <p:nvSpPr>
          <p:cNvPr id="39953" name="Text Box 17"/>
          <p:cNvSpPr txBox="1">
            <a:spLocks noChangeArrowheads="1"/>
          </p:cNvSpPr>
          <p:nvPr/>
        </p:nvSpPr>
        <p:spPr bwMode="auto">
          <a:xfrm>
            <a:off x="4616450" y="2276476"/>
            <a:ext cx="298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a:solidFill>
                  <a:srgbClr val="800000"/>
                </a:solidFill>
              </a:rPr>
              <a:t>x</a:t>
            </a:r>
          </a:p>
        </p:txBody>
      </p:sp>
      <p:sp>
        <p:nvSpPr>
          <p:cNvPr id="39954" name="Text Box 18"/>
          <p:cNvSpPr txBox="1">
            <a:spLocks noChangeArrowheads="1"/>
          </p:cNvSpPr>
          <p:nvPr/>
        </p:nvSpPr>
        <p:spPr bwMode="auto">
          <a:xfrm>
            <a:off x="6040438" y="3457576"/>
            <a:ext cx="298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a:solidFill>
                  <a:srgbClr val="800000"/>
                </a:solidFill>
              </a:rPr>
              <a:t>x</a:t>
            </a:r>
          </a:p>
        </p:txBody>
      </p:sp>
      <p:sp>
        <p:nvSpPr>
          <p:cNvPr id="39955" name="Line 19"/>
          <p:cNvSpPr>
            <a:spLocks noChangeShapeType="1"/>
          </p:cNvSpPr>
          <p:nvPr/>
        </p:nvSpPr>
        <p:spPr bwMode="auto">
          <a:xfrm flipV="1">
            <a:off x="4394201" y="4918076"/>
            <a:ext cx="92075" cy="3968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56" name="Line 20"/>
          <p:cNvSpPr>
            <a:spLocks noChangeShapeType="1"/>
          </p:cNvSpPr>
          <p:nvPr/>
        </p:nvSpPr>
        <p:spPr bwMode="auto">
          <a:xfrm flipV="1">
            <a:off x="4572001" y="4976813"/>
            <a:ext cx="346075" cy="3667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57" name="Line 21"/>
          <p:cNvSpPr>
            <a:spLocks noChangeShapeType="1"/>
          </p:cNvSpPr>
          <p:nvPr/>
        </p:nvSpPr>
        <p:spPr bwMode="auto">
          <a:xfrm flipV="1">
            <a:off x="4703764" y="5081589"/>
            <a:ext cx="750887" cy="327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58" name="Line 22"/>
          <p:cNvSpPr>
            <a:spLocks noChangeShapeType="1"/>
          </p:cNvSpPr>
          <p:nvPr/>
        </p:nvSpPr>
        <p:spPr bwMode="auto">
          <a:xfrm>
            <a:off x="4737100" y="5603875"/>
            <a:ext cx="1176338"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59" name="Line 23"/>
          <p:cNvSpPr>
            <a:spLocks noChangeShapeType="1"/>
          </p:cNvSpPr>
          <p:nvPr/>
        </p:nvSpPr>
        <p:spPr bwMode="auto">
          <a:xfrm>
            <a:off x="4873626" y="5827714"/>
            <a:ext cx="1236663" cy="1793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60" name="Line 24"/>
          <p:cNvSpPr>
            <a:spLocks noChangeShapeType="1"/>
          </p:cNvSpPr>
          <p:nvPr/>
        </p:nvSpPr>
        <p:spPr bwMode="auto">
          <a:xfrm>
            <a:off x="6661150" y="4746626"/>
            <a:ext cx="1588" cy="758825"/>
          </a:xfrm>
          <a:prstGeom prst="line">
            <a:avLst/>
          </a:prstGeom>
          <a:noFill/>
          <a:ln w="3672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61" name="Line 25"/>
          <p:cNvSpPr>
            <a:spLocks noChangeShapeType="1"/>
          </p:cNvSpPr>
          <p:nvPr/>
        </p:nvSpPr>
        <p:spPr bwMode="auto">
          <a:xfrm>
            <a:off x="6661150" y="5680075"/>
            <a:ext cx="1588" cy="590550"/>
          </a:xfrm>
          <a:prstGeom prst="line">
            <a:avLst/>
          </a:prstGeom>
          <a:noFill/>
          <a:ln w="3672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62" name="Line 26"/>
          <p:cNvSpPr>
            <a:spLocks noChangeShapeType="1"/>
          </p:cNvSpPr>
          <p:nvPr/>
        </p:nvSpPr>
        <p:spPr bwMode="auto">
          <a:xfrm>
            <a:off x="6335714" y="5603875"/>
            <a:ext cx="1177925" cy="1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nvGrpSpPr>
          <p:cNvPr id="39964" name="Group 28"/>
          <p:cNvGrpSpPr>
            <a:grpSpLocks/>
          </p:cNvGrpSpPr>
          <p:nvPr/>
        </p:nvGrpSpPr>
        <p:grpSpPr bwMode="auto">
          <a:xfrm>
            <a:off x="7837488" y="4491332"/>
            <a:ext cx="2473286" cy="2034880"/>
            <a:chOff x="4384" y="3119"/>
            <a:chExt cx="1718" cy="1413"/>
          </a:xfrm>
        </p:grpSpPr>
        <p:sp>
          <p:nvSpPr>
            <p:cNvPr id="39968" name="Line 29"/>
            <p:cNvSpPr>
              <a:spLocks noChangeShapeType="1"/>
            </p:cNvSpPr>
            <p:nvPr/>
          </p:nvSpPr>
          <p:spPr bwMode="auto">
            <a:xfrm>
              <a:off x="4384" y="4202"/>
              <a:ext cx="1661" cy="1"/>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69" name="Line 30"/>
            <p:cNvSpPr>
              <a:spLocks noChangeShapeType="1"/>
            </p:cNvSpPr>
            <p:nvPr/>
          </p:nvSpPr>
          <p:spPr bwMode="auto">
            <a:xfrm>
              <a:off x="441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0" name="Line 31"/>
            <p:cNvSpPr>
              <a:spLocks noChangeShapeType="1"/>
            </p:cNvSpPr>
            <p:nvPr/>
          </p:nvSpPr>
          <p:spPr bwMode="auto">
            <a:xfrm>
              <a:off x="443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1" name="Line 32"/>
            <p:cNvSpPr>
              <a:spLocks noChangeShapeType="1"/>
            </p:cNvSpPr>
            <p:nvPr/>
          </p:nvSpPr>
          <p:spPr bwMode="auto">
            <a:xfrm>
              <a:off x="445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2" name="Line 33"/>
            <p:cNvSpPr>
              <a:spLocks noChangeShapeType="1"/>
            </p:cNvSpPr>
            <p:nvPr/>
          </p:nvSpPr>
          <p:spPr bwMode="auto">
            <a:xfrm>
              <a:off x="447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3" name="Line 34"/>
            <p:cNvSpPr>
              <a:spLocks noChangeShapeType="1"/>
            </p:cNvSpPr>
            <p:nvPr/>
          </p:nvSpPr>
          <p:spPr bwMode="auto">
            <a:xfrm>
              <a:off x="449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4" name="Line 35"/>
            <p:cNvSpPr>
              <a:spLocks noChangeShapeType="1"/>
            </p:cNvSpPr>
            <p:nvPr/>
          </p:nvSpPr>
          <p:spPr bwMode="auto">
            <a:xfrm>
              <a:off x="450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5" name="Line 36"/>
            <p:cNvSpPr>
              <a:spLocks noChangeShapeType="1"/>
            </p:cNvSpPr>
            <p:nvPr/>
          </p:nvSpPr>
          <p:spPr bwMode="auto">
            <a:xfrm>
              <a:off x="452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6" name="Line 37"/>
            <p:cNvSpPr>
              <a:spLocks noChangeShapeType="1"/>
            </p:cNvSpPr>
            <p:nvPr/>
          </p:nvSpPr>
          <p:spPr bwMode="auto">
            <a:xfrm>
              <a:off x="454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7" name="Line 38"/>
            <p:cNvSpPr>
              <a:spLocks noChangeShapeType="1"/>
            </p:cNvSpPr>
            <p:nvPr/>
          </p:nvSpPr>
          <p:spPr bwMode="auto">
            <a:xfrm>
              <a:off x="456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8" name="Line 39"/>
            <p:cNvSpPr>
              <a:spLocks noChangeShapeType="1"/>
            </p:cNvSpPr>
            <p:nvPr/>
          </p:nvSpPr>
          <p:spPr bwMode="auto">
            <a:xfrm>
              <a:off x="457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79" name="Line 40"/>
            <p:cNvSpPr>
              <a:spLocks noChangeShapeType="1"/>
            </p:cNvSpPr>
            <p:nvPr/>
          </p:nvSpPr>
          <p:spPr bwMode="auto">
            <a:xfrm>
              <a:off x="459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0" name="Line 41"/>
            <p:cNvSpPr>
              <a:spLocks noChangeShapeType="1"/>
            </p:cNvSpPr>
            <p:nvPr/>
          </p:nvSpPr>
          <p:spPr bwMode="auto">
            <a:xfrm>
              <a:off x="461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1" name="Line 42"/>
            <p:cNvSpPr>
              <a:spLocks noChangeShapeType="1"/>
            </p:cNvSpPr>
            <p:nvPr/>
          </p:nvSpPr>
          <p:spPr bwMode="auto">
            <a:xfrm>
              <a:off x="463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2" name="Line 43"/>
            <p:cNvSpPr>
              <a:spLocks noChangeShapeType="1"/>
            </p:cNvSpPr>
            <p:nvPr/>
          </p:nvSpPr>
          <p:spPr bwMode="auto">
            <a:xfrm>
              <a:off x="465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3" name="Line 44"/>
            <p:cNvSpPr>
              <a:spLocks noChangeShapeType="1"/>
            </p:cNvSpPr>
            <p:nvPr/>
          </p:nvSpPr>
          <p:spPr bwMode="auto">
            <a:xfrm>
              <a:off x="466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4" name="Line 45"/>
            <p:cNvSpPr>
              <a:spLocks noChangeShapeType="1"/>
            </p:cNvSpPr>
            <p:nvPr/>
          </p:nvSpPr>
          <p:spPr bwMode="auto">
            <a:xfrm>
              <a:off x="468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5" name="Line 46"/>
            <p:cNvSpPr>
              <a:spLocks noChangeShapeType="1"/>
            </p:cNvSpPr>
            <p:nvPr/>
          </p:nvSpPr>
          <p:spPr bwMode="auto">
            <a:xfrm>
              <a:off x="470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6" name="Line 47"/>
            <p:cNvSpPr>
              <a:spLocks noChangeShapeType="1"/>
            </p:cNvSpPr>
            <p:nvPr/>
          </p:nvSpPr>
          <p:spPr bwMode="auto">
            <a:xfrm>
              <a:off x="472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7" name="Line 48"/>
            <p:cNvSpPr>
              <a:spLocks noChangeShapeType="1"/>
            </p:cNvSpPr>
            <p:nvPr/>
          </p:nvSpPr>
          <p:spPr bwMode="auto">
            <a:xfrm>
              <a:off x="473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8" name="Line 49"/>
            <p:cNvSpPr>
              <a:spLocks noChangeShapeType="1"/>
            </p:cNvSpPr>
            <p:nvPr/>
          </p:nvSpPr>
          <p:spPr bwMode="auto">
            <a:xfrm>
              <a:off x="475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89" name="Line 50"/>
            <p:cNvSpPr>
              <a:spLocks noChangeShapeType="1"/>
            </p:cNvSpPr>
            <p:nvPr/>
          </p:nvSpPr>
          <p:spPr bwMode="auto">
            <a:xfrm>
              <a:off x="477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0" name="Line 51"/>
            <p:cNvSpPr>
              <a:spLocks noChangeShapeType="1"/>
            </p:cNvSpPr>
            <p:nvPr/>
          </p:nvSpPr>
          <p:spPr bwMode="auto">
            <a:xfrm>
              <a:off x="479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1" name="Line 52"/>
            <p:cNvSpPr>
              <a:spLocks noChangeShapeType="1"/>
            </p:cNvSpPr>
            <p:nvPr/>
          </p:nvSpPr>
          <p:spPr bwMode="auto">
            <a:xfrm>
              <a:off x="480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2" name="Line 53"/>
            <p:cNvSpPr>
              <a:spLocks noChangeShapeType="1"/>
            </p:cNvSpPr>
            <p:nvPr/>
          </p:nvSpPr>
          <p:spPr bwMode="auto">
            <a:xfrm>
              <a:off x="482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3" name="Line 54"/>
            <p:cNvSpPr>
              <a:spLocks noChangeShapeType="1"/>
            </p:cNvSpPr>
            <p:nvPr/>
          </p:nvSpPr>
          <p:spPr bwMode="auto">
            <a:xfrm>
              <a:off x="484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4" name="Line 55"/>
            <p:cNvSpPr>
              <a:spLocks noChangeShapeType="1"/>
            </p:cNvSpPr>
            <p:nvPr/>
          </p:nvSpPr>
          <p:spPr bwMode="auto">
            <a:xfrm>
              <a:off x="486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5" name="Line 56"/>
            <p:cNvSpPr>
              <a:spLocks noChangeShapeType="1"/>
            </p:cNvSpPr>
            <p:nvPr/>
          </p:nvSpPr>
          <p:spPr bwMode="auto">
            <a:xfrm>
              <a:off x="488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6" name="Line 57"/>
            <p:cNvSpPr>
              <a:spLocks noChangeShapeType="1"/>
            </p:cNvSpPr>
            <p:nvPr/>
          </p:nvSpPr>
          <p:spPr bwMode="auto">
            <a:xfrm>
              <a:off x="489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7" name="Line 58"/>
            <p:cNvSpPr>
              <a:spLocks noChangeShapeType="1"/>
            </p:cNvSpPr>
            <p:nvPr/>
          </p:nvSpPr>
          <p:spPr bwMode="auto">
            <a:xfrm>
              <a:off x="491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8" name="Line 59"/>
            <p:cNvSpPr>
              <a:spLocks noChangeShapeType="1"/>
            </p:cNvSpPr>
            <p:nvPr/>
          </p:nvSpPr>
          <p:spPr bwMode="auto">
            <a:xfrm>
              <a:off x="493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99" name="Line 60"/>
            <p:cNvSpPr>
              <a:spLocks noChangeShapeType="1"/>
            </p:cNvSpPr>
            <p:nvPr/>
          </p:nvSpPr>
          <p:spPr bwMode="auto">
            <a:xfrm>
              <a:off x="495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0" name="Line 61"/>
            <p:cNvSpPr>
              <a:spLocks noChangeShapeType="1"/>
            </p:cNvSpPr>
            <p:nvPr/>
          </p:nvSpPr>
          <p:spPr bwMode="auto">
            <a:xfrm>
              <a:off x="496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1" name="Line 62"/>
            <p:cNvSpPr>
              <a:spLocks noChangeShapeType="1"/>
            </p:cNvSpPr>
            <p:nvPr/>
          </p:nvSpPr>
          <p:spPr bwMode="auto">
            <a:xfrm>
              <a:off x="498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2" name="Line 63"/>
            <p:cNvSpPr>
              <a:spLocks noChangeShapeType="1"/>
            </p:cNvSpPr>
            <p:nvPr/>
          </p:nvSpPr>
          <p:spPr bwMode="auto">
            <a:xfrm>
              <a:off x="500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3" name="Line 64"/>
            <p:cNvSpPr>
              <a:spLocks noChangeShapeType="1"/>
            </p:cNvSpPr>
            <p:nvPr/>
          </p:nvSpPr>
          <p:spPr bwMode="auto">
            <a:xfrm>
              <a:off x="502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4" name="Line 65"/>
            <p:cNvSpPr>
              <a:spLocks noChangeShapeType="1"/>
            </p:cNvSpPr>
            <p:nvPr/>
          </p:nvSpPr>
          <p:spPr bwMode="auto">
            <a:xfrm>
              <a:off x="504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5" name="Line 66"/>
            <p:cNvSpPr>
              <a:spLocks noChangeShapeType="1"/>
            </p:cNvSpPr>
            <p:nvPr/>
          </p:nvSpPr>
          <p:spPr bwMode="auto">
            <a:xfrm>
              <a:off x="505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6" name="Line 67"/>
            <p:cNvSpPr>
              <a:spLocks noChangeShapeType="1"/>
            </p:cNvSpPr>
            <p:nvPr/>
          </p:nvSpPr>
          <p:spPr bwMode="auto">
            <a:xfrm>
              <a:off x="507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7" name="Line 68"/>
            <p:cNvSpPr>
              <a:spLocks noChangeShapeType="1"/>
            </p:cNvSpPr>
            <p:nvPr/>
          </p:nvSpPr>
          <p:spPr bwMode="auto">
            <a:xfrm>
              <a:off x="509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8" name="Line 69"/>
            <p:cNvSpPr>
              <a:spLocks noChangeShapeType="1"/>
            </p:cNvSpPr>
            <p:nvPr/>
          </p:nvSpPr>
          <p:spPr bwMode="auto">
            <a:xfrm>
              <a:off x="511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09" name="Line 70"/>
            <p:cNvSpPr>
              <a:spLocks noChangeShapeType="1"/>
            </p:cNvSpPr>
            <p:nvPr/>
          </p:nvSpPr>
          <p:spPr bwMode="auto">
            <a:xfrm>
              <a:off x="512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0" name="Line 71"/>
            <p:cNvSpPr>
              <a:spLocks noChangeShapeType="1"/>
            </p:cNvSpPr>
            <p:nvPr/>
          </p:nvSpPr>
          <p:spPr bwMode="auto">
            <a:xfrm>
              <a:off x="514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1" name="Line 72"/>
            <p:cNvSpPr>
              <a:spLocks noChangeShapeType="1"/>
            </p:cNvSpPr>
            <p:nvPr/>
          </p:nvSpPr>
          <p:spPr bwMode="auto">
            <a:xfrm>
              <a:off x="516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2" name="Line 73"/>
            <p:cNvSpPr>
              <a:spLocks noChangeShapeType="1"/>
            </p:cNvSpPr>
            <p:nvPr/>
          </p:nvSpPr>
          <p:spPr bwMode="auto">
            <a:xfrm>
              <a:off x="518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3" name="Line 74"/>
            <p:cNvSpPr>
              <a:spLocks noChangeShapeType="1"/>
            </p:cNvSpPr>
            <p:nvPr/>
          </p:nvSpPr>
          <p:spPr bwMode="auto">
            <a:xfrm>
              <a:off x="519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4" name="Line 75"/>
            <p:cNvSpPr>
              <a:spLocks noChangeShapeType="1"/>
            </p:cNvSpPr>
            <p:nvPr/>
          </p:nvSpPr>
          <p:spPr bwMode="auto">
            <a:xfrm>
              <a:off x="521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5" name="Line 76"/>
            <p:cNvSpPr>
              <a:spLocks noChangeShapeType="1"/>
            </p:cNvSpPr>
            <p:nvPr/>
          </p:nvSpPr>
          <p:spPr bwMode="auto">
            <a:xfrm>
              <a:off x="523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6" name="Line 77"/>
            <p:cNvSpPr>
              <a:spLocks noChangeShapeType="1"/>
            </p:cNvSpPr>
            <p:nvPr/>
          </p:nvSpPr>
          <p:spPr bwMode="auto">
            <a:xfrm>
              <a:off x="525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7" name="Line 78"/>
            <p:cNvSpPr>
              <a:spLocks noChangeShapeType="1"/>
            </p:cNvSpPr>
            <p:nvPr/>
          </p:nvSpPr>
          <p:spPr bwMode="auto">
            <a:xfrm>
              <a:off x="527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8" name="Line 79"/>
            <p:cNvSpPr>
              <a:spLocks noChangeShapeType="1"/>
            </p:cNvSpPr>
            <p:nvPr/>
          </p:nvSpPr>
          <p:spPr bwMode="auto">
            <a:xfrm>
              <a:off x="528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19" name="Line 80"/>
            <p:cNvSpPr>
              <a:spLocks noChangeShapeType="1"/>
            </p:cNvSpPr>
            <p:nvPr/>
          </p:nvSpPr>
          <p:spPr bwMode="auto">
            <a:xfrm>
              <a:off x="530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0" name="Line 81"/>
            <p:cNvSpPr>
              <a:spLocks noChangeShapeType="1"/>
            </p:cNvSpPr>
            <p:nvPr/>
          </p:nvSpPr>
          <p:spPr bwMode="auto">
            <a:xfrm>
              <a:off x="532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1" name="Line 82"/>
            <p:cNvSpPr>
              <a:spLocks noChangeShapeType="1"/>
            </p:cNvSpPr>
            <p:nvPr/>
          </p:nvSpPr>
          <p:spPr bwMode="auto">
            <a:xfrm>
              <a:off x="534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2" name="Line 83"/>
            <p:cNvSpPr>
              <a:spLocks noChangeShapeType="1"/>
            </p:cNvSpPr>
            <p:nvPr/>
          </p:nvSpPr>
          <p:spPr bwMode="auto">
            <a:xfrm>
              <a:off x="535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3" name="Line 84"/>
            <p:cNvSpPr>
              <a:spLocks noChangeShapeType="1"/>
            </p:cNvSpPr>
            <p:nvPr/>
          </p:nvSpPr>
          <p:spPr bwMode="auto">
            <a:xfrm>
              <a:off x="537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4" name="Line 85"/>
            <p:cNvSpPr>
              <a:spLocks noChangeShapeType="1"/>
            </p:cNvSpPr>
            <p:nvPr/>
          </p:nvSpPr>
          <p:spPr bwMode="auto">
            <a:xfrm>
              <a:off x="539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5" name="Line 86"/>
            <p:cNvSpPr>
              <a:spLocks noChangeShapeType="1"/>
            </p:cNvSpPr>
            <p:nvPr/>
          </p:nvSpPr>
          <p:spPr bwMode="auto">
            <a:xfrm>
              <a:off x="541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6" name="Line 87"/>
            <p:cNvSpPr>
              <a:spLocks noChangeShapeType="1"/>
            </p:cNvSpPr>
            <p:nvPr/>
          </p:nvSpPr>
          <p:spPr bwMode="auto">
            <a:xfrm>
              <a:off x="542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7" name="Line 88"/>
            <p:cNvSpPr>
              <a:spLocks noChangeShapeType="1"/>
            </p:cNvSpPr>
            <p:nvPr/>
          </p:nvSpPr>
          <p:spPr bwMode="auto">
            <a:xfrm>
              <a:off x="544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8" name="Line 89"/>
            <p:cNvSpPr>
              <a:spLocks noChangeShapeType="1"/>
            </p:cNvSpPr>
            <p:nvPr/>
          </p:nvSpPr>
          <p:spPr bwMode="auto">
            <a:xfrm>
              <a:off x="546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29" name="Line 90"/>
            <p:cNvSpPr>
              <a:spLocks noChangeShapeType="1"/>
            </p:cNvSpPr>
            <p:nvPr/>
          </p:nvSpPr>
          <p:spPr bwMode="auto">
            <a:xfrm>
              <a:off x="548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0" name="Line 91"/>
            <p:cNvSpPr>
              <a:spLocks noChangeShapeType="1"/>
            </p:cNvSpPr>
            <p:nvPr/>
          </p:nvSpPr>
          <p:spPr bwMode="auto">
            <a:xfrm>
              <a:off x="550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1" name="Line 92"/>
            <p:cNvSpPr>
              <a:spLocks noChangeShapeType="1"/>
            </p:cNvSpPr>
            <p:nvPr/>
          </p:nvSpPr>
          <p:spPr bwMode="auto">
            <a:xfrm>
              <a:off x="551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2" name="Line 93"/>
            <p:cNvSpPr>
              <a:spLocks noChangeShapeType="1"/>
            </p:cNvSpPr>
            <p:nvPr/>
          </p:nvSpPr>
          <p:spPr bwMode="auto">
            <a:xfrm>
              <a:off x="553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3" name="Line 94"/>
            <p:cNvSpPr>
              <a:spLocks noChangeShapeType="1"/>
            </p:cNvSpPr>
            <p:nvPr/>
          </p:nvSpPr>
          <p:spPr bwMode="auto">
            <a:xfrm>
              <a:off x="555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4" name="Line 95"/>
            <p:cNvSpPr>
              <a:spLocks noChangeShapeType="1"/>
            </p:cNvSpPr>
            <p:nvPr/>
          </p:nvSpPr>
          <p:spPr bwMode="auto">
            <a:xfrm>
              <a:off x="557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5" name="Line 96"/>
            <p:cNvSpPr>
              <a:spLocks noChangeShapeType="1"/>
            </p:cNvSpPr>
            <p:nvPr/>
          </p:nvSpPr>
          <p:spPr bwMode="auto">
            <a:xfrm>
              <a:off x="558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6" name="Line 97"/>
            <p:cNvSpPr>
              <a:spLocks noChangeShapeType="1"/>
            </p:cNvSpPr>
            <p:nvPr/>
          </p:nvSpPr>
          <p:spPr bwMode="auto">
            <a:xfrm>
              <a:off x="560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7" name="Line 98"/>
            <p:cNvSpPr>
              <a:spLocks noChangeShapeType="1"/>
            </p:cNvSpPr>
            <p:nvPr/>
          </p:nvSpPr>
          <p:spPr bwMode="auto">
            <a:xfrm>
              <a:off x="562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8" name="Line 99"/>
            <p:cNvSpPr>
              <a:spLocks noChangeShapeType="1"/>
            </p:cNvSpPr>
            <p:nvPr/>
          </p:nvSpPr>
          <p:spPr bwMode="auto">
            <a:xfrm>
              <a:off x="564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39" name="Line 100"/>
            <p:cNvSpPr>
              <a:spLocks noChangeShapeType="1"/>
            </p:cNvSpPr>
            <p:nvPr/>
          </p:nvSpPr>
          <p:spPr bwMode="auto">
            <a:xfrm>
              <a:off x="566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0" name="Line 101"/>
            <p:cNvSpPr>
              <a:spLocks noChangeShapeType="1"/>
            </p:cNvSpPr>
            <p:nvPr/>
          </p:nvSpPr>
          <p:spPr bwMode="auto">
            <a:xfrm>
              <a:off x="568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1" name="Line 102"/>
            <p:cNvSpPr>
              <a:spLocks noChangeShapeType="1"/>
            </p:cNvSpPr>
            <p:nvPr/>
          </p:nvSpPr>
          <p:spPr bwMode="auto">
            <a:xfrm>
              <a:off x="569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2" name="Line 103"/>
            <p:cNvSpPr>
              <a:spLocks noChangeShapeType="1"/>
            </p:cNvSpPr>
            <p:nvPr/>
          </p:nvSpPr>
          <p:spPr bwMode="auto">
            <a:xfrm>
              <a:off x="571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3" name="Line 104"/>
            <p:cNvSpPr>
              <a:spLocks noChangeShapeType="1"/>
            </p:cNvSpPr>
            <p:nvPr/>
          </p:nvSpPr>
          <p:spPr bwMode="auto">
            <a:xfrm>
              <a:off x="573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4" name="Line 105"/>
            <p:cNvSpPr>
              <a:spLocks noChangeShapeType="1"/>
            </p:cNvSpPr>
            <p:nvPr/>
          </p:nvSpPr>
          <p:spPr bwMode="auto">
            <a:xfrm>
              <a:off x="575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5" name="Line 106"/>
            <p:cNvSpPr>
              <a:spLocks noChangeShapeType="1"/>
            </p:cNvSpPr>
            <p:nvPr/>
          </p:nvSpPr>
          <p:spPr bwMode="auto">
            <a:xfrm>
              <a:off x="576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6" name="Line 107"/>
            <p:cNvSpPr>
              <a:spLocks noChangeShapeType="1"/>
            </p:cNvSpPr>
            <p:nvPr/>
          </p:nvSpPr>
          <p:spPr bwMode="auto">
            <a:xfrm>
              <a:off x="578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7" name="Line 108"/>
            <p:cNvSpPr>
              <a:spLocks noChangeShapeType="1"/>
            </p:cNvSpPr>
            <p:nvPr/>
          </p:nvSpPr>
          <p:spPr bwMode="auto">
            <a:xfrm>
              <a:off x="580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8" name="Line 109"/>
            <p:cNvSpPr>
              <a:spLocks noChangeShapeType="1"/>
            </p:cNvSpPr>
            <p:nvPr/>
          </p:nvSpPr>
          <p:spPr bwMode="auto">
            <a:xfrm>
              <a:off x="582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49" name="Line 110"/>
            <p:cNvSpPr>
              <a:spLocks noChangeShapeType="1"/>
            </p:cNvSpPr>
            <p:nvPr/>
          </p:nvSpPr>
          <p:spPr bwMode="auto">
            <a:xfrm>
              <a:off x="583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0" name="Line 111"/>
            <p:cNvSpPr>
              <a:spLocks noChangeShapeType="1"/>
            </p:cNvSpPr>
            <p:nvPr/>
          </p:nvSpPr>
          <p:spPr bwMode="auto">
            <a:xfrm>
              <a:off x="5857"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1" name="Line 112"/>
            <p:cNvSpPr>
              <a:spLocks noChangeShapeType="1"/>
            </p:cNvSpPr>
            <p:nvPr/>
          </p:nvSpPr>
          <p:spPr bwMode="auto">
            <a:xfrm>
              <a:off x="587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2" name="Line 113"/>
            <p:cNvSpPr>
              <a:spLocks noChangeShapeType="1"/>
            </p:cNvSpPr>
            <p:nvPr/>
          </p:nvSpPr>
          <p:spPr bwMode="auto">
            <a:xfrm>
              <a:off x="5892"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3" name="Line 114"/>
            <p:cNvSpPr>
              <a:spLocks noChangeShapeType="1"/>
            </p:cNvSpPr>
            <p:nvPr/>
          </p:nvSpPr>
          <p:spPr bwMode="auto">
            <a:xfrm>
              <a:off x="5910"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4" name="Line 115"/>
            <p:cNvSpPr>
              <a:spLocks noChangeShapeType="1"/>
            </p:cNvSpPr>
            <p:nvPr/>
          </p:nvSpPr>
          <p:spPr bwMode="auto">
            <a:xfrm>
              <a:off x="5928"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5" name="Line 116"/>
            <p:cNvSpPr>
              <a:spLocks noChangeShapeType="1"/>
            </p:cNvSpPr>
            <p:nvPr/>
          </p:nvSpPr>
          <p:spPr bwMode="auto">
            <a:xfrm>
              <a:off x="5945"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6" name="Line 117"/>
            <p:cNvSpPr>
              <a:spLocks noChangeShapeType="1"/>
            </p:cNvSpPr>
            <p:nvPr/>
          </p:nvSpPr>
          <p:spPr bwMode="auto">
            <a:xfrm>
              <a:off x="5963"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7" name="Line 118"/>
            <p:cNvSpPr>
              <a:spLocks noChangeShapeType="1"/>
            </p:cNvSpPr>
            <p:nvPr/>
          </p:nvSpPr>
          <p:spPr bwMode="auto">
            <a:xfrm>
              <a:off x="5981"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8" name="Line 119"/>
            <p:cNvSpPr>
              <a:spLocks noChangeShapeType="1"/>
            </p:cNvSpPr>
            <p:nvPr/>
          </p:nvSpPr>
          <p:spPr bwMode="auto">
            <a:xfrm>
              <a:off x="5999"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59" name="Line 120"/>
            <p:cNvSpPr>
              <a:spLocks noChangeShapeType="1"/>
            </p:cNvSpPr>
            <p:nvPr/>
          </p:nvSpPr>
          <p:spPr bwMode="auto">
            <a:xfrm>
              <a:off x="6016"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0" name="Line 121"/>
            <p:cNvSpPr>
              <a:spLocks noChangeShapeType="1"/>
            </p:cNvSpPr>
            <p:nvPr/>
          </p:nvSpPr>
          <p:spPr bwMode="auto">
            <a:xfrm>
              <a:off x="6034" y="4202"/>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1" name="Line 122"/>
            <p:cNvSpPr>
              <a:spLocks noChangeShapeType="1"/>
            </p:cNvSpPr>
            <p:nvPr/>
          </p:nvSpPr>
          <p:spPr bwMode="auto">
            <a:xfrm>
              <a:off x="4472"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2" name="Line 123"/>
            <p:cNvSpPr>
              <a:spLocks noChangeShapeType="1"/>
            </p:cNvSpPr>
            <p:nvPr/>
          </p:nvSpPr>
          <p:spPr bwMode="auto">
            <a:xfrm>
              <a:off x="4561"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3" name="Line 124"/>
            <p:cNvSpPr>
              <a:spLocks noChangeShapeType="1"/>
            </p:cNvSpPr>
            <p:nvPr/>
          </p:nvSpPr>
          <p:spPr bwMode="auto">
            <a:xfrm>
              <a:off x="4650"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4" name="Line 125"/>
            <p:cNvSpPr>
              <a:spLocks noChangeShapeType="1"/>
            </p:cNvSpPr>
            <p:nvPr/>
          </p:nvSpPr>
          <p:spPr bwMode="auto">
            <a:xfrm>
              <a:off x="4738"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5" name="Line 126"/>
            <p:cNvSpPr>
              <a:spLocks noChangeShapeType="1"/>
            </p:cNvSpPr>
            <p:nvPr/>
          </p:nvSpPr>
          <p:spPr bwMode="auto">
            <a:xfrm>
              <a:off x="4827"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6" name="Line 127"/>
            <p:cNvSpPr>
              <a:spLocks noChangeShapeType="1"/>
            </p:cNvSpPr>
            <p:nvPr/>
          </p:nvSpPr>
          <p:spPr bwMode="auto">
            <a:xfrm>
              <a:off x="4916"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7" name="Line 128"/>
            <p:cNvSpPr>
              <a:spLocks noChangeShapeType="1"/>
            </p:cNvSpPr>
            <p:nvPr/>
          </p:nvSpPr>
          <p:spPr bwMode="auto">
            <a:xfrm>
              <a:off x="5004"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8" name="Line 129"/>
            <p:cNvSpPr>
              <a:spLocks noChangeShapeType="1"/>
            </p:cNvSpPr>
            <p:nvPr/>
          </p:nvSpPr>
          <p:spPr bwMode="auto">
            <a:xfrm>
              <a:off x="5093"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69" name="Line 130"/>
            <p:cNvSpPr>
              <a:spLocks noChangeShapeType="1"/>
            </p:cNvSpPr>
            <p:nvPr/>
          </p:nvSpPr>
          <p:spPr bwMode="auto">
            <a:xfrm>
              <a:off x="5181"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0" name="Line 131"/>
            <p:cNvSpPr>
              <a:spLocks noChangeShapeType="1"/>
            </p:cNvSpPr>
            <p:nvPr/>
          </p:nvSpPr>
          <p:spPr bwMode="auto">
            <a:xfrm>
              <a:off x="5270"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1" name="Line 132"/>
            <p:cNvSpPr>
              <a:spLocks noChangeShapeType="1"/>
            </p:cNvSpPr>
            <p:nvPr/>
          </p:nvSpPr>
          <p:spPr bwMode="auto">
            <a:xfrm>
              <a:off x="5359"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2" name="Line 133"/>
            <p:cNvSpPr>
              <a:spLocks noChangeShapeType="1"/>
            </p:cNvSpPr>
            <p:nvPr/>
          </p:nvSpPr>
          <p:spPr bwMode="auto">
            <a:xfrm>
              <a:off x="5447"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3" name="Line 134"/>
            <p:cNvSpPr>
              <a:spLocks noChangeShapeType="1"/>
            </p:cNvSpPr>
            <p:nvPr/>
          </p:nvSpPr>
          <p:spPr bwMode="auto">
            <a:xfrm>
              <a:off x="5536"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4" name="Line 135"/>
            <p:cNvSpPr>
              <a:spLocks noChangeShapeType="1"/>
            </p:cNvSpPr>
            <p:nvPr/>
          </p:nvSpPr>
          <p:spPr bwMode="auto">
            <a:xfrm>
              <a:off x="5624"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5" name="Line 136"/>
            <p:cNvSpPr>
              <a:spLocks noChangeShapeType="1"/>
            </p:cNvSpPr>
            <p:nvPr/>
          </p:nvSpPr>
          <p:spPr bwMode="auto">
            <a:xfrm>
              <a:off x="5715"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6" name="Line 137"/>
            <p:cNvSpPr>
              <a:spLocks noChangeShapeType="1"/>
            </p:cNvSpPr>
            <p:nvPr/>
          </p:nvSpPr>
          <p:spPr bwMode="auto">
            <a:xfrm>
              <a:off x="5804"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7" name="Line 138"/>
            <p:cNvSpPr>
              <a:spLocks noChangeShapeType="1"/>
            </p:cNvSpPr>
            <p:nvPr/>
          </p:nvSpPr>
          <p:spPr bwMode="auto">
            <a:xfrm>
              <a:off x="5892"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8" name="Line 139"/>
            <p:cNvSpPr>
              <a:spLocks noChangeShapeType="1"/>
            </p:cNvSpPr>
            <p:nvPr/>
          </p:nvSpPr>
          <p:spPr bwMode="auto">
            <a:xfrm>
              <a:off x="5981" y="4202"/>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79" name="Rectangle 140"/>
            <p:cNvSpPr>
              <a:spLocks noChangeArrowheads="1"/>
            </p:cNvSpPr>
            <p:nvPr/>
          </p:nvSpPr>
          <p:spPr bwMode="auto">
            <a:xfrm>
              <a:off x="4487" y="4221"/>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864</a:t>
              </a:r>
            </a:p>
          </p:txBody>
        </p:sp>
        <p:sp>
          <p:nvSpPr>
            <p:cNvPr id="40080" name="Rectangle 141"/>
            <p:cNvSpPr>
              <a:spLocks noChangeArrowheads="1"/>
            </p:cNvSpPr>
            <p:nvPr/>
          </p:nvSpPr>
          <p:spPr bwMode="auto">
            <a:xfrm>
              <a:off x="4813" y="4221"/>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866</a:t>
              </a:r>
            </a:p>
          </p:txBody>
        </p:sp>
        <p:sp>
          <p:nvSpPr>
            <p:cNvPr id="40081" name="Rectangle 142"/>
            <p:cNvSpPr>
              <a:spLocks noChangeArrowheads="1"/>
            </p:cNvSpPr>
            <p:nvPr/>
          </p:nvSpPr>
          <p:spPr bwMode="auto">
            <a:xfrm>
              <a:off x="5168" y="4221"/>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868</a:t>
              </a:r>
            </a:p>
          </p:txBody>
        </p:sp>
        <p:sp>
          <p:nvSpPr>
            <p:cNvPr id="40082" name="Rectangle 143"/>
            <p:cNvSpPr>
              <a:spLocks noChangeArrowheads="1"/>
            </p:cNvSpPr>
            <p:nvPr/>
          </p:nvSpPr>
          <p:spPr bwMode="auto">
            <a:xfrm>
              <a:off x="5522" y="4221"/>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870</a:t>
              </a:r>
            </a:p>
          </p:txBody>
        </p:sp>
        <p:sp>
          <p:nvSpPr>
            <p:cNvPr id="40083" name="Rectangle 144"/>
            <p:cNvSpPr>
              <a:spLocks noChangeArrowheads="1"/>
            </p:cNvSpPr>
            <p:nvPr/>
          </p:nvSpPr>
          <p:spPr bwMode="auto">
            <a:xfrm>
              <a:off x="5878" y="4221"/>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872</a:t>
              </a:r>
            </a:p>
          </p:txBody>
        </p:sp>
        <p:sp>
          <p:nvSpPr>
            <p:cNvPr id="40084" name="Rectangle 145"/>
            <p:cNvSpPr>
              <a:spLocks noChangeArrowheads="1"/>
            </p:cNvSpPr>
            <p:nvPr/>
          </p:nvSpPr>
          <p:spPr bwMode="auto">
            <a:xfrm>
              <a:off x="4865" y="4371"/>
              <a:ext cx="61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b="1">
                  <a:solidFill>
                    <a:srgbClr val="000000"/>
                  </a:solidFill>
                </a:rPr>
                <a:t>m/z, amu</a:t>
              </a:r>
            </a:p>
          </p:txBody>
        </p:sp>
        <p:sp>
          <p:nvSpPr>
            <p:cNvPr id="40085" name="Line 146"/>
            <p:cNvSpPr>
              <a:spLocks noChangeShapeType="1"/>
            </p:cNvSpPr>
            <p:nvPr/>
          </p:nvSpPr>
          <p:spPr bwMode="auto">
            <a:xfrm flipV="1">
              <a:off x="4384" y="3119"/>
              <a:ext cx="1" cy="108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86" name="Line 147"/>
            <p:cNvSpPr>
              <a:spLocks noChangeShapeType="1"/>
            </p:cNvSpPr>
            <p:nvPr/>
          </p:nvSpPr>
          <p:spPr bwMode="auto">
            <a:xfrm flipV="1">
              <a:off x="4427" y="4189"/>
              <a:ext cx="1" cy="14"/>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87" name="Freeform 148"/>
            <p:cNvSpPr>
              <a:spLocks noChangeArrowheads="1"/>
            </p:cNvSpPr>
            <p:nvPr/>
          </p:nvSpPr>
          <p:spPr bwMode="auto">
            <a:xfrm>
              <a:off x="4442" y="4155"/>
              <a:ext cx="22" cy="46"/>
            </a:xfrm>
            <a:custGeom>
              <a:avLst/>
              <a:gdLst>
                <a:gd name="T0" fmla="*/ 0 w 11"/>
                <a:gd name="T1" fmla="*/ 143 h 26"/>
                <a:gd name="T2" fmla="*/ 0 w 11"/>
                <a:gd name="T3" fmla="*/ 88 h 26"/>
                <a:gd name="T4" fmla="*/ 24 w 11"/>
                <a:gd name="T5" fmla="*/ 122 h 26"/>
                <a:gd name="T6" fmla="*/ 48 w 11"/>
                <a:gd name="T7" fmla="*/ 16 h 26"/>
                <a:gd name="T8" fmla="*/ 64 w 11"/>
                <a:gd name="T9" fmla="*/ 0 h 26"/>
                <a:gd name="T10" fmla="*/ 88 w 11"/>
                <a:gd name="T11" fmla="*/ 106 h 26"/>
                <a:gd name="T12" fmla="*/ 88 w 11"/>
                <a:gd name="T13" fmla="*/ 143 h 26"/>
                <a:gd name="T14" fmla="*/ 0 60000 65536"/>
                <a:gd name="T15" fmla="*/ 0 60000 65536"/>
                <a:gd name="T16" fmla="*/ 0 60000 65536"/>
                <a:gd name="T17" fmla="*/ 0 60000 65536"/>
                <a:gd name="T18" fmla="*/ 0 60000 65536"/>
                <a:gd name="T19" fmla="*/ 0 60000 65536"/>
                <a:gd name="T20" fmla="*/ 0 60000 65536"/>
                <a:gd name="T21" fmla="*/ 0 w 11"/>
                <a:gd name="T22" fmla="*/ 0 h 26"/>
                <a:gd name="T23" fmla="*/ 11 w 1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26">
                  <a:moveTo>
                    <a:pt x="0" y="26"/>
                  </a:moveTo>
                  <a:lnTo>
                    <a:pt x="0" y="16"/>
                  </a:lnTo>
                  <a:lnTo>
                    <a:pt x="3" y="22"/>
                  </a:lnTo>
                  <a:lnTo>
                    <a:pt x="6" y="3"/>
                  </a:lnTo>
                  <a:lnTo>
                    <a:pt x="8" y="0"/>
                  </a:lnTo>
                  <a:lnTo>
                    <a:pt x="11" y="19"/>
                  </a:lnTo>
                  <a:lnTo>
                    <a:pt x="11" y="2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88" name="Line 149"/>
            <p:cNvSpPr>
              <a:spLocks noChangeShapeType="1"/>
            </p:cNvSpPr>
            <p:nvPr/>
          </p:nvSpPr>
          <p:spPr bwMode="auto">
            <a:xfrm flipV="1">
              <a:off x="4486" y="4182"/>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89" name="Freeform 150"/>
            <p:cNvSpPr>
              <a:spLocks noChangeArrowheads="1"/>
            </p:cNvSpPr>
            <p:nvPr/>
          </p:nvSpPr>
          <p:spPr bwMode="auto">
            <a:xfrm>
              <a:off x="4496" y="4150"/>
              <a:ext cx="33" cy="52"/>
            </a:xfrm>
            <a:custGeom>
              <a:avLst/>
              <a:gdLst>
                <a:gd name="T0" fmla="*/ 0 w 17"/>
                <a:gd name="T1" fmla="*/ 167 h 29"/>
                <a:gd name="T2" fmla="*/ 0 w 17"/>
                <a:gd name="T3" fmla="*/ 145 h 29"/>
                <a:gd name="T4" fmla="*/ 23 w 17"/>
                <a:gd name="T5" fmla="*/ 109 h 29"/>
                <a:gd name="T6" fmla="*/ 45 w 17"/>
                <a:gd name="T7" fmla="*/ 145 h 29"/>
                <a:gd name="T8" fmla="*/ 60 w 17"/>
                <a:gd name="T9" fmla="*/ 126 h 29"/>
                <a:gd name="T10" fmla="*/ 80 w 17"/>
                <a:gd name="T11" fmla="*/ 126 h 29"/>
                <a:gd name="T12" fmla="*/ 101 w 17"/>
                <a:gd name="T13" fmla="*/ 109 h 29"/>
                <a:gd name="T14" fmla="*/ 124 w 17"/>
                <a:gd name="T15" fmla="*/ 0 h 29"/>
                <a:gd name="T16" fmla="*/ 124 w 17"/>
                <a:gd name="T17" fmla="*/ 16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9"/>
                <a:gd name="T29" fmla="*/ 17 w 17"/>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9">
                  <a:moveTo>
                    <a:pt x="0" y="29"/>
                  </a:moveTo>
                  <a:lnTo>
                    <a:pt x="0" y="25"/>
                  </a:lnTo>
                  <a:lnTo>
                    <a:pt x="3" y="19"/>
                  </a:lnTo>
                  <a:lnTo>
                    <a:pt x="6" y="25"/>
                  </a:lnTo>
                  <a:lnTo>
                    <a:pt x="8" y="22"/>
                  </a:lnTo>
                  <a:lnTo>
                    <a:pt x="11" y="22"/>
                  </a:lnTo>
                  <a:lnTo>
                    <a:pt x="14" y="19"/>
                  </a:lnTo>
                  <a:lnTo>
                    <a:pt x="17" y="0"/>
                  </a:lnTo>
                  <a:lnTo>
                    <a:pt x="17"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0" name="Freeform 151"/>
            <p:cNvSpPr>
              <a:spLocks noChangeArrowheads="1"/>
            </p:cNvSpPr>
            <p:nvPr/>
          </p:nvSpPr>
          <p:spPr bwMode="auto">
            <a:xfrm>
              <a:off x="4539" y="4139"/>
              <a:ext cx="26" cy="62"/>
            </a:xfrm>
            <a:custGeom>
              <a:avLst/>
              <a:gdLst>
                <a:gd name="T0" fmla="*/ 0 w 13"/>
                <a:gd name="T1" fmla="*/ 195 h 35"/>
                <a:gd name="T2" fmla="*/ 0 w 13"/>
                <a:gd name="T3" fmla="*/ 172 h 35"/>
                <a:gd name="T4" fmla="*/ 24 w 13"/>
                <a:gd name="T5" fmla="*/ 158 h 35"/>
                <a:gd name="T6" fmla="*/ 40 w 13"/>
                <a:gd name="T7" fmla="*/ 158 h 35"/>
                <a:gd name="T8" fmla="*/ 64 w 13"/>
                <a:gd name="T9" fmla="*/ 0 h 35"/>
                <a:gd name="T10" fmla="*/ 88 w 13"/>
                <a:gd name="T11" fmla="*/ 172 h 35"/>
                <a:gd name="T12" fmla="*/ 104 w 13"/>
                <a:gd name="T13" fmla="*/ 66 h 35"/>
                <a:gd name="T14" fmla="*/ 104 w 13"/>
                <a:gd name="T15" fmla="*/ 195 h 3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35"/>
                <a:gd name="T26" fmla="*/ 13 w 1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35">
                  <a:moveTo>
                    <a:pt x="0" y="35"/>
                  </a:moveTo>
                  <a:lnTo>
                    <a:pt x="0" y="31"/>
                  </a:lnTo>
                  <a:lnTo>
                    <a:pt x="3" y="28"/>
                  </a:lnTo>
                  <a:lnTo>
                    <a:pt x="5" y="28"/>
                  </a:lnTo>
                  <a:lnTo>
                    <a:pt x="8" y="0"/>
                  </a:lnTo>
                  <a:lnTo>
                    <a:pt x="11" y="31"/>
                  </a:lnTo>
                  <a:lnTo>
                    <a:pt x="13" y="12"/>
                  </a:lnTo>
                  <a:lnTo>
                    <a:pt x="13" y="3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1" name="Freeform 152"/>
            <p:cNvSpPr>
              <a:spLocks noChangeArrowheads="1"/>
            </p:cNvSpPr>
            <p:nvPr/>
          </p:nvSpPr>
          <p:spPr bwMode="auto">
            <a:xfrm>
              <a:off x="4583" y="4174"/>
              <a:ext cx="4" cy="28"/>
            </a:xfrm>
            <a:custGeom>
              <a:avLst/>
              <a:gdLst>
                <a:gd name="T0" fmla="*/ 0 w 2"/>
                <a:gd name="T1" fmla="*/ 86 h 16"/>
                <a:gd name="T2" fmla="*/ 0 w 2"/>
                <a:gd name="T3" fmla="*/ 0 h 16"/>
                <a:gd name="T4" fmla="*/ 16 w 2"/>
                <a:gd name="T5" fmla="*/ 49 h 16"/>
                <a:gd name="T6" fmla="*/ 16 w 2"/>
                <a:gd name="T7" fmla="*/ 86 h 16"/>
                <a:gd name="T8" fmla="*/ 0 60000 65536"/>
                <a:gd name="T9" fmla="*/ 0 60000 65536"/>
                <a:gd name="T10" fmla="*/ 0 60000 65536"/>
                <a:gd name="T11" fmla="*/ 0 60000 65536"/>
                <a:gd name="T12" fmla="*/ 0 w 2"/>
                <a:gd name="T13" fmla="*/ 0 h 16"/>
                <a:gd name="T14" fmla="*/ 2 w 2"/>
                <a:gd name="T15" fmla="*/ 16 h 16"/>
              </a:gdLst>
              <a:ahLst/>
              <a:cxnLst>
                <a:cxn ang="T8">
                  <a:pos x="T0" y="T1"/>
                </a:cxn>
                <a:cxn ang="T9">
                  <a:pos x="T2" y="T3"/>
                </a:cxn>
                <a:cxn ang="T10">
                  <a:pos x="T4" y="T5"/>
                </a:cxn>
                <a:cxn ang="T11">
                  <a:pos x="T6" y="T7"/>
                </a:cxn>
              </a:cxnLst>
              <a:rect l="T12" t="T13" r="T14" b="T15"/>
              <a:pathLst>
                <a:path w="2" h="16">
                  <a:moveTo>
                    <a:pt x="0" y="16"/>
                  </a:moveTo>
                  <a:lnTo>
                    <a:pt x="0" y="0"/>
                  </a:lnTo>
                  <a:lnTo>
                    <a:pt x="2" y="9"/>
                  </a:lnTo>
                  <a:lnTo>
                    <a:pt x="2"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2" name="Freeform 153"/>
            <p:cNvSpPr>
              <a:spLocks noChangeArrowheads="1"/>
            </p:cNvSpPr>
            <p:nvPr/>
          </p:nvSpPr>
          <p:spPr bwMode="auto">
            <a:xfrm>
              <a:off x="4608" y="4134"/>
              <a:ext cx="38" cy="67"/>
            </a:xfrm>
            <a:custGeom>
              <a:avLst/>
              <a:gdLst>
                <a:gd name="T0" fmla="*/ 0 w 19"/>
                <a:gd name="T1" fmla="*/ 208 h 38"/>
                <a:gd name="T2" fmla="*/ 0 w 19"/>
                <a:gd name="T3" fmla="*/ 171 h 38"/>
                <a:gd name="T4" fmla="*/ 24 w 19"/>
                <a:gd name="T5" fmla="*/ 171 h 38"/>
                <a:gd name="T6" fmla="*/ 48 w 19"/>
                <a:gd name="T7" fmla="*/ 171 h 38"/>
                <a:gd name="T8" fmla="*/ 64 w 19"/>
                <a:gd name="T9" fmla="*/ 171 h 38"/>
                <a:gd name="T10" fmla="*/ 88 w 19"/>
                <a:gd name="T11" fmla="*/ 0 h 38"/>
                <a:gd name="T12" fmla="*/ 112 w 19"/>
                <a:gd name="T13" fmla="*/ 152 h 38"/>
                <a:gd name="T14" fmla="*/ 128 w 19"/>
                <a:gd name="T15" fmla="*/ 138 h 38"/>
                <a:gd name="T16" fmla="*/ 152 w 19"/>
                <a:gd name="T17" fmla="*/ 171 h 38"/>
                <a:gd name="T18" fmla="*/ 152 w 19"/>
                <a:gd name="T19" fmla="*/ 20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1"/>
                  </a:lnTo>
                  <a:lnTo>
                    <a:pt x="3" y="31"/>
                  </a:lnTo>
                  <a:lnTo>
                    <a:pt x="6" y="31"/>
                  </a:lnTo>
                  <a:lnTo>
                    <a:pt x="8" y="31"/>
                  </a:lnTo>
                  <a:lnTo>
                    <a:pt x="11" y="0"/>
                  </a:lnTo>
                  <a:lnTo>
                    <a:pt x="14" y="28"/>
                  </a:lnTo>
                  <a:lnTo>
                    <a:pt x="16" y="25"/>
                  </a:lnTo>
                  <a:lnTo>
                    <a:pt x="19" y="31"/>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3" name="Line 154"/>
            <p:cNvSpPr>
              <a:spLocks noChangeShapeType="1"/>
            </p:cNvSpPr>
            <p:nvPr/>
          </p:nvSpPr>
          <p:spPr bwMode="auto">
            <a:xfrm flipV="1">
              <a:off x="4656"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94" name="Freeform 155"/>
            <p:cNvSpPr>
              <a:spLocks noChangeArrowheads="1"/>
            </p:cNvSpPr>
            <p:nvPr/>
          </p:nvSpPr>
          <p:spPr bwMode="auto">
            <a:xfrm>
              <a:off x="4673" y="4145"/>
              <a:ext cx="79" cy="57"/>
            </a:xfrm>
            <a:custGeom>
              <a:avLst/>
              <a:gdLst>
                <a:gd name="T0" fmla="*/ 0 w 40"/>
                <a:gd name="T1" fmla="*/ 182 h 32"/>
                <a:gd name="T2" fmla="*/ 0 w 40"/>
                <a:gd name="T3" fmla="*/ 123 h 32"/>
                <a:gd name="T4" fmla="*/ 16 w 40"/>
                <a:gd name="T5" fmla="*/ 142 h 32"/>
                <a:gd name="T6" fmla="*/ 40 w 40"/>
                <a:gd name="T7" fmla="*/ 142 h 32"/>
                <a:gd name="T8" fmla="*/ 63 w 40"/>
                <a:gd name="T9" fmla="*/ 142 h 32"/>
                <a:gd name="T10" fmla="*/ 79 w 40"/>
                <a:gd name="T11" fmla="*/ 123 h 32"/>
                <a:gd name="T12" fmla="*/ 101 w 40"/>
                <a:gd name="T13" fmla="*/ 73 h 32"/>
                <a:gd name="T14" fmla="*/ 124 w 40"/>
                <a:gd name="T15" fmla="*/ 93 h 32"/>
                <a:gd name="T16" fmla="*/ 140 w 40"/>
                <a:gd name="T17" fmla="*/ 0 h 32"/>
                <a:gd name="T18" fmla="*/ 160 w 40"/>
                <a:gd name="T19" fmla="*/ 73 h 32"/>
                <a:gd name="T20" fmla="*/ 184 w 40"/>
                <a:gd name="T21" fmla="*/ 123 h 32"/>
                <a:gd name="T22" fmla="*/ 207 w 40"/>
                <a:gd name="T23" fmla="*/ 52 h 32"/>
                <a:gd name="T24" fmla="*/ 223 w 40"/>
                <a:gd name="T25" fmla="*/ 93 h 32"/>
                <a:gd name="T26" fmla="*/ 245 w 40"/>
                <a:gd name="T27" fmla="*/ 93 h 32"/>
                <a:gd name="T28" fmla="*/ 269 w 40"/>
                <a:gd name="T29" fmla="*/ 109 h 32"/>
                <a:gd name="T30" fmla="*/ 284 w 40"/>
                <a:gd name="T31" fmla="*/ 123 h 32"/>
                <a:gd name="T32" fmla="*/ 308 w 40"/>
                <a:gd name="T33" fmla="*/ 159 h 32"/>
                <a:gd name="T34" fmla="*/ 308 w 40"/>
                <a:gd name="T35" fmla="*/ 182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2"/>
                <a:gd name="T56" fmla="*/ 40 w 40"/>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2">
                  <a:moveTo>
                    <a:pt x="0" y="32"/>
                  </a:moveTo>
                  <a:lnTo>
                    <a:pt x="0" y="22"/>
                  </a:lnTo>
                  <a:lnTo>
                    <a:pt x="2" y="25"/>
                  </a:lnTo>
                  <a:lnTo>
                    <a:pt x="5" y="25"/>
                  </a:lnTo>
                  <a:lnTo>
                    <a:pt x="8" y="25"/>
                  </a:lnTo>
                  <a:lnTo>
                    <a:pt x="10" y="22"/>
                  </a:lnTo>
                  <a:lnTo>
                    <a:pt x="13" y="13"/>
                  </a:lnTo>
                  <a:lnTo>
                    <a:pt x="16" y="16"/>
                  </a:lnTo>
                  <a:lnTo>
                    <a:pt x="18" y="0"/>
                  </a:lnTo>
                  <a:lnTo>
                    <a:pt x="21" y="13"/>
                  </a:lnTo>
                  <a:lnTo>
                    <a:pt x="24" y="22"/>
                  </a:lnTo>
                  <a:lnTo>
                    <a:pt x="27" y="9"/>
                  </a:lnTo>
                  <a:lnTo>
                    <a:pt x="29" y="16"/>
                  </a:lnTo>
                  <a:lnTo>
                    <a:pt x="32" y="16"/>
                  </a:lnTo>
                  <a:lnTo>
                    <a:pt x="35" y="19"/>
                  </a:lnTo>
                  <a:lnTo>
                    <a:pt x="37" y="22"/>
                  </a:lnTo>
                  <a:lnTo>
                    <a:pt x="40" y="28"/>
                  </a:lnTo>
                  <a:lnTo>
                    <a:pt x="40"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5" name="Line 156"/>
            <p:cNvSpPr>
              <a:spLocks noChangeShapeType="1"/>
            </p:cNvSpPr>
            <p:nvPr/>
          </p:nvSpPr>
          <p:spPr bwMode="auto">
            <a:xfrm flipV="1">
              <a:off x="4764"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96" name="Line 157"/>
            <p:cNvSpPr>
              <a:spLocks noChangeShapeType="1"/>
            </p:cNvSpPr>
            <p:nvPr/>
          </p:nvSpPr>
          <p:spPr bwMode="auto">
            <a:xfrm flipV="1">
              <a:off x="4774"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097" name="Freeform 158"/>
            <p:cNvSpPr>
              <a:spLocks noChangeArrowheads="1"/>
            </p:cNvSpPr>
            <p:nvPr/>
          </p:nvSpPr>
          <p:spPr bwMode="auto">
            <a:xfrm>
              <a:off x="4784" y="4111"/>
              <a:ext cx="59" cy="91"/>
            </a:xfrm>
            <a:custGeom>
              <a:avLst/>
              <a:gdLst>
                <a:gd name="T0" fmla="*/ 0 w 30"/>
                <a:gd name="T1" fmla="*/ 289 h 51"/>
                <a:gd name="T2" fmla="*/ 0 w 30"/>
                <a:gd name="T3" fmla="*/ 252 h 51"/>
                <a:gd name="T4" fmla="*/ 24 w 30"/>
                <a:gd name="T5" fmla="*/ 198 h 51"/>
                <a:gd name="T6" fmla="*/ 47 w 30"/>
                <a:gd name="T7" fmla="*/ 93 h 51"/>
                <a:gd name="T8" fmla="*/ 61 w 30"/>
                <a:gd name="T9" fmla="*/ 216 h 51"/>
                <a:gd name="T10" fmla="*/ 85 w 30"/>
                <a:gd name="T11" fmla="*/ 16 h 51"/>
                <a:gd name="T12" fmla="*/ 108 w 30"/>
                <a:gd name="T13" fmla="*/ 125 h 51"/>
                <a:gd name="T14" fmla="*/ 128 w 30"/>
                <a:gd name="T15" fmla="*/ 16 h 51"/>
                <a:gd name="T16" fmla="*/ 144 w 30"/>
                <a:gd name="T17" fmla="*/ 0 h 51"/>
                <a:gd name="T18" fmla="*/ 167 w 30"/>
                <a:gd name="T19" fmla="*/ 159 h 51"/>
                <a:gd name="T20" fmla="*/ 189 w 30"/>
                <a:gd name="T21" fmla="*/ 252 h 51"/>
                <a:gd name="T22" fmla="*/ 205 w 30"/>
                <a:gd name="T23" fmla="*/ 252 h 51"/>
                <a:gd name="T24" fmla="*/ 228 w 30"/>
                <a:gd name="T25" fmla="*/ 143 h 51"/>
                <a:gd name="T26" fmla="*/ 228 w 30"/>
                <a:gd name="T27" fmla="*/ 289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51"/>
                <a:gd name="T44" fmla="*/ 30 w 3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51">
                  <a:moveTo>
                    <a:pt x="0" y="51"/>
                  </a:moveTo>
                  <a:lnTo>
                    <a:pt x="0" y="44"/>
                  </a:lnTo>
                  <a:lnTo>
                    <a:pt x="3" y="35"/>
                  </a:lnTo>
                  <a:lnTo>
                    <a:pt x="6" y="16"/>
                  </a:lnTo>
                  <a:lnTo>
                    <a:pt x="8" y="38"/>
                  </a:lnTo>
                  <a:lnTo>
                    <a:pt x="11" y="3"/>
                  </a:lnTo>
                  <a:lnTo>
                    <a:pt x="14" y="22"/>
                  </a:lnTo>
                  <a:lnTo>
                    <a:pt x="17" y="3"/>
                  </a:lnTo>
                  <a:lnTo>
                    <a:pt x="19" y="0"/>
                  </a:lnTo>
                  <a:lnTo>
                    <a:pt x="22" y="28"/>
                  </a:lnTo>
                  <a:lnTo>
                    <a:pt x="25" y="44"/>
                  </a:lnTo>
                  <a:lnTo>
                    <a:pt x="27" y="44"/>
                  </a:lnTo>
                  <a:lnTo>
                    <a:pt x="30" y="25"/>
                  </a:lnTo>
                  <a:lnTo>
                    <a:pt x="30" y="51"/>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8" name="Freeform 159"/>
            <p:cNvSpPr>
              <a:spLocks noChangeArrowheads="1"/>
            </p:cNvSpPr>
            <p:nvPr/>
          </p:nvSpPr>
          <p:spPr bwMode="auto">
            <a:xfrm>
              <a:off x="4858" y="4189"/>
              <a:ext cx="6" cy="12"/>
            </a:xfrm>
            <a:custGeom>
              <a:avLst/>
              <a:gdLst>
                <a:gd name="T0" fmla="*/ 0 w 3"/>
                <a:gd name="T1" fmla="*/ 36 h 7"/>
                <a:gd name="T2" fmla="*/ 0 w 3"/>
                <a:gd name="T3" fmla="*/ 0 h 7"/>
                <a:gd name="T4" fmla="*/ 24 w 3"/>
                <a:gd name="T5" fmla="*/ 15 h 7"/>
                <a:gd name="T6" fmla="*/ 24 w 3"/>
                <a:gd name="T7" fmla="*/ 36 h 7"/>
                <a:gd name="T8" fmla="*/ 0 60000 65536"/>
                <a:gd name="T9" fmla="*/ 0 60000 65536"/>
                <a:gd name="T10" fmla="*/ 0 60000 65536"/>
                <a:gd name="T11" fmla="*/ 0 60000 65536"/>
                <a:gd name="T12" fmla="*/ 0 w 3"/>
                <a:gd name="T13" fmla="*/ 0 h 7"/>
                <a:gd name="T14" fmla="*/ 3 w 3"/>
                <a:gd name="T15" fmla="*/ 7 h 7"/>
              </a:gdLst>
              <a:ahLst/>
              <a:cxnLst>
                <a:cxn ang="T8">
                  <a:pos x="T0" y="T1"/>
                </a:cxn>
                <a:cxn ang="T9">
                  <a:pos x="T2" y="T3"/>
                </a:cxn>
                <a:cxn ang="T10">
                  <a:pos x="T4" y="T5"/>
                </a:cxn>
                <a:cxn ang="T11">
                  <a:pos x="T6" y="T7"/>
                </a:cxn>
              </a:cxnLst>
              <a:rect l="T12" t="T13" r="T14" b="T15"/>
              <a:pathLst>
                <a:path w="3" h="7">
                  <a:moveTo>
                    <a:pt x="0" y="7"/>
                  </a:moveTo>
                  <a:lnTo>
                    <a:pt x="0" y="0"/>
                  </a:lnTo>
                  <a:lnTo>
                    <a:pt x="3" y="3"/>
                  </a:lnTo>
                  <a:lnTo>
                    <a:pt x="3" y="7"/>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099" name="Freeform 160"/>
            <p:cNvSpPr>
              <a:spLocks noChangeArrowheads="1"/>
            </p:cNvSpPr>
            <p:nvPr/>
          </p:nvSpPr>
          <p:spPr bwMode="auto">
            <a:xfrm>
              <a:off x="4874" y="3121"/>
              <a:ext cx="336" cy="1081"/>
            </a:xfrm>
            <a:custGeom>
              <a:avLst/>
              <a:gdLst>
                <a:gd name="T0" fmla="*/ 0 w 171"/>
                <a:gd name="T1" fmla="*/ 3360 h 608"/>
                <a:gd name="T2" fmla="*/ 47 w 171"/>
                <a:gd name="T3" fmla="*/ 3238 h 608"/>
                <a:gd name="T4" fmla="*/ 84 w 171"/>
                <a:gd name="T5" fmla="*/ 3181 h 608"/>
                <a:gd name="T6" fmla="*/ 128 w 171"/>
                <a:gd name="T7" fmla="*/ 3097 h 608"/>
                <a:gd name="T8" fmla="*/ 165 w 171"/>
                <a:gd name="T9" fmla="*/ 3181 h 608"/>
                <a:gd name="T10" fmla="*/ 204 w 171"/>
                <a:gd name="T11" fmla="*/ 3328 h 608"/>
                <a:gd name="T12" fmla="*/ 252 w 171"/>
                <a:gd name="T13" fmla="*/ 3380 h 608"/>
                <a:gd name="T14" fmla="*/ 289 w 171"/>
                <a:gd name="T15" fmla="*/ 3396 h 608"/>
                <a:gd name="T16" fmla="*/ 332 w 171"/>
                <a:gd name="T17" fmla="*/ 3026 h 608"/>
                <a:gd name="T18" fmla="*/ 371 w 171"/>
                <a:gd name="T19" fmla="*/ 2096 h 608"/>
                <a:gd name="T20" fmla="*/ 409 w 171"/>
                <a:gd name="T21" fmla="*/ 215 h 608"/>
                <a:gd name="T22" fmla="*/ 456 w 171"/>
                <a:gd name="T23" fmla="*/ 533 h 608"/>
                <a:gd name="T24" fmla="*/ 495 w 171"/>
                <a:gd name="T25" fmla="*/ 1691 h 608"/>
                <a:gd name="T26" fmla="*/ 540 w 171"/>
                <a:gd name="T27" fmla="*/ 2882 h 608"/>
                <a:gd name="T28" fmla="*/ 576 w 171"/>
                <a:gd name="T29" fmla="*/ 3254 h 608"/>
                <a:gd name="T30" fmla="*/ 613 w 171"/>
                <a:gd name="T31" fmla="*/ 3380 h 608"/>
                <a:gd name="T32" fmla="*/ 660 w 171"/>
                <a:gd name="T33" fmla="*/ 3181 h 608"/>
                <a:gd name="T34" fmla="*/ 700 w 171"/>
                <a:gd name="T35" fmla="*/ 2491 h 608"/>
                <a:gd name="T36" fmla="*/ 745 w 171"/>
                <a:gd name="T37" fmla="*/ 816 h 608"/>
                <a:gd name="T38" fmla="*/ 780 w 171"/>
                <a:gd name="T39" fmla="*/ 123 h 608"/>
                <a:gd name="T40" fmla="*/ 819 w 171"/>
                <a:gd name="T41" fmla="*/ 1134 h 608"/>
                <a:gd name="T42" fmla="*/ 865 w 171"/>
                <a:gd name="T43" fmla="*/ 3076 h 608"/>
                <a:gd name="T44" fmla="*/ 904 w 171"/>
                <a:gd name="T45" fmla="*/ 3344 h 608"/>
                <a:gd name="T46" fmla="*/ 949 w 171"/>
                <a:gd name="T47" fmla="*/ 3344 h 608"/>
                <a:gd name="T48" fmla="*/ 984 w 171"/>
                <a:gd name="T49" fmla="*/ 3328 h 608"/>
                <a:gd name="T50" fmla="*/ 1024 w 171"/>
                <a:gd name="T51" fmla="*/ 2969 h 608"/>
                <a:gd name="T52" fmla="*/ 1069 w 171"/>
                <a:gd name="T53" fmla="*/ 2311 h 608"/>
                <a:gd name="T54" fmla="*/ 1108 w 171"/>
                <a:gd name="T55" fmla="*/ 1175 h 608"/>
                <a:gd name="T56" fmla="*/ 1155 w 171"/>
                <a:gd name="T57" fmla="*/ 2327 h 608"/>
                <a:gd name="T58" fmla="*/ 1189 w 171"/>
                <a:gd name="T59" fmla="*/ 2969 h 608"/>
                <a:gd name="T60" fmla="*/ 1228 w 171"/>
                <a:gd name="T61" fmla="*/ 3344 h 608"/>
                <a:gd name="T62" fmla="*/ 1273 w 171"/>
                <a:gd name="T63" fmla="*/ 3380 h 608"/>
                <a:gd name="T64" fmla="*/ 1297 w 171"/>
                <a:gd name="T65" fmla="*/ 3417 h 6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608"/>
                <a:gd name="T101" fmla="*/ 171 w 171"/>
                <a:gd name="T102" fmla="*/ 608 h 6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608">
                  <a:moveTo>
                    <a:pt x="0" y="608"/>
                  </a:moveTo>
                  <a:lnTo>
                    <a:pt x="0" y="598"/>
                  </a:lnTo>
                  <a:lnTo>
                    <a:pt x="3" y="592"/>
                  </a:lnTo>
                  <a:lnTo>
                    <a:pt x="6" y="576"/>
                  </a:lnTo>
                  <a:lnTo>
                    <a:pt x="8" y="541"/>
                  </a:lnTo>
                  <a:lnTo>
                    <a:pt x="11" y="566"/>
                  </a:lnTo>
                  <a:lnTo>
                    <a:pt x="14" y="541"/>
                  </a:lnTo>
                  <a:lnTo>
                    <a:pt x="17" y="551"/>
                  </a:lnTo>
                  <a:lnTo>
                    <a:pt x="19" y="551"/>
                  </a:lnTo>
                  <a:lnTo>
                    <a:pt x="22" y="566"/>
                  </a:lnTo>
                  <a:lnTo>
                    <a:pt x="25" y="573"/>
                  </a:lnTo>
                  <a:lnTo>
                    <a:pt x="27" y="592"/>
                  </a:lnTo>
                  <a:lnTo>
                    <a:pt x="30" y="601"/>
                  </a:lnTo>
                  <a:lnTo>
                    <a:pt x="33" y="601"/>
                  </a:lnTo>
                  <a:lnTo>
                    <a:pt x="35" y="601"/>
                  </a:lnTo>
                  <a:lnTo>
                    <a:pt x="38" y="604"/>
                  </a:lnTo>
                  <a:lnTo>
                    <a:pt x="41" y="598"/>
                  </a:lnTo>
                  <a:lnTo>
                    <a:pt x="44" y="538"/>
                  </a:lnTo>
                  <a:lnTo>
                    <a:pt x="46" y="522"/>
                  </a:lnTo>
                  <a:lnTo>
                    <a:pt x="49" y="373"/>
                  </a:lnTo>
                  <a:lnTo>
                    <a:pt x="52" y="263"/>
                  </a:lnTo>
                  <a:lnTo>
                    <a:pt x="54" y="38"/>
                  </a:lnTo>
                  <a:lnTo>
                    <a:pt x="57" y="0"/>
                  </a:lnTo>
                  <a:lnTo>
                    <a:pt x="60" y="95"/>
                  </a:lnTo>
                  <a:lnTo>
                    <a:pt x="62" y="95"/>
                  </a:lnTo>
                  <a:lnTo>
                    <a:pt x="65" y="301"/>
                  </a:lnTo>
                  <a:lnTo>
                    <a:pt x="68" y="452"/>
                  </a:lnTo>
                  <a:lnTo>
                    <a:pt x="71" y="513"/>
                  </a:lnTo>
                  <a:lnTo>
                    <a:pt x="73" y="563"/>
                  </a:lnTo>
                  <a:lnTo>
                    <a:pt x="76" y="579"/>
                  </a:lnTo>
                  <a:lnTo>
                    <a:pt x="79" y="585"/>
                  </a:lnTo>
                  <a:lnTo>
                    <a:pt x="81" y="601"/>
                  </a:lnTo>
                  <a:lnTo>
                    <a:pt x="84" y="582"/>
                  </a:lnTo>
                  <a:lnTo>
                    <a:pt x="87" y="566"/>
                  </a:lnTo>
                  <a:lnTo>
                    <a:pt x="89" y="522"/>
                  </a:lnTo>
                  <a:lnTo>
                    <a:pt x="92" y="443"/>
                  </a:lnTo>
                  <a:lnTo>
                    <a:pt x="95" y="256"/>
                  </a:lnTo>
                  <a:lnTo>
                    <a:pt x="98" y="145"/>
                  </a:lnTo>
                  <a:lnTo>
                    <a:pt x="100" y="139"/>
                  </a:lnTo>
                  <a:lnTo>
                    <a:pt x="103" y="22"/>
                  </a:lnTo>
                  <a:lnTo>
                    <a:pt x="106" y="136"/>
                  </a:lnTo>
                  <a:lnTo>
                    <a:pt x="108" y="202"/>
                  </a:lnTo>
                  <a:lnTo>
                    <a:pt x="111" y="440"/>
                  </a:lnTo>
                  <a:lnTo>
                    <a:pt x="114" y="547"/>
                  </a:lnTo>
                  <a:lnTo>
                    <a:pt x="117" y="554"/>
                  </a:lnTo>
                  <a:lnTo>
                    <a:pt x="119" y="595"/>
                  </a:lnTo>
                  <a:lnTo>
                    <a:pt x="122" y="601"/>
                  </a:lnTo>
                  <a:lnTo>
                    <a:pt x="125" y="595"/>
                  </a:lnTo>
                  <a:lnTo>
                    <a:pt x="127" y="595"/>
                  </a:lnTo>
                  <a:lnTo>
                    <a:pt x="130" y="592"/>
                  </a:lnTo>
                  <a:lnTo>
                    <a:pt x="133" y="573"/>
                  </a:lnTo>
                  <a:lnTo>
                    <a:pt x="135" y="528"/>
                  </a:lnTo>
                  <a:lnTo>
                    <a:pt x="138" y="497"/>
                  </a:lnTo>
                  <a:lnTo>
                    <a:pt x="141" y="411"/>
                  </a:lnTo>
                  <a:lnTo>
                    <a:pt x="144" y="237"/>
                  </a:lnTo>
                  <a:lnTo>
                    <a:pt x="146" y="209"/>
                  </a:lnTo>
                  <a:lnTo>
                    <a:pt x="149" y="316"/>
                  </a:lnTo>
                  <a:lnTo>
                    <a:pt x="152" y="414"/>
                  </a:lnTo>
                  <a:lnTo>
                    <a:pt x="154" y="433"/>
                  </a:lnTo>
                  <a:lnTo>
                    <a:pt x="157" y="528"/>
                  </a:lnTo>
                  <a:lnTo>
                    <a:pt x="160" y="563"/>
                  </a:lnTo>
                  <a:lnTo>
                    <a:pt x="162" y="595"/>
                  </a:lnTo>
                  <a:lnTo>
                    <a:pt x="165" y="592"/>
                  </a:lnTo>
                  <a:lnTo>
                    <a:pt x="168" y="601"/>
                  </a:lnTo>
                  <a:lnTo>
                    <a:pt x="171" y="592"/>
                  </a:lnTo>
                  <a:lnTo>
                    <a:pt x="171" y="60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0" name="Freeform 161"/>
            <p:cNvSpPr>
              <a:spLocks noChangeArrowheads="1"/>
            </p:cNvSpPr>
            <p:nvPr/>
          </p:nvSpPr>
          <p:spPr bwMode="auto">
            <a:xfrm>
              <a:off x="5221" y="3846"/>
              <a:ext cx="74" cy="356"/>
            </a:xfrm>
            <a:custGeom>
              <a:avLst/>
              <a:gdLst>
                <a:gd name="T0" fmla="*/ 0 w 38"/>
                <a:gd name="T1" fmla="*/ 1129 h 200"/>
                <a:gd name="T2" fmla="*/ 0 w 38"/>
                <a:gd name="T3" fmla="*/ 1020 h 200"/>
                <a:gd name="T4" fmla="*/ 23 w 38"/>
                <a:gd name="T5" fmla="*/ 983 h 200"/>
                <a:gd name="T6" fmla="*/ 37 w 38"/>
                <a:gd name="T7" fmla="*/ 890 h 200"/>
                <a:gd name="T8" fmla="*/ 60 w 38"/>
                <a:gd name="T9" fmla="*/ 609 h 200"/>
                <a:gd name="T10" fmla="*/ 80 w 38"/>
                <a:gd name="T11" fmla="*/ 447 h 200"/>
                <a:gd name="T12" fmla="*/ 103 w 38"/>
                <a:gd name="T13" fmla="*/ 0 h 200"/>
                <a:gd name="T14" fmla="*/ 117 w 38"/>
                <a:gd name="T15" fmla="*/ 215 h 200"/>
                <a:gd name="T16" fmla="*/ 140 w 38"/>
                <a:gd name="T17" fmla="*/ 354 h 200"/>
                <a:gd name="T18" fmla="*/ 164 w 38"/>
                <a:gd name="T19" fmla="*/ 536 h 200"/>
                <a:gd name="T20" fmla="*/ 179 w 38"/>
                <a:gd name="T21" fmla="*/ 767 h 200"/>
                <a:gd name="T22" fmla="*/ 201 w 38"/>
                <a:gd name="T23" fmla="*/ 1040 h 200"/>
                <a:gd name="T24" fmla="*/ 220 w 38"/>
                <a:gd name="T25" fmla="*/ 1089 h 200"/>
                <a:gd name="T26" fmla="*/ 236 w 38"/>
                <a:gd name="T27" fmla="*/ 1105 h 200"/>
                <a:gd name="T28" fmla="*/ 257 w 38"/>
                <a:gd name="T29" fmla="*/ 1072 h 200"/>
                <a:gd name="T30" fmla="*/ 280 w 38"/>
                <a:gd name="T31" fmla="*/ 1089 h 200"/>
                <a:gd name="T32" fmla="*/ 280 w 38"/>
                <a:gd name="T33" fmla="*/ 1129 h 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00"/>
                <a:gd name="T53" fmla="*/ 38 w 38"/>
                <a:gd name="T54" fmla="*/ 200 h 2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00">
                  <a:moveTo>
                    <a:pt x="0" y="200"/>
                  </a:moveTo>
                  <a:lnTo>
                    <a:pt x="0" y="181"/>
                  </a:lnTo>
                  <a:lnTo>
                    <a:pt x="3" y="174"/>
                  </a:lnTo>
                  <a:lnTo>
                    <a:pt x="5" y="158"/>
                  </a:lnTo>
                  <a:lnTo>
                    <a:pt x="8" y="108"/>
                  </a:lnTo>
                  <a:lnTo>
                    <a:pt x="11" y="79"/>
                  </a:lnTo>
                  <a:lnTo>
                    <a:pt x="14" y="0"/>
                  </a:lnTo>
                  <a:lnTo>
                    <a:pt x="16" y="38"/>
                  </a:lnTo>
                  <a:lnTo>
                    <a:pt x="19" y="63"/>
                  </a:lnTo>
                  <a:lnTo>
                    <a:pt x="22" y="95"/>
                  </a:lnTo>
                  <a:lnTo>
                    <a:pt x="24" y="136"/>
                  </a:lnTo>
                  <a:lnTo>
                    <a:pt x="27" y="184"/>
                  </a:lnTo>
                  <a:lnTo>
                    <a:pt x="30" y="193"/>
                  </a:lnTo>
                  <a:lnTo>
                    <a:pt x="32" y="196"/>
                  </a:lnTo>
                  <a:lnTo>
                    <a:pt x="35" y="190"/>
                  </a:lnTo>
                  <a:lnTo>
                    <a:pt x="38" y="193"/>
                  </a:lnTo>
                  <a:lnTo>
                    <a:pt x="38" y="20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1" name="Freeform 162"/>
            <p:cNvSpPr>
              <a:spLocks noChangeArrowheads="1"/>
            </p:cNvSpPr>
            <p:nvPr/>
          </p:nvSpPr>
          <p:spPr bwMode="auto">
            <a:xfrm>
              <a:off x="5305" y="4033"/>
              <a:ext cx="53" cy="169"/>
            </a:xfrm>
            <a:custGeom>
              <a:avLst/>
              <a:gdLst>
                <a:gd name="T0" fmla="*/ 0 w 27"/>
                <a:gd name="T1" fmla="*/ 535 h 95"/>
                <a:gd name="T2" fmla="*/ 0 w 27"/>
                <a:gd name="T3" fmla="*/ 496 h 95"/>
                <a:gd name="T4" fmla="*/ 24 w 27"/>
                <a:gd name="T5" fmla="*/ 496 h 95"/>
                <a:gd name="T6" fmla="*/ 47 w 27"/>
                <a:gd name="T7" fmla="*/ 447 h 95"/>
                <a:gd name="T8" fmla="*/ 61 w 27"/>
                <a:gd name="T9" fmla="*/ 479 h 95"/>
                <a:gd name="T10" fmla="*/ 84 w 27"/>
                <a:gd name="T11" fmla="*/ 297 h 95"/>
                <a:gd name="T12" fmla="*/ 104 w 27"/>
                <a:gd name="T13" fmla="*/ 354 h 95"/>
                <a:gd name="T14" fmla="*/ 120 w 27"/>
                <a:gd name="T15" fmla="*/ 338 h 95"/>
                <a:gd name="T16" fmla="*/ 143 w 27"/>
                <a:gd name="T17" fmla="*/ 0 h 95"/>
                <a:gd name="T18" fmla="*/ 165 w 27"/>
                <a:gd name="T19" fmla="*/ 354 h 95"/>
                <a:gd name="T20" fmla="*/ 188 w 27"/>
                <a:gd name="T21" fmla="*/ 463 h 95"/>
                <a:gd name="T22" fmla="*/ 204 w 27"/>
                <a:gd name="T23" fmla="*/ 427 h 95"/>
                <a:gd name="T24" fmla="*/ 204 w 27"/>
                <a:gd name="T25" fmla="*/ 53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95"/>
                <a:gd name="T41" fmla="*/ 27 w 27"/>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95">
                  <a:moveTo>
                    <a:pt x="0" y="95"/>
                  </a:moveTo>
                  <a:lnTo>
                    <a:pt x="0" y="88"/>
                  </a:lnTo>
                  <a:lnTo>
                    <a:pt x="3" y="88"/>
                  </a:lnTo>
                  <a:lnTo>
                    <a:pt x="6" y="79"/>
                  </a:lnTo>
                  <a:lnTo>
                    <a:pt x="8" y="85"/>
                  </a:lnTo>
                  <a:lnTo>
                    <a:pt x="11" y="53"/>
                  </a:lnTo>
                  <a:lnTo>
                    <a:pt x="14" y="63"/>
                  </a:lnTo>
                  <a:lnTo>
                    <a:pt x="16" y="60"/>
                  </a:lnTo>
                  <a:lnTo>
                    <a:pt x="19" y="0"/>
                  </a:lnTo>
                  <a:lnTo>
                    <a:pt x="22" y="63"/>
                  </a:lnTo>
                  <a:lnTo>
                    <a:pt x="25" y="82"/>
                  </a:lnTo>
                  <a:lnTo>
                    <a:pt x="27" y="76"/>
                  </a:lnTo>
                  <a:lnTo>
                    <a:pt x="27" y="9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2" name="Freeform 163"/>
            <p:cNvSpPr>
              <a:spLocks noChangeArrowheads="1"/>
            </p:cNvSpPr>
            <p:nvPr/>
          </p:nvSpPr>
          <p:spPr bwMode="auto">
            <a:xfrm>
              <a:off x="5386" y="4178"/>
              <a:ext cx="6" cy="23"/>
            </a:xfrm>
            <a:custGeom>
              <a:avLst/>
              <a:gdLst>
                <a:gd name="T0" fmla="*/ 0 w 3"/>
                <a:gd name="T1" fmla="*/ 73 h 13"/>
                <a:gd name="T2" fmla="*/ 0 w 3"/>
                <a:gd name="T3" fmla="*/ 50 h 13"/>
                <a:gd name="T4" fmla="*/ 24 w 3"/>
                <a:gd name="T5" fmla="*/ 0 h 13"/>
                <a:gd name="T6" fmla="*/ 24 w 3"/>
                <a:gd name="T7" fmla="*/ 73 h 13"/>
                <a:gd name="T8" fmla="*/ 0 60000 65536"/>
                <a:gd name="T9" fmla="*/ 0 60000 65536"/>
                <a:gd name="T10" fmla="*/ 0 60000 65536"/>
                <a:gd name="T11" fmla="*/ 0 60000 65536"/>
                <a:gd name="T12" fmla="*/ 0 w 3"/>
                <a:gd name="T13" fmla="*/ 0 h 13"/>
                <a:gd name="T14" fmla="*/ 3 w 3"/>
                <a:gd name="T15" fmla="*/ 13 h 13"/>
              </a:gdLst>
              <a:ahLst/>
              <a:cxnLst>
                <a:cxn ang="T8">
                  <a:pos x="T0" y="T1"/>
                </a:cxn>
                <a:cxn ang="T9">
                  <a:pos x="T2" y="T3"/>
                </a:cxn>
                <a:cxn ang="T10">
                  <a:pos x="T4" y="T5"/>
                </a:cxn>
                <a:cxn ang="T11">
                  <a:pos x="T6" y="T7"/>
                </a:cxn>
              </a:cxnLst>
              <a:rect l="T12" t="T13" r="T14" b="T15"/>
              <a:pathLst>
                <a:path w="3" h="13">
                  <a:moveTo>
                    <a:pt x="0" y="13"/>
                  </a:moveTo>
                  <a:lnTo>
                    <a:pt x="0" y="9"/>
                  </a:lnTo>
                  <a:lnTo>
                    <a:pt x="3" y="0"/>
                  </a:lnTo>
                  <a:lnTo>
                    <a:pt x="3"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3" name="Freeform 164"/>
            <p:cNvSpPr>
              <a:spLocks noChangeArrowheads="1"/>
            </p:cNvSpPr>
            <p:nvPr/>
          </p:nvSpPr>
          <p:spPr bwMode="auto">
            <a:xfrm>
              <a:off x="5402" y="4134"/>
              <a:ext cx="37" cy="67"/>
            </a:xfrm>
            <a:custGeom>
              <a:avLst/>
              <a:gdLst>
                <a:gd name="T0" fmla="*/ 0 w 19"/>
                <a:gd name="T1" fmla="*/ 208 h 38"/>
                <a:gd name="T2" fmla="*/ 0 w 19"/>
                <a:gd name="T3" fmla="*/ 187 h 38"/>
                <a:gd name="T4" fmla="*/ 23 w 19"/>
                <a:gd name="T5" fmla="*/ 187 h 38"/>
                <a:gd name="T6" fmla="*/ 37 w 19"/>
                <a:gd name="T7" fmla="*/ 187 h 38"/>
                <a:gd name="T8" fmla="*/ 60 w 19"/>
                <a:gd name="T9" fmla="*/ 0 h 38"/>
                <a:gd name="T10" fmla="*/ 80 w 19"/>
                <a:gd name="T11" fmla="*/ 65 h 38"/>
                <a:gd name="T12" fmla="*/ 95 w 19"/>
                <a:gd name="T13" fmla="*/ 122 h 38"/>
                <a:gd name="T14" fmla="*/ 117 w 19"/>
                <a:gd name="T15" fmla="*/ 152 h 38"/>
                <a:gd name="T16" fmla="*/ 140 w 19"/>
                <a:gd name="T17" fmla="*/ 187 h 38"/>
                <a:gd name="T18" fmla="*/ 140 w 19"/>
                <a:gd name="T19" fmla="*/ 20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4"/>
                  </a:lnTo>
                  <a:lnTo>
                    <a:pt x="3" y="34"/>
                  </a:lnTo>
                  <a:lnTo>
                    <a:pt x="5" y="34"/>
                  </a:lnTo>
                  <a:lnTo>
                    <a:pt x="8" y="0"/>
                  </a:lnTo>
                  <a:lnTo>
                    <a:pt x="11" y="12"/>
                  </a:lnTo>
                  <a:lnTo>
                    <a:pt x="13" y="22"/>
                  </a:lnTo>
                  <a:lnTo>
                    <a:pt x="16" y="28"/>
                  </a:lnTo>
                  <a:lnTo>
                    <a:pt x="19" y="34"/>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4" name="Line 165"/>
            <p:cNvSpPr>
              <a:spLocks noChangeShapeType="1"/>
            </p:cNvSpPr>
            <p:nvPr/>
          </p:nvSpPr>
          <p:spPr bwMode="auto">
            <a:xfrm flipV="1">
              <a:off x="5449" y="4167"/>
              <a:ext cx="1" cy="3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05" name="Line 166"/>
            <p:cNvSpPr>
              <a:spLocks noChangeShapeType="1"/>
            </p:cNvSpPr>
            <p:nvPr/>
          </p:nvSpPr>
          <p:spPr bwMode="auto">
            <a:xfrm flipV="1">
              <a:off x="5461"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06" name="Line 167"/>
            <p:cNvSpPr>
              <a:spLocks noChangeShapeType="1"/>
            </p:cNvSpPr>
            <p:nvPr/>
          </p:nvSpPr>
          <p:spPr bwMode="auto">
            <a:xfrm flipV="1">
              <a:off x="5471" y="4182"/>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07" name="Freeform 168"/>
            <p:cNvSpPr>
              <a:spLocks noChangeArrowheads="1"/>
            </p:cNvSpPr>
            <p:nvPr/>
          </p:nvSpPr>
          <p:spPr bwMode="auto">
            <a:xfrm>
              <a:off x="5492" y="4174"/>
              <a:ext cx="10" cy="28"/>
            </a:xfrm>
            <a:custGeom>
              <a:avLst/>
              <a:gdLst>
                <a:gd name="T0" fmla="*/ 0 w 5"/>
                <a:gd name="T1" fmla="*/ 86 h 16"/>
                <a:gd name="T2" fmla="*/ 0 w 5"/>
                <a:gd name="T3" fmla="*/ 65 h 16"/>
                <a:gd name="T4" fmla="*/ 24 w 5"/>
                <a:gd name="T5" fmla="*/ 16 h 16"/>
                <a:gd name="T6" fmla="*/ 40 w 5"/>
                <a:gd name="T7" fmla="*/ 0 h 16"/>
                <a:gd name="T8" fmla="*/ 40 w 5"/>
                <a:gd name="T9" fmla="*/ 86 h 16"/>
                <a:gd name="T10" fmla="*/ 0 60000 65536"/>
                <a:gd name="T11" fmla="*/ 0 60000 65536"/>
                <a:gd name="T12" fmla="*/ 0 60000 65536"/>
                <a:gd name="T13" fmla="*/ 0 60000 65536"/>
                <a:gd name="T14" fmla="*/ 0 60000 65536"/>
                <a:gd name="T15" fmla="*/ 0 w 5"/>
                <a:gd name="T16" fmla="*/ 0 h 16"/>
                <a:gd name="T17" fmla="*/ 5 w 5"/>
                <a:gd name="T18" fmla="*/ 16 h 16"/>
              </a:gdLst>
              <a:ahLst/>
              <a:cxnLst>
                <a:cxn ang="T10">
                  <a:pos x="T0" y="T1"/>
                </a:cxn>
                <a:cxn ang="T11">
                  <a:pos x="T2" y="T3"/>
                </a:cxn>
                <a:cxn ang="T12">
                  <a:pos x="T4" y="T5"/>
                </a:cxn>
                <a:cxn ang="T13">
                  <a:pos x="T6" y="T7"/>
                </a:cxn>
                <a:cxn ang="T14">
                  <a:pos x="T8" y="T9"/>
                </a:cxn>
              </a:cxnLst>
              <a:rect l="T15" t="T16" r="T17" b="T18"/>
              <a:pathLst>
                <a:path w="5" h="16">
                  <a:moveTo>
                    <a:pt x="0" y="16"/>
                  </a:moveTo>
                  <a:lnTo>
                    <a:pt x="0" y="12"/>
                  </a:lnTo>
                  <a:lnTo>
                    <a:pt x="3" y="3"/>
                  </a:lnTo>
                  <a:lnTo>
                    <a:pt x="5" y="0"/>
                  </a:lnTo>
                  <a:lnTo>
                    <a:pt x="5"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8" name="Freeform 169"/>
            <p:cNvSpPr>
              <a:spLocks noChangeArrowheads="1"/>
            </p:cNvSpPr>
            <p:nvPr/>
          </p:nvSpPr>
          <p:spPr bwMode="auto">
            <a:xfrm>
              <a:off x="5514" y="4161"/>
              <a:ext cx="16" cy="41"/>
            </a:xfrm>
            <a:custGeom>
              <a:avLst/>
              <a:gdLst>
                <a:gd name="T0" fmla="*/ 0 w 8"/>
                <a:gd name="T1" fmla="*/ 130 h 23"/>
                <a:gd name="T2" fmla="*/ 0 w 8"/>
                <a:gd name="T3" fmla="*/ 0 h 23"/>
                <a:gd name="T4" fmla="*/ 16 w 8"/>
                <a:gd name="T5" fmla="*/ 37 h 23"/>
                <a:gd name="T6" fmla="*/ 40 w 8"/>
                <a:gd name="T7" fmla="*/ 37 h 23"/>
                <a:gd name="T8" fmla="*/ 64 w 8"/>
                <a:gd name="T9" fmla="*/ 93 h 23"/>
                <a:gd name="T10" fmla="*/ 64 w 8"/>
                <a:gd name="T11" fmla="*/ 130 h 23"/>
                <a:gd name="T12" fmla="*/ 0 60000 65536"/>
                <a:gd name="T13" fmla="*/ 0 60000 65536"/>
                <a:gd name="T14" fmla="*/ 0 60000 65536"/>
                <a:gd name="T15" fmla="*/ 0 60000 65536"/>
                <a:gd name="T16" fmla="*/ 0 60000 65536"/>
                <a:gd name="T17" fmla="*/ 0 60000 65536"/>
                <a:gd name="T18" fmla="*/ 0 w 8"/>
                <a:gd name="T19" fmla="*/ 0 h 23"/>
                <a:gd name="T20" fmla="*/ 8 w 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8" h="23">
                  <a:moveTo>
                    <a:pt x="0" y="23"/>
                  </a:moveTo>
                  <a:lnTo>
                    <a:pt x="0" y="0"/>
                  </a:lnTo>
                  <a:lnTo>
                    <a:pt x="2" y="7"/>
                  </a:lnTo>
                  <a:lnTo>
                    <a:pt x="5" y="7"/>
                  </a:lnTo>
                  <a:lnTo>
                    <a:pt x="8" y="16"/>
                  </a:lnTo>
                  <a:lnTo>
                    <a:pt x="8"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09" name="Freeform 170"/>
            <p:cNvSpPr>
              <a:spLocks noChangeArrowheads="1"/>
            </p:cNvSpPr>
            <p:nvPr/>
          </p:nvSpPr>
          <p:spPr bwMode="auto">
            <a:xfrm>
              <a:off x="5567" y="4168"/>
              <a:ext cx="26" cy="34"/>
            </a:xfrm>
            <a:custGeom>
              <a:avLst/>
              <a:gdLst>
                <a:gd name="T0" fmla="*/ 0 w 13"/>
                <a:gd name="T1" fmla="*/ 109 h 19"/>
                <a:gd name="T2" fmla="*/ 0 w 13"/>
                <a:gd name="T3" fmla="*/ 86 h 19"/>
                <a:gd name="T4" fmla="*/ 16 w 13"/>
                <a:gd name="T5" fmla="*/ 68 h 19"/>
                <a:gd name="T6" fmla="*/ 40 w 13"/>
                <a:gd name="T7" fmla="*/ 0 h 19"/>
                <a:gd name="T8" fmla="*/ 64 w 13"/>
                <a:gd name="T9" fmla="*/ 52 h 19"/>
                <a:gd name="T10" fmla="*/ 88 w 13"/>
                <a:gd name="T11" fmla="*/ 86 h 19"/>
                <a:gd name="T12" fmla="*/ 104 w 13"/>
                <a:gd name="T13" fmla="*/ 0 h 19"/>
                <a:gd name="T14" fmla="*/ 104 w 13"/>
                <a:gd name="T15" fmla="*/ 109 h 19"/>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9"/>
                <a:gd name="T26" fmla="*/ 13 w 1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9">
                  <a:moveTo>
                    <a:pt x="0" y="19"/>
                  </a:moveTo>
                  <a:lnTo>
                    <a:pt x="0" y="15"/>
                  </a:lnTo>
                  <a:lnTo>
                    <a:pt x="2" y="12"/>
                  </a:lnTo>
                  <a:lnTo>
                    <a:pt x="5" y="0"/>
                  </a:lnTo>
                  <a:lnTo>
                    <a:pt x="8" y="9"/>
                  </a:lnTo>
                  <a:lnTo>
                    <a:pt x="11" y="15"/>
                  </a:lnTo>
                  <a:lnTo>
                    <a:pt x="13" y="0"/>
                  </a:lnTo>
                  <a:lnTo>
                    <a:pt x="13"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0" name="Freeform 171"/>
            <p:cNvSpPr>
              <a:spLocks noChangeArrowheads="1"/>
            </p:cNvSpPr>
            <p:nvPr/>
          </p:nvSpPr>
          <p:spPr bwMode="auto">
            <a:xfrm>
              <a:off x="5605" y="4145"/>
              <a:ext cx="16" cy="57"/>
            </a:xfrm>
            <a:custGeom>
              <a:avLst/>
              <a:gdLst>
                <a:gd name="T0" fmla="*/ 0 w 8"/>
                <a:gd name="T1" fmla="*/ 182 h 32"/>
                <a:gd name="T2" fmla="*/ 0 w 8"/>
                <a:gd name="T3" fmla="*/ 73 h 32"/>
                <a:gd name="T4" fmla="*/ 16 w 8"/>
                <a:gd name="T5" fmla="*/ 123 h 32"/>
                <a:gd name="T6" fmla="*/ 40 w 8"/>
                <a:gd name="T7" fmla="*/ 0 h 32"/>
                <a:gd name="T8" fmla="*/ 64 w 8"/>
                <a:gd name="T9" fmla="*/ 159 h 32"/>
                <a:gd name="T10" fmla="*/ 64 w 8"/>
                <a:gd name="T11" fmla="*/ 182 h 32"/>
                <a:gd name="T12" fmla="*/ 0 60000 65536"/>
                <a:gd name="T13" fmla="*/ 0 60000 65536"/>
                <a:gd name="T14" fmla="*/ 0 60000 65536"/>
                <a:gd name="T15" fmla="*/ 0 60000 65536"/>
                <a:gd name="T16" fmla="*/ 0 60000 65536"/>
                <a:gd name="T17" fmla="*/ 0 60000 65536"/>
                <a:gd name="T18" fmla="*/ 0 w 8"/>
                <a:gd name="T19" fmla="*/ 0 h 32"/>
                <a:gd name="T20" fmla="*/ 8 w 8"/>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 h="32">
                  <a:moveTo>
                    <a:pt x="0" y="32"/>
                  </a:moveTo>
                  <a:lnTo>
                    <a:pt x="0" y="13"/>
                  </a:lnTo>
                  <a:lnTo>
                    <a:pt x="2" y="22"/>
                  </a:lnTo>
                  <a:lnTo>
                    <a:pt x="5" y="0"/>
                  </a:lnTo>
                  <a:lnTo>
                    <a:pt x="8" y="28"/>
                  </a:lnTo>
                  <a:lnTo>
                    <a:pt x="8"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1" name="Line 172"/>
            <p:cNvSpPr>
              <a:spLocks noChangeShapeType="1"/>
            </p:cNvSpPr>
            <p:nvPr/>
          </p:nvSpPr>
          <p:spPr bwMode="auto">
            <a:xfrm flipV="1">
              <a:off x="5642"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12" name="Freeform 173"/>
            <p:cNvSpPr>
              <a:spLocks noChangeArrowheads="1"/>
            </p:cNvSpPr>
            <p:nvPr/>
          </p:nvSpPr>
          <p:spPr bwMode="auto">
            <a:xfrm>
              <a:off x="5658" y="4145"/>
              <a:ext cx="63" cy="57"/>
            </a:xfrm>
            <a:custGeom>
              <a:avLst/>
              <a:gdLst>
                <a:gd name="T0" fmla="*/ 0 w 32"/>
                <a:gd name="T1" fmla="*/ 182 h 32"/>
                <a:gd name="T2" fmla="*/ 0 w 32"/>
                <a:gd name="T3" fmla="*/ 123 h 32"/>
                <a:gd name="T4" fmla="*/ 16 w 32"/>
                <a:gd name="T5" fmla="*/ 142 h 32"/>
                <a:gd name="T6" fmla="*/ 39 w 32"/>
                <a:gd name="T7" fmla="*/ 109 h 32"/>
                <a:gd name="T8" fmla="*/ 63 w 32"/>
                <a:gd name="T9" fmla="*/ 73 h 32"/>
                <a:gd name="T10" fmla="*/ 85 w 32"/>
                <a:gd name="T11" fmla="*/ 123 h 32"/>
                <a:gd name="T12" fmla="*/ 100 w 32"/>
                <a:gd name="T13" fmla="*/ 109 h 32"/>
                <a:gd name="T14" fmla="*/ 124 w 32"/>
                <a:gd name="T15" fmla="*/ 93 h 32"/>
                <a:gd name="T16" fmla="*/ 144 w 32"/>
                <a:gd name="T17" fmla="*/ 0 h 32"/>
                <a:gd name="T18" fmla="*/ 159 w 32"/>
                <a:gd name="T19" fmla="*/ 36 h 32"/>
                <a:gd name="T20" fmla="*/ 183 w 32"/>
                <a:gd name="T21" fmla="*/ 93 h 32"/>
                <a:gd name="T22" fmla="*/ 205 w 32"/>
                <a:gd name="T23" fmla="*/ 123 h 32"/>
                <a:gd name="T24" fmla="*/ 220 w 32"/>
                <a:gd name="T25" fmla="*/ 109 h 32"/>
                <a:gd name="T26" fmla="*/ 244 w 32"/>
                <a:gd name="T27" fmla="*/ 142 h 32"/>
                <a:gd name="T28" fmla="*/ 244 w 32"/>
                <a:gd name="T29" fmla="*/ 182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2"/>
                <a:gd name="T47" fmla="*/ 32 w 32"/>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2">
                  <a:moveTo>
                    <a:pt x="0" y="32"/>
                  </a:moveTo>
                  <a:lnTo>
                    <a:pt x="0" y="22"/>
                  </a:lnTo>
                  <a:lnTo>
                    <a:pt x="2" y="25"/>
                  </a:lnTo>
                  <a:lnTo>
                    <a:pt x="5" y="19"/>
                  </a:lnTo>
                  <a:lnTo>
                    <a:pt x="8" y="13"/>
                  </a:lnTo>
                  <a:lnTo>
                    <a:pt x="11" y="22"/>
                  </a:lnTo>
                  <a:lnTo>
                    <a:pt x="13" y="19"/>
                  </a:lnTo>
                  <a:lnTo>
                    <a:pt x="16" y="16"/>
                  </a:lnTo>
                  <a:lnTo>
                    <a:pt x="19" y="0"/>
                  </a:lnTo>
                  <a:lnTo>
                    <a:pt x="21" y="6"/>
                  </a:lnTo>
                  <a:lnTo>
                    <a:pt x="24" y="16"/>
                  </a:lnTo>
                  <a:lnTo>
                    <a:pt x="27" y="22"/>
                  </a:lnTo>
                  <a:lnTo>
                    <a:pt x="29" y="19"/>
                  </a:lnTo>
                  <a:lnTo>
                    <a:pt x="32" y="25"/>
                  </a:lnTo>
                  <a:lnTo>
                    <a:pt x="32"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3" name="Freeform 174"/>
            <p:cNvSpPr>
              <a:spLocks noChangeArrowheads="1"/>
            </p:cNvSpPr>
            <p:nvPr/>
          </p:nvSpPr>
          <p:spPr bwMode="auto">
            <a:xfrm>
              <a:off x="5743" y="4161"/>
              <a:ext cx="53" cy="41"/>
            </a:xfrm>
            <a:custGeom>
              <a:avLst/>
              <a:gdLst>
                <a:gd name="T0" fmla="*/ 0 w 27"/>
                <a:gd name="T1" fmla="*/ 130 h 23"/>
                <a:gd name="T2" fmla="*/ 0 w 27"/>
                <a:gd name="T3" fmla="*/ 93 h 23"/>
                <a:gd name="T4" fmla="*/ 24 w 27"/>
                <a:gd name="T5" fmla="*/ 109 h 23"/>
                <a:gd name="T6" fmla="*/ 39 w 27"/>
                <a:gd name="T7" fmla="*/ 93 h 23"/>
                <a:gd name="T8" fmla="*/ 61 w 27"/>
                <a:gd name="T9" fmla="*/ 109 h 23"/>
                <a:gd name="T10" fmla="*/ 84 w 27"/>
                <a:gd name="T11" fmla="*/ 57 h 23"/>
                <a:gd name="T12" fmla="*/ 100 w 27"/>
                <a:gd name="T13" fmla="*/ 0 h 23"/>
                <a:gd name="T14" fmla="*/ 120 w 27"/>
                <a:gd name="T15" fmla="*/ 93 h 23"/>
                <a:gd name="T16" fmla="*/ 143 w 27"/>
                <a:gd name="T17" fmla="*/ 0 h 23"/>
                <a:gd name="T18" fmla="*/ 165 w 27"/>
                <a:gd name="T19" fmla="*/ 73 h 23"/>
                <a:gd name="T20" fmla="*/ 181 w 27"/>
                <a:gd name="T21" fmla="*/ 73 h 23"/>
                <a:gd name="T22" fmla="*/ 204 w 27"/>
                <a:gd name="T23" fmla="*/ 0 h 23"/>
                <a:gd name="T24" fmla="*/ 204 w 27"/>
                <a:gd name="T25" fmla="*/ 13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3"/>
                <a:gd name="T41" fmla="*/ 27 w 2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3">
                  <a:moveTo>
                    <a:pt x="0" y="23"/>
                  </a:moveTo>
                  <a:lnTo>
                    <a:pt x="0" y="16"/>
                  </a:lnTo>
                  <a:lnTo>
                    <a:pt x="3" y="19"/>
                  </a:lnTo>
                  <a:lnTo>
                    <a:pt x="5" y="16"/>
                  </a:lnTo>
                  <a:lnTo>
                    <a:pt x="8" y="19"/>
                  </a:lnTo>
                  <a:lnTo>
                    <a:pt x="11" y="10"/>
                  </a:lnTo>
                  <a:lnTo>
                    <a:pt x="13" y="0"/>
                  </a:lnTo>
                  <a:lnTo>
                    <a:pt x="16" y="16"/>
                  </a:lnTo>
                  <a:lnTo>
                    <a:pt x="19" y="0"/>
                  </a:lnTo>
                  <a:lnTo>
                    <a:pt x="22" y="13"/>
                  </a:lnTo>
                  <a:lnTo>
                    <a:pt x="24" y="13"/>
                  </a:lnTo>
                  <a:lnTo>
                    <a:pt x="27" y="0"/>
                  </a:lnTo>
                  <a:lnTo>
                    <a:pt x="27"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4" name="Line 175"/>
            <p:cNvSpPr>
              <a:spLocks noChangeShapeType="1"/>
            </p:cNvSpPr>
            <p:nvPr/>
          </p:nvSpPr>
          <p:spPr bwMode="auto">
            <a:xfrm flipV="1">
              <a:off x="5806" y="4182"/>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15" name="Line 176"/>
            <p:cNvSpPr>
              <a:spLocks noChangeShapeType="1"/>
            </p:cNvSpPr>
            <p:nvPr/>
          </p:nvSpPr>
          <p:spPr bwMode="auto">
            <a:xfrm flipV="1">
              <a:off x="5817" y="4189"/>
              <a:ext cx="1" cy="14"/>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16" name="Freeform 177"/>
            <p:cNvSpPr>
              <a:spLocks noChangeArrowheads="1"/>
            </p:cNvSpPr>
            <p:nvPr/>
          </p:nvSpPr>
          <p:spPr bwMode="auto">
            <a:xfrm>
              <a:off x="5839" y="4150"/>
              <a:ext cx="41" cy="52"/>
            </a:xfrm>
            <a:custGeom>
              <a:avLst/>
              <a:gdLst>
                <a:gd name="T0" fmla="*/ 0 w 21"/>
                <a:gd name="T1" fmla="*/ 167 h 29"/>
                <a:gd name="T2" fmla="*/ 0 w 21"/>
                <a:gd name="T3" fmla="*/ 126 h 29"/>
                <a:gd name="T4" fmla="*/ 16 w 21"/>
                <a:gd name="T5" fmla="*/ 145 h 29"/>
                <a:gd name="T6" fmla="*/ 39 w 21"/>
                <a:gd name="T7" fmla="*/ 126 h 29"/>
                <a:gd name="T8" fmla="*/ 61 w 21"/>
                <a:gd name="T9" fmla="*/ 93 h 29"/>
                <a:gd name="T10" fmla="*/ 76 w 21"/>
                <a:gd name="T11" fmla="*/ 0 h 29"/>
                <a:gd name="T12" fmla="*/ 96 w 21"/>
                <a:gd name="T13" fmla="*/ 93 h 29"/>
                <a:gd name="T14" fmla="*/ 119 w 21"/>
                <a:gd name="T15" fmla="*/ 126 h 29"/>
                <a:gd name="T16" fmla="*/ 141 w 21"/>
                <a:gd name="T17" fmla="*/ 126 h 29"/>
                <a:gd name="T18" fmla="*/ 156 w 21"/>
                <a:gd name="T19" fmla="*/ 145 h 29"/>
                <a:gd name="T20" fmla="*/ 156 w 21"/>
                <a:gd name="T21" fmla="*/ 167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9"/>
                <a:gd name="T35" fmla="*/ 21 w 21"/>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9">
                  <a:moveTo>
                    <a:pt x="0" y="29"/>
                  </a:moveTo>
                  <a:lnTo>
                    <a:pt x="0" y="22"/>
                  </a:lnTo>
                  <a:lnTo>
                    <a:pt x="2" y="25"/>
                  </a:lnTo>
                  <a:lnTo>
                    <a:pt x="5" y="22"/>
                  </a:lnTo>
                  <a:lnTo>
                    <a:pt x="8" y="16"/>
                  </a:lnTo>
                  <a:lnTo>
                    <a:pt x="10" y="0"/>
                  </a:lnTo>
                  <a:lnTo>
                    <a:pt x="13" y="16"/>
                  </a:lnTo>
                  <a:lnTo>
                    <a:pt x="16" y="22"/>
                  </a:lnTo>
                  <a:lnTo>
                    <a:pt x="19" y="22"/>
                  </a:lnTo>
                  <a:lnTo>
                    <a:pt x="21" y="25"/>
                  </a:lnTo>
                  <a:lnTo>
                    <a:pt x="21"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7" name="Freeform 178"/>
            <p:cNvSpPr>
              <a:spLocks noChangeArrowheads="1"/>
            </p:cNvSpPr>
            <p:nvPr/>
          </p:nvSpPr>
          <p:spPr bwMode="auto">
            <a:xfrm>
              <a:off x="5896" y="4184"/>
              <a:ext cx="12" cy="18"/>
            </a:xfrm>
            <a:custGeom>
              <a:avLst/>
              <a:gdLst>
                <a:gd name="T0" fmla="*/ 0 w 6"/>
                <a:gd name="T1" fmla="*/ 58 h 10"/>
                <a:gd name="T2" fmla="*/ 0 w 6"/>
                <a:gd name="T3" fmla="*/ 0 h 10"/>
                <a:gd name="T4" fmla="*/ 24 w 6"/>
                <a:gd name="T5" fmla="*/ 36 h 10"/>
                <a:gd name="T6" fmla="*/ 48 w 6"/>
                <a:gd name="T7" fmla="*/ 36 h 10"/>
                <a:gd name="T8" fmla="*/ 48 w 6"/>
                <a:gd name="T9" fmla="*/ 58 h 10"/>
                <a:gd name="T10" fmla="*/ 0 60000 65536"/>
                <a:gd name="T11" fmla="*/ 0 60000 65536"/>
                <a:gd name="T12" fmla="*/ 0 60000 65536"/>
                <a:gd name="T13" fmla="*/ 0 60000 65536"/>
                <a:gd name="T14" fmla="*/ 0 60000 65536"/>
                <a:gd name="T15" fmla="*/ 0 w 6"/>
                <a:gd name="T16" fmla="*/ 0 h 10"/>
                <a:gd name="T17" fmla="*/ 6 w 6"/>
                <a:gd name="T18" fmla="*/ 10 h 10"/>
              </a:gdLst>
              <a:ahLst/>
              <a:cxnLst>
                <a:cxn ang="T10">
                  <a:pos x="T0" y="T1"/>
                </a:cxn>
                <a:cxn ang="T11">
                  <a:pos x="T2" y="T3"/>
                </a:cxn>
                <a:cxn ang="T12">
                  <a:pos x="T4" y="T5"/>
                </a:cxn>
                <a:cxn ang="T13">
                  <a:pos x="T6" y="T7"/>
                </a:cxn>
                <a:cxn ang="T14">
                  <a:pos x="T8" y="T9"/>
                </a:cxn>
              </a:cxnLst>
              <a:rect l="T15" t="T16" r="T17" b="T18"/>
              <a:pathLst>
                <a:path w="6" h="10">
                  <a:moveTo>
                    <a:pt x="0" y="10"/>
                  </a:moveTo>
                  <a:lnTo>
                    <a:pt x="0" y="0"/>
                  </a:lnTo>
                  <a:lnTo>
                    <a:pt x="3" y="6"/>
                  </a:lnTo>
                  <a:lnTo>
                    <a:pt x="6" y="6"/>
                  </a:lnTo>
                  <a:lnTo>
                    <a:pt x="6" y="1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8" name="Freeform 179"/>
            <p:cNvSpPr>
              <a:spLocks noChangeArrowheads="1"/>
            </p:cNvSpPr>
            <p:nvPr/>
          </p:nvSpPr>
          <p:spPr bwMode="auto">
            <a:xfrm>
              <a:off x="5924" y="4174"/>
              <a:ext cx="26" cy="28"/>
            </a:xfrm>
            <a:custGeom>
              <a:avLst/>
              <a:gdLst>
                <a:gd name="T0" fmla="*/ 0 w 13"/>
                <a:gd name="T1" fmla="*/ 86 h 16"/>
                <a:gd name="T2" fmla="*/ 0 w 13"/>
                <a:gd name="T3" fmla="*/ 65 h 16"/>
                <a:gd name="T4" fmla="*/ 24 w 13"/>
                <a:gd name="T5" fmla="*/ 0 h 16"/>
                <a:gd name="T6" fmla="*/ 40 w 13"/>
                <a:gd name="T7" fmla="*/ 49 h 16"/>
                <a:gd name="T8" fmla="*/ 64 w 13"/>
                <a:gd name="T9" fmla="*/ 0 h 16"/>
                <a:gd name="T10" fmla="*/ 88 w 13"/>
                <a:gd name="T11" fmla="*/ 33 h 16"/>
                <a:gd name="T12" fmla="*/ 104 w 13"/>
                <a:gd name="T13" fmla="*/ 65 h 16"/>
                <a:gd name="T14" fmla="*/ 104 w 13"/>
                <a:gd name="T15" fmla="*/ 8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0" y="16"/>
                  </a:moveTo>
                  <a:lnTo>
                    <a:pt x="0" y="12"/>
                  </a:lnTo>
                  <a:lnTo>
                    <a:pt x="3" y="0"/>
                  </a:lnTo>
                  <a:lnTo>
                    <a:pt x="5" y="9"/>
                  </a:lnTo>
                  <a:lnTo>
                    <a:pt x="8" y="0"/>
                  </a:lnTo>
                  <a:lnTo>
                    <a:pt x="11" y="6"/>
                  </a:lnTo>
                  <a:lnTo>
                    <a:pt x="13" y="12"/>
                  </a:lnTo>
                  <a:lnTo>
                    <a:pt x="13"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19" name="Freeform 180"/>
            <p:cNvSpPr>
              <a:spLocks noChangeArrowheads="1"/>
            </p:cNvSpPr>
            <p:nvPr/>
          </p:nvSpPr>
          <p:spPr bwMode="auto">
            <a:xfrm>
              <a:off x="5961" y="4168"/>
              <a:ext cx="22" cy="34"/>
            </a:xfrm>
            <a:custGeom>
              <a:avLst/>
              <a:gdLst>
                <a:gd name="T0" fmla="*/ 0 w 11"/>
                <a:gd name="T1" fmla="*/ 109 h 19"/>
                <a:gd name="T2" fmla="*/ 0 w 11"/>
                <a:gd name="T3" fmla="*/ 52 h 19"/>
                <a:gd name="T4" fmla="*/ 16 w 11"/>
                <a:gd name="T5" fmla="*/ 0 h 19"/>
                <a:gd name="T6" fmla="*/ 40 w 11"/>
                <a:gd name="T7" fmla="*/ 52 h 19"/>
                <a:gd name="T8" fmla="*/ 64 w 11"/>
                <a:gd name="T9" fmla="*/ 52 h 19"/>
                <a:gd name="T10" fmla="*/ 88 w 11"/>
                <a:gd name="T11" fmla="*/ 86 h 19"/>
                <a:gd name="T12" fmla="*/ 88 w 11"/>
                <a:gd name="T13" fmla="*/ 109 h 19"/>
                <a:gd name="T14" fmla="*/ 0 60000 65536"/>
                <a:gd name="T15" fmla="*/ 0 60000 65536"/>
                <a:gd name="T16" fmla="*/ 0 60000 65536"/>
                <a:gd name="T17" fmla="*/ 0 60000 65536"/>
                <a:gd name="T18" fmla="*/ 0 60000 65536"/>
                <a:gd name="T19" fmla="*/ 0 60000 65536"/>
                <a:gd name="T20" fmla="*/ 0 60000 65536"/>
                <a:gd name="T21" fmla="*/ 0 w 11"/>
                <a:gd name="T22" fmla="*/ 0 h 19"/>
                <a:gd name="T23" fmla="*/ 11 w 1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9">
                  <a:moveTo>
                    <a:pt x="0" y="19"/>
                  </a:moveTo>
                  <a:lnTo>
                    <a:pt x="0" y="9"/>
                  </a:lnTo>
                  <a:lnTo>
                    <a:pt x="2" y="0"/>
                  </a:lnTo>
                  <a:lnTo>
                    <a:pt x="5" y="9"/>
                  </a:lnTo>
                  <a:lnTo>
                    <a:pt x="8" y="9"/>
                  </a:lnTo>
                  <a:lnTo>
                    <a:pt x="11" y="15"/>
                  </a:lnTo>
                  <a:lnTo>
                    <a:pt x="11"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20" name="Line 181"/>
            <p:cNvSpPr>
              <a:spLocks noChangeShapeType="1"/>
            </p:cNvSpPr>
            <p:nvPr/>
          </p:nvSpPr>
          <p:spPr bwMode="auto">
            <a:xfrm flipV="1">
              <a:off x="5993"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21" name="Line 182"/>
            <p:cNvSpPr>
              <a:spLocks noChangeShapeType="1"/>
            </p:cNvSpPr>
            <p:nvPr/>
          </p:nvSpPr>
          <p:spPr bwMode="auto">
            <a:xfrm flipV="1">
              <a:off x="6008" y="4194"/>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122" name="Freeform 183"/>
            <p:cNvSpPr>
              <a:spLocks noChangeArrowheads="1"/>
            </p:cNvSpPr>
            <p:nvPr/>
          </p:nvSpPr>
          <p:spPr bwMode="auto">
            <a:xfrm>
              <a:off x="6020" y="4178"/>
              <a:ext cx="16" cy="23"/>
            </a:xfrm>
            <a:custGeom>
              <a:avLst/>
              <a:gdLst>
                <a:gd name="T0" fmla="*/ 0 w 8"/>
                <a:gd name="T1" fmla="*/ 73 h 13"/>
                <a:gd name="T2" fmla="*/ 0 w 8"/>
                <a:gd name="T3" fmla="*/ 16 h 13"/>
                <a:gd name="T4" fmla="*/ 16 w 8"/>
                <a:gd name="T5" fmla="*/ 0 h 13"/>
                <a:gd name="T6" fmla="*/ 40 w 8"/>
                <a:gd name="T7" fmla="*/ 34 h 13"/>
                <a:gd name="T8" fmla="*/ 64 w 8"/>
                <a:gd name="T9" fmla="*/ 34 h 13"/>
                <a:gd name="T10" fmla="*/ 64 w 8"/>
                <a:gd name="T11" fmla="*/ 73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0" y="13"/>
                  </a:moveTo>
                  <a:lnTo>
                    <a:pt x="0" y="3"/>
                  </a:lnTo>
                  <a:lnTo>
                    <a:pt x="2" y="0"/>
                  </a:lnTo>
                  <a:lnTo>
                    <a:pt x="5" y="6"/>
                  </a:lnTo>
                  <a:lnTo>
                    <a:pt x="8" y="6"/>
                  </a:lnTo>
                  <a:lnTo>
                    <a:pt x="8"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0123" name="Line 184"/>
            <p:cNvSpPr>
              <a:spLocks noChangeShapeType="1"/>
            </p:cNvSpPr>
            <p:nvPr/>
          </p:nvSpPr>
          <p:spPr bwMode="auto">
            <a:xfrm flipV="1">
              <a:off x="6046" y="4173"/>
              <a:ext cx="1" cy="3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39965" name="Line 185"/>
          <p:cNvSpPr>
            <a:spLocks noChangeShapeType="1"/>
          </p:cNvSpPr>
          <p:nvPr/>
        </p:nvSpPr>
        <p:spPr bwMode="auto">
          <a:xfrm>
            <a:off x="2151064" y="2149475"/>
            <a:ext cx="6211887" cy="0"/>
          </a:xfrm>
          <a:prstGeom prst="line">
            <a:avLst/>
          </a:prstGeom>
          <a:noFill/>
          <a:ln w="5472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39966" name="AutoShape 186"/>
          <p:cNvSpPr>
            <a:spLocks noChangeArrowheads="1"/>
          </p:cNvSpPr>
          <p:nvPr/>
        </p:nvSpPr>
        <p:spPr bwMode="auto">
          <a:xfrm>
            <a:off x="7772401" y="2976563"/>
            <a:ext cx="563563" cy="538162"/>
          </a:xfrm>
          <a:prstGeom prst="smileyFace">
            <a:avLst>
              <a:gd name="adj" fmla="val 4653"/>
            </a:avLst>
          </a:prstGeom>
          <a:solidFill>
            <a:srgbClr val="FFFF00"/>
          </a:solidFill>
          <a:ln w="54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39967" name="Text Box 187"/>
          <p:cNvSpPr txBox="1">
            <a:spLocks noChangeArrowheads="1"/>
          </p:cNvSpPr>
          <p:nvPr/>
        </p:nvSpPr>
        <p:spPr bwMode="auto">
          <a:xfrm>
            <a:off x="8428039" y="2959100"/>
            <a:ext cx="12922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a:solidFill>
                  <a:srgbClr val="000000"/>
                </a:solidFill>
              </a:rPr>
              <a:t>detect</a:t>
            </a:r>
          </a:p>
        </p:txBody>
      </p:sp>
    </p:spTree>
    <p:extLst>
      <p:ext uri="{BB962C8B-B14F-4D97-AF65-F5344CB8AC3E}">
        <p14:creationId xmlns:p14="http://schemas.microsoft.com/office/powerpoint/2010/main" val="536377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3624264" y="2271861"/>
            <a:ext cx="4704159" cy="3806655"/>
            <a:chOff x="1459" y="1577"/>
            <a:chExt cx="3266" cy="2644"/>
          </a:xfrm>
        </p:grpSpPr>
        <p:sp>
          <p:nvSpPr>
            <p:cNvPr id="40965" name="Line 3"/>
            <p:cNvSpPr>
              <a:spLocks noChangeShapeType="1"/>
            </p:cNvSpPr>
            <p:nvPr/>
          </p:nvSpPr>
          <p:spPr bwMode="auto">
            <a:xfrm>
              <a:off x="1459" y="3725"/>
              <a:ext cx="3262" cy="1"/>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66" name="Line 4"/>
            <p:cNvSpPr>
              <a:spLocks noChangeShapeType="1"/>
            </p:cNvSpPr>
            <p:nvPr/>
          </p:nvSpPr>
          <p:spPr bwMode="auto">
            <a:xfrm>
              <a:off x="152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67" name="Line 5"/>
            <p:cNvSpPr>
              <a:spLocks noChangeShapeType="1"/>
            </p:cNvSpPr>
            <p:nvPr/>
          </p:nvSpPr>
          <p:spPr bwMode="auto">
            <a:xfrm>
              <a:off x="156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68" name="Line 6"/>
            <p:cNvSpPr>
              <a:spLocks noChangeShapeType="1"/>
            </p:cNvSpPr>
            <p:nvPr/>
          </p:nvSpPr>
          <p:spPr bwMode="auto">
            <a:xfrm>
              <a:off x="159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69" name="Line 7"/>
            <p:cNvSpPr>
              <a:spLocks noChangeShapeType="1"/>
            </p:cNvSpPr>
            <p:nvPr/>
          </p:nvSpPr>
          <p:spPr bwMode="auto">
            <a:xfrm>
              <a:off x="163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0" name="Line 8"/>
            <p:cNvSpPr>
              <a:spLocks noChangeShapeType="1"/>
            </p:cNvSpPr>
            <p:nvPr/>
          </p:nvSpPr>
          <p:spPr bwMode="auto">
            <a:xfrm>
              <a:off x="166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1" name="Line 9"/>
            <p:cNvSpPr>
              <a:spLocks noChangeShapeType="1"/>
            </p:cNvSpPr>
            <p:nvPr/>
          </p:nvSpPr>
          <p:spPr bwMode="auto">
            <a:xfrm>
              <a:off x="170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2" name="Line 10"/>
            <p:cNvSpPr>
              <a:spLocks noChangeShapeType="1"/>
            </p:cNvSpPr>
            <p:nvPr/>
          </p:nvSpPr>
          <p:spPr bwMode="auto">
            <a:xfrm>
              <a:off x="173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3" name="Line 11"/>
            <p:cNvSpPr>
              <a:spLocks noChangeShapeType="1"/>
            </p:cNvSpPr>
            <p:nvPr/>
          </p:nvSpPr>
          <p:spPr bwMode="auto">
            <a:xfrm>
              <a:off x="177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4" name="Line 12"/>
            <p:cNvSpPr>
              <a:spLocks noChangeShapeType="1"/>
            </p:cNvSpPr>
            <p:nvPr/>
          </p:nvSpPr>
          <p:spPr bwMode="auto">
            <a:xfrm>
              <a:off x="180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5" name="Line 13"/>
            <p:cNvSpPr>
              <a:spLocks noChangeShapeType="1"/>
            </p:cNvSpPr>
            <p:nvPr/>
          </p:nvSpPr>
          <p:spPr bwMode="auto">
            <a:xfrm>
              <a:off x="184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6" name="Line 14"/>
            <p:cNvSpPr>
              <a:spLocks noChangeShapeType="1"/>
            </p:cNvSpPr>
            <p:nvPr/>
          </p:nvSpPr>
          <p:spPr bwMode="auto">
            <a:xfrm>
              <a:off x="187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7" name="Line 15"/>
            <p:cNvSpPr>
              <a:spLocks noChangeShapeType="1"/>
            </p:cNvSpPr>
            <p:nvPr/>
          </p:nvSpPr>
          <p:spPr bwMode="auto">
            <a:xfrm>
              <a:off x="191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8" name="Line 16"/>
            <p:cNvSpPr>
              <a:spLocks noChangeShapeType="1"/>
            </p:cNvSpPr>
            <p:nvPr/>
          </p:nvSpPr>
          <p:spPr bwMode="auto">
            <a:xfrm>
              <a:off x="194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79" name="Line 17"/>
            <p:cNvSpPr>
              <a:spLocks noChangeShapeType="1"/>
            </p:cNvSpPr>
            <p:nvPr/>
          </p:nvSpPr>
          <p:spPr bwMode="auto">
            <a:xfrm>
              <a:off x="198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0" name="Line 18"/>
            <p:cNvSpPr>
              <a:spLocks noChangeShapeType="1"/>
            </p:cNvSpPr>
            <p:nvPr/>
          </p:nvSpPr>
          <p:spPr bwMode="auto">
            <a:xfrm>
              <a:off x="201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1" name="Line 19"/>
            <p:cNvSpPr>
              <a:spLocks noChangeShapeType="1"/>
            </p:cNvSpPr>
            <p:nvPr/>
          </p:nvSpPr>
          <p:spPr bwMode="auto">
            <a:xfrm>
              <a:off x="205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2" name="Line 20"/>
            <p:cNvSpPr>
              <a:spLocks noChangeShapeType="1"/>
            </p:cNvSpPr>
            <p:nvPr/>
          </p:nvSpPr>
          <p:spPr bwMode="auto">
            <a:xfrm>
              <a:off x="208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3" name="Line 21"/>
            <p:cNvSpPr>
              <a:spLocks noChangeShapeType="1"/>
            </p:cNvSpPr>
            <p:nvPr/>
          </p:nvSpPr>
          <p:spPr bwMode="auto">
            <a:xfrm>
              <a:off x="2120"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4" name="Line 22"/>
            <p:cNvSpPr>
              <a:spLocks noChangeShapeType="1"/>
            </p:cNvSpPr>
            <p:nvPr/>
          </p:nvSpPr>
          <p:spPr bwMode="auto">
            <a:xfrm>
              <a:off x="215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5" name="Line 23"/>
            <p:cNvSpPr>
              <a:spLocks noChangeShapeType="1"/>
            </p:cNvSpPr>
            <p:nvPr/>
          </p:nvSpPr>
          <p:spPr bwMode="auto">
            <a:xfrm>
              <a:off x="218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6" name="Line 24"/>
            <p:cNvSpPr>
              <a:spLocks noChangeShapeType="1"/>
            </p:cNvSpPr>
            <p:nvPr/>
          </p:nvSpPr>
          <p:spPr bwMode="auto">
            <a:xfrm>
              <a:off x="222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7" name="Line 25"/>
            <p:cNvSpPr>
              <a:spLocks noChangeShapeType="1"/>
            </p:cNvSpPr>
            <p:nvPr/>
          </p:nvSpPr>
          <p:spPr bwMode="auto">
            <a:xfrm>
              <a:off x="225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8" name="Line 26"/>
            <p:cNvSpPr>
              <a:spLocks noChangeShapeType="1"/>
            </p:cNvSpPr>
            <p:nvPr/>
          </p:nvSpPr>
          <p:spPr bwMode="auto">
            <a:xfrm>
              <a:off x="2294"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89" name="Line 27"/>
            <p:cNvSpPr>
              <a:spLocks noChangeShapeType="1"/>
            </p:cNvSpPr>
            <p:nvPr/>
          </p:nvSpPr>
          <p:spPr bwMode="auto">
            <a:xfrm>
              <a:off x="232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0" name="Line 28"/>
            <p:cNvSpPr>
              <a:spLocks noChangeShapeType="1"/>
            </p:cNvSpPr>
            <p:nvPr/>
          </p:nvSpPr>
          <p:spPr bwMode="auto">
            <a:xfrm>
              <a:off x="236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1" name="Line 29"/>
            <p:cNvSpPr>
              <a:spLocks noChangeShapeType="1"/>
            </p:cNvSpPr>
            <p:nvPr/>
          </p:nvSpPr>
          <p:spPr bwMode="auto">
            <a:xfrm>
              <a:off x="239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2" name="Line 30"/>
            <p:cNvSpPr>
              <a:spLocks noChangeShapeType="1"/>
            </p:cNvSpPr>
            <p:nvPr/>
          </p:nvSpPr>
          <p:spPr bwMode="auto">
            <a:xfrm>
              <a:off x="243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3" name="Line 31"/>
            <p:cNvSpPr>
              <a:spLocks noChangeShapeType="1"/>
            </p:cNvSpPr>
            <p:nvPr/>
          </p:nvSpPr>
          <p:spPr bwMode="auto">
            <a:xfrm>
              <a:off x="246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4" name="Line 32"/>
            <p:cNvSpPr>
              <a:spLocks noChangeShapeType="1"/>
            </p:cNvSpPr>
            <p:nvPr/>
          </p:nvSpPr>
          <p:spPr bwMode="auto">
            <a:xfrm>
              <a:off x="2504"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5" name="Line 33"/>
            <p:cNvSpPr>
              <a:spLocks noChangeShapeType="1"/>
            </p:cNvSpPr>
            <p:nvPr/>
          </p:nvSpPr>
          <p:spPr bwMode="auto">
            <a:xfrm>
              <a:off x="253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6" name="Line 34"/>
            <p:cNvSpPr>
              <a:spLocks noChangeShapeType="1"/>
            </p:cNvSpPr>
            <p:nvPr/>
          </p:nvSpPr>
          <p:spPr bwMode="auto">
            <a:xfrm>
              <a:off x="257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7" name="Line 35"/>
            <p:cNvSpPr>
              <a:spLocks noChangeShapeType="1"/>
            </p:cNvSpPr>
            <p:nvPr/>
          </p:nvSpPr>
          <p:spPr bwMode="auto">
            <a:xfrm>
              <a:off x="260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8" name="Line 36"/>
            <p:cNvSpPr>
              <a:spLocks noChangeShapeType="1"/>
            </p:cNvSpPr>
            <p:nvPr/>
          </p:nvSpPr>
          <p:spPr bwMode="auto">
            <a:xfrm>
              <a:off x="264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0999" name="Line 37"/>
            <p:cNvSpPr>
              <a:spLocks noChangeShapeType="1"/>
            </p:cNvSpPr>
            <p:nvPr/>
          </p:nvSpPr>
          <p:spPr bwMode="auto">
            <a:xfrm>
              <a:off x="267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0" name="Line 38"/>
            <p:cNvSpPr>
              <a:spLocks noChangeShapeType="1"/>
            </p:cNvSpPr>
            <p:nvPr/>
          </p:nvSpPr>
          <p:spPr bwMode="auto">
            <a:xfrm>
              <a:off x="271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1" name="Line 39"/>
            <p:cNvSpPr>
              <a:spLocks noChangeShapeType="1"/>
            </p:cNvSpPr>
            <p:nvPr/>
          </p:nvSpPr>
          <p:spPr bwMode="auto">
            <a:xfrm>
              <a:off x="274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2" name="Line 40"/>
            <p:cNvSpPr>
              <a:spLocks noChangeShapeType="1"/>
            </p:cNvSpPr>
            <p:nvPr/>
          </p:nvSpPr>
          <p:spPr bwMode="auto">
            <a:xfrm>
              <a:off x="278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3" name="Line 41"/>
            <p:cNvSpPr>
              <a:spLocks noChangeShapeType="1"/>
            </p:cNvSpPr>
            <p:nvPr/>
          </p:nvSpPr>
          <p:spPr bwMode="auto">
            <a:xfrm>
              <a:off x="281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4" name="Line 42"/>
            <p:cNvSpPr>
              <a:spLocks noChangeShapeType="1"/>
            </p:cNvSpPr>
            <p:nvPr/>
          </p:nvSpPr>
          <p:spPr bwMode="auto">
            <a:xfrm>
              <a:off x="285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5" name="Line 43"/>
            <p:cNvSpPr>
              <a:spLocks noChangeShapeType="1"/>
            </p:cNvSpPr>
            <p:nvPr/>
          </p:nvSpPr>
          <p:spPr bwMode="auto">
            <a:xfrm>
              <a:off x="288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6" name="Line 44"/>
            <p:cNvSpPr>
              <a:spLocks noChangeShapeType="1"/>
            </p:cNvSpPr>
            <p:nvPr/>
          </p:nvSpPr>
          <p:spPr bwMode="auto">
            <a:xfrm>
              <a:off x="292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7" name="Line 45"/>
            <p:cNvSpPr>
              <a:spLocks noChangeShapeType="1"/>
            </p:cNvSpPr>
            <p:nvPr/>
          </p:nvSpPr>
          <p:spPr bwMode="auto">
            <a:xfrm>
              <a:off x="295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8" name="Line 46"/>
            <p:cNvSpPr>
              <a:spLocks noChangeShapeType="1"/>
            </p:cNvSpPr>
            <p:nvPr/>
          </p:nvSpPr>
          <p:spPr bwMode="auto">
            <a:xfrm>
              <a:off x="2990"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09" name="Line 47"/>
            <p:cNvSpPr>
              <a:spLocks noChangeShapeType="1"/>
            </p:cNvSpPr>
            <p:nvPr/>
          </p:nvSpPr>
          <p:spPr bwMode="auto">
            <a:xfrm>
              <a:off x="302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0" name="Line 48"/>
            <p:cNvSpPr>
              <a:spLocks noChangeShapeType="1"/>
            </p:cNvSpPr>
            <p:nvPr/>
          </p:nvSpPr>
          <p:spPr bwMode="auto">
            <a:xfrm>
              <a:off x="3060"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1" name="Line 49"/>
            <p:cNvSpPr>
              <a:spLocks noChangeShapeType="1"/>
            </p:cNvSpPr>
            <p:nvPr/>
          </p:nvSpPr>
          <p:spPr bwMode="auto">
            <a:xfrm>
              <a:off x="309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2" name="Line 50"/>
            <p:cNvSpPr>
              <a:spLocks noChangeShapeType="1"/>
            </p:cNvSpPr>
            <p:nvPr/>
          </p:nvSpPr>
          <p:spPr bwMode="auto">
            <a:xfrm>
              <a:off x="3130"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3" name="Line 51"/>
            <p:cNvSpPr>
              <a:spLocks noChangeShapeType="1"/>
            </p:cNvSpPr>
            <p:nvPr/>
          </p:nvSpPr>
          <p:spPr bwMode="auto">
            <a:xfrm>
              <a:off x="316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4" name="Line 52"/>
            <p:cNvSpPr>
              <a:spLocks noChangeShapeType="1"/>
            </p:cNvSpPr>
            <p:nvPr/>
          </p:nvSpPr>
          <p:spPr bwMode="auto">
            <a:xfrm>
              <a:off x="3200"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5" name="Line 53"/>
            <p:cNvSpPr>
              <a:spLocks noChangeShapeType="1"/>
            </p:cNvSpPr>
            <p:nvPr/>
          </p:nvSpPr>
          <p:spPr bwMode="auto">
            <a:xfrm>
              <a:off x="323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6" name="Line 54"/>
            <p:cNvSpPr>
              <a:spLocks noChangeShapeType="1"/>
            </p:cNvSpPr>
            <p:nvPr/>
          </p:nvSpPr>
          <p:spPr bwMode="auto">
            <a:xfrm>
              <a:off x="326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7" name="Line 55"/>
            <p:cNvSpPr>
              <a:spLocks noChangeShapeType="1"/>
            </p:cNvSpPr>
            <p:nvPr/>
          </p:nvSpPr>
          <p:spPr bwMode="auto">
            <a:xfrm>
              <a:off x="330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8" name="Line 56"/>
            <p:cNvSpPr>
              <a:spLocks noChangeShapeType="1"/>
            </p:cNvSpPr>
            <p:nvPr/>
          </p:nvSpPr>
          <p:spPr bwMode="auto">
            <a:xfrm>
              <a:off x="333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19" name="Line 57"/>
            <p:cNvSpPr>
              <a:spLocks noChangeShapeType="1"/>
            </p:cNvSpPr>
            <p:nvPr/>
          </p:nvSpPr>
          <p:spPr bwMode="auto">
            <a:xfrm>
              <a:off x="3374"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0" name="Line 58"/>
            <p:cNvSpPr>
              <a:spLocks noChangeShapeType="1"/>
            </p:cNvSpPr>
            <p:nvPr/>
          </p:nvSpPr>
          <p:spPr bwMode="auto">
            <a:xfrm>
              <a:off x="340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1" name="Line 59"/>
            <p:cNvSpPr>
              <a:spLocks noChangeShapeType="1"/>
            </p:cNvSpPr>
            <p:nvPr/>
          </p:nvSpPr>
          <p:spPr bwMode="auto">
            <a:xfrm>
              <a:off x="344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2" name="Line 60"/>
            <p:cNvSpPr>
              <a:spLocks noChangeShapeType="1"/>
            </p:cNvSpPr>
            <p:nvPr/>
          </p:nvSpPr>
          <p:spPr bwMode="auto">
            <a:xfrm>
              <a:off x="347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3" name="Line 61"/>
            <p:cNvSpPr>
              <a:spLocks noChangeShapeType="1"/>
            </p:cNvSpPr>
            <p:nvPr/>
          </p:nvSpPr>
          <p:spPr bwMode="auto">
            <a:xfrm>
              <a:off x="351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4" name="Line 62"/>
            <p:cNvSpPr>
              <a:spLocks noChangeShapeType="1"/>
            </p:cNvSpPr>
            <p:nvPr/>
          </p:nvSpPr>
          <p:spPr bwMode="auto">
            <a:xfrm>
              <a:off x="354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5" name="Line 63"/>
            <p:cNvSpPr>
              <a:spLocks noChangeShapeType="1"/>
            </p:cNvSpPr>
            <p:nvPr/>
          </p:nvSpPr>
          <p:spPr bwMode="auto">
            <a:xfrm>
              <a:off x="358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6" name="Line 64"/>
            <p:cNvSpPr>
              <a:spLocks noChangeShapeType="1"/>
            </p:cNvSpPr>
            <p:nvPr/>
          </p:nvSpPr>
          <p:spPr bwMode="auto">
            <a:xfrm>
              <a:off x="361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7" name="Line 65"/>
            <p:cNvSpPr>
              <a:spLocks noChangeShapeType="1"/>
            </p:cNvSpPr>
            <p:nvPr/>
          </p:nvSpPr>
          <p:spPr bwMode="auto">
            <a:xfrm>
              <a:off x="365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8" name="Line 66"/>
            <p:cNvSpPr>
              <a:spLocks noChangeShapeType="1"/>
            </p:cNvSpPr>
            <p:nvPr/>
          </p:nvSpPr>
          <p:spPr bwMode="auto">
            <a:xfrm>
              <a:off x="368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29" name="Line 67"/>
            <p:cNvSpPr>
              <a:spLocks noChangeShapeType="1"/>
            </p:cNvSpPr>
            <p:nvPr/>
          </p:nvSpPr>
          <p:spPr bwMode="auto">
            <a:xfrm>
              <a:off x="372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0" name="Line 68"/>
            <p:cNvSpPr>
              <a:spLocks noChangeShapeType="1"/>
            </p:cNvSpPr>
            <p:nvPr/>
          </p:nvSpPr>
          <p:spPr bwMode="auto">
            <a:xfrm>
              <a:off x="375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1" name="Line 69"/>
            <p:cNvSpPr>
              <a:spLocks noChangeShapeType="1"/>
            </p:cNvSpPr>
            <p:nvPr/>
          </p:nvSpPr>
          <p:spPr bwMode="auto">
            <a:xfrm>
              <a:off x="379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2" name="Line 70"/>
            <p:cNvSpPr>
              <a:spLocks noChangeShapeType="1"/>
            </p:cNvSpPr>
            <p:nvPr/>
          </p:nvSpPr>
          <p:spPr bwMode="auto">
            <a:xfrm>
              <a:off x="382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3" name="Line 71"/>
            <p:cNvSpPr>
              <a:spLocks noChangeShapeType="1"/>
            </p:cNvSpPr>
            <p:nvPr/>
          </p:nvSpPr>
          <p:spPr bwMode="auto">
            <a:xfrm>
              <a:off x="386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4" name="Line 72"/>
            <p:cNvSpPr>
              <a:spLocks noChangeShapeType="1"/>
            </p:cNvSpPr>
            <p:nvPr/>
          </p:nvSpPr>
          <p:spPr bwMode="auto">
            <a:xfrm>
              <a:off x="389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5" name="Line 73"/>
            <p:cNvSpPr>
              <a:spLocks noChangeShapeType="1"/>
            </p:cNvSpPr>
            <p:nvPr/>
          </p:nvSpPr>
          <p:spPr bwMode="auto">
            <a:xfrm>
              <a:off x="393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6" name="Line 74"/>
            <p:cNvSpPr>
              <a:spLocks noChangeShapeType="1"/>
            </p:cNvSpPr>
            <p:nvPr/>
          </p:nvSpPr>
          <p:spPr bwMode="auto">
            <a:xfrm>
              <a:off x="396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7" name="Line 75"/>
            <p:cNvSpPr>
              <a:spLocks noChangeShapeType="1"/>
            </p:cNvSpPr>
            <p:nvPr/>
          </p:nvSpPr>
          <p:spPr bwMode="auto">
            <a:xfrm>
              <a:off x="4005"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8" name="Line 76"/>
            <p:cNvSpPr>
              <a:spLocks noChangeShapeType="1"/>
            </p:cNvSpPr>
            <p:nvPr/>
          </p:nvSpPr>
          <p:spPr bwMode="auto">
            <a:xfrm>
              <a:off x="403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39" name="Line 77"/>
            <p:cNvSpPr>
              <a:spLocks noChangeShapeType="1"/>
            </p:cNvSpPr>
            <p:nvPr/>
          </p:nvSpPr>
          <p:spPr bwMode="auto">
            <a:xfrm>
              <a:off x="4074"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0" name="Line 78"/>
            <p:cNvSpPr>
              <a:spLocks noChangeShapeType="1"/>
            </p:cNvSpPr>
            <p:nvPr/>
          </p:nvSpPr>
          <p:spPr bwMode="auto">
            <a:xfrm>
              <a:off x="410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1" name="Line 79"/>
            <p:cNvSpPr>
              <a:spLocks noChangeShapeType="1"/>
            </p:cNvSpPr>
            <p:nvPr/>
          </p:nvSpPr>
          <p:spPr bwMode="auto">
            <a:xfrm>
              <a:off x="414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2" name="Line 80"/>
            <p:cNvSpPr>
              <a:spLocks noChangeShapeType="1"/>
            </p:cNvSpPr>
            <p:nvPr/>
          </p:nvSpPr>
          <p:spPr bwMode="auto">
            <a:xfrm>
              <a:off x="4179"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3" name="Line 81"/>
            <p:cNvSpPr>
              <a:spLocks noChangeShapeType="1"/>
            </p:cNvSpPr>
            <p:nvPr/>
          </p:nvSpPr>
          <p:spPr bwMode="auto">
            <a:xfrm>
              <a:off x="421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4" name="Line 82"/>
            <p:cNvSpPr>
              <a:spLocks noChangeShapeType="1"/>
            </p:cNvSpPr>
            <p:nvPr/>
          </p:nvSpPr>
          <p:spPr bwMode="auto">
            <a:xfrm>
              <a:off x="424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5" name="Line 83"/>
            <p:cNvSpPr>
              <a:spLocks noChangeShapeType="1"/>
            </p:cNvSpPr>
            <p:nvPr/>
          </p:nvSpPr>
          <p:spPr bwMode="auto">
            <a:xfrm>
              <a:off x="4284"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6" name="Line 84"/>
            <p:cNvSpPr>
              <a:spLocks noChangeShapeType="1"/>
            </p:cNvSpPr>
            <p:nvPr/>
          </p:nvSpPr>
          <p:spPr bwMode="auto">
            <a:xfrm>
              <a:off x="431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7" name="Line 85"/>
            <p:cNvSpPr>
              <a:spLocks noChangeShapeType="1"/>
            </p:cNvSpPr>
            <p:nvPr/>
          </p:nvSpPr>
          <p:spPr bwMode="auto">
            <a:xfrm>
              <a:off x="435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8" name="Line 86"/>
            <p:cNvSpPr>
              <a:spLocks noChangeShapeType="1"/>
            </p:cNvSpPr>
            <p:nvPr/>
          </p:nvSpPr>
          <p:spPr bwMode="auto">
            <a:xfrm>
              <a:off x="438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49" name="Line 87"/>
            <p:cNvSpPr>
              <a:spLocks noChangeShapeType="1"/>
            </p:cNvSpPr>
            <p:nvPr/>
          </p:nvSpPr>
          <p:spPr bwMode="auto">
            <a:xfrm>
              <a:off x="4423"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0" name="Line 88"/>
            <p:cNvSpPr>
              <a:spLocks noChangeShapeType="1"/>
            </p:cNvSpPr>
            <p:nvPr/>
          </p:nvSpPr>
          <p:spPr bwMode="auto">
            <a:xfrm>
              <a:off x="4458"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1" name="Line 89"/>
            <p:cNvSpPr>
              <a:spLocks noChangeShapeType="1"/>
            </p:cNvSpPr>
            <p:nvPr/>
          </p:nvSpPr>
          <p:spPr bwMode="auto">
            <a:xfrm>
              <a:off x="449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2" name="Line 90"/>
            <p:cNvSpPr>
              <a:spLocks noChangeShapeType="1"/>
            </p:cNvSpPr>
            <p:nvPr/>
          </p:nvSpPr>
          <p:spPr bwMode="auto">
            <a:xfrm>
              <a:off x="452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3" name="Line 91"/>
            <p:cNvSpPr>
              <a:spLocks noChangeShapeType="1"/>
            </p:cNvSpPr>
            <p:nvPr/>
          </p:nvSpPr>
          <p:spPr bwMode="auto">
            <a:xfrm>
              <a:off x="456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4" name="Line 92"/>
            <p:cNvSpPr>
              <a:spLocks noChangeShapeType="1"/>
            </p:cNvSpPr>
            <p:nvPr/>
          </p:nvSpPr>
          <p:spPr bwMode="auto">
            <a:xfrm>
              <a:off x="4597"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5" name="Line 93"/>
            <p:cNvSpPr>
              <a:spLocks noChangeShapeType="1"/>
            </p:cNvSpPr>
            <p:nvPr/>
          </p:nvSpPr>
          <p:spPr bwMode="auto">
            <a:xfrm>
              <a:off x="4632"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6" name="Line 94"/>
            <p:cNvSpPr>
              <a:spLocks noChangeShapeType="1"/>
            </p:cNvSpPr>
            <p:nvPr/>
          </p:nvSpPr>
          <p:spPr bwMode="auto">
            <a:xfrm>
              <a:off x="4666"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7" name="Line 95"/>
            <p:cNvSpPr>
              <a:spLocks noChangeShapeType="1"/>
            </p:cNvSpPr>
            <p:nvPr/>
          </p:nvSpPr>
          <p:spPr bwMode="auto">
            <a:xfrm>
              <a:off x="4701" y="3725"/>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8" name="Line 96"/>
            <p:cNvSpPr>
              <a:spLocks noChangeShapeType="1"/>
            </p:cNvSpPr>
            <p:nvPr/>
          </p:nvSpPr>
          <p:spPr bwMode="auto">
            <a:xfrm>
              <a:off x="1633"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59" name="Line 97"/>
            <p:cNvSpPr>
              <a:spLocks noChangeShapeType="1"/>
            </p:cNvSpPr>
            <p:nvPr/>
          </p:nvSpPr>
          <p:spPr bwMode="auto">
            <a:xfrm>
              <a:off x="1807"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0" name="Line 98"/>
            <p:cNvSpPr>
              <a:spLocks noChangeShapeType="1"/>
            </p:cNvSpPr>
            <p:nvPr/>
          </p:nvSpPr>
          <p:spPr bwMode="auto">
            <a:xfrm>
              <a:off x="1981"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1" name="Line 99"/>
            <p:cNvSpPr>
              <a:spLocks noChangeShapeType="1"/>
            </p:cNvSpPr>
            <p:nvPr/>
          </p:nvSpPr>
          <p:spPr bwMode="auto">
            <a:xfrm>
              <a:off x="2155"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2" name="Line 100"/>
            <p:cNvSpPr>
              <a:spLocks noChangeShapeType="1"/>
            </p:cNvSpPr>
            <p:nvPr/>
          </p:nvSpPr>
          <p:spPr bwMode="auto">
            <a:xfrm>
              <a:off x="2329"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3" name="Line 101"/>
            <p:cNvSpPr>
              <a:spLocks noChangeShapeType="1"/>
            </p:cNvSpPr>
            <p:nvPr/>
          </p:nvSpPr>
          <p:spPr bwMode="auto">
            <a:xfrm>
              <a:off x="2504"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4" name="Line 102"/>
            <p:cNvSpPr>
              <a:spLocks noChangeShapeType="1"/>
            </p:cNvSpPr>
            <p:nvPr/>
          </p:nvSpPr>
          <p:spPr bwMode="auto">
            <a:xfrm>
              <a:off x="2678"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5" name="Line 103"/>
            <p:cNvSpPr>
              <a:spLocks noChangeShapeType="1"/>
            </p:cNvSpPr>
            <p:nvPr/>
          </p:nvSpPr>
          <p:spPr bwMode="auto">
            <a:xfrm>
              <a:off x="2851"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6" name="Line 104"/>
            <p:cNvSpPr>
              <a:spLocks noChangeShapeType="1"/>
            </p:cNvSpPr>
            <p:nvPr/>
          </p:nvSpPr>
          <p:spPr bwMode="auto">
            <a:xfrm>
              <a:off x="3025"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7" name="Line 105"/>
            <p:cNvSpPr>
              <a:spLocks noChangeShapeType="1"/>
            </p:cNvSpPr>
            <p:nvPr/>
          </p:nvSpPr>
          <p:spPr bwMode="auto">
            <a:xfrm>
              <a:off x="3200"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8" name="Line 106"/>
            <p:cNvSpPr>
              <a:spLocks noChangeShapeType="1"/>
            </p:cNvSpPr>
            <p:nvPr/>
          </p:nvSpPr>
          <p:spPr bwMode="auto">
            <a:xfrm>
              <a:off x="3374"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69" name="Line 107"/>
            <p:cNvSpPr>
              <a:spLocks noChangeShapeType="1"/>
            </p:cNvSpPr>
            <p:nvPr/>
          </p:nvSpPr>
          <p:spPr bwMode="auto">
            <a:xfrm>
              <a:off x="3548"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0" name="Line 108"/>
            <p:cNvSpPr>
              <a:spLocks noChangeShapeType="1"/>
            </p:cNvSpPr>
            <p:nvPr/>
          </p:nvSpPr>
          <p:spPr bwMode="auto">
            <a:xfrm>
              <a:off x="3722"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1" name="Line 109"/>
            <p:cNvSpPr>
              <a:spLocks noChangeShapeType="1"/>
            </p:cNvSpPr>
            <p:nvPr/>
          </p:nvSpPr>
          <p:spPr bwMode="auto">
            <a:xfrm>
              <a:off x="3896"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2" name="Line 110"/>
            <p:cNvSpPr>
              <a:spLocks noChangeShapeType="1"/>
            </p:cNvSpPr>
            <p:nvPr/>
          </p:nvSpPr>
          <p:spPr bwMode="auto">
            <a:xfrm>
              <a:off x="4074"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3" name="Line 111"/>
            <p:cNvSpPr>
              <a:spLocks noChangeShapeType="1"/>
            </p:cNvSpPr>
            <p:nvPr/>
          </p:nvSpPr>
          <p:spPr bwMode="auto">
            <a:xfrm>
              <a:off x="4248"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4" name="Line 112"/>
            <p:cNvSpPr>
              <a:spLocks noChangeShapeType="1"/>
            </p:cNvSpPr>
            <p:nvPr/>
          </p:nvSpPr>
          <p:spPr bwMode="auto">
            <a:xfrm>
              <a:off x="4423"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5" name="Line 113"/>
            <p:cNvSpPr>
              <a:spLocks noChangeShapeType="1"/>
            </p:cNvSpPr>
            <p:nvPr/>
          </p:nvSpPr>
          <p:spPr bwMode="auto">
            <a:xfrm>
              <a:off x="4597" y="3725"/>
              <a:ext cx="1" cy="14"/>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76" name="Rectangle 114"/>
            <p:cNvSpPr>
              <a:spLocks noChangeArrowheads="1"/>
            </p:cNvSpPr>
            <p:nvPr/>
          </p:nvSpPr>
          <p:spPr bwMode="auto">
            <a:xfrm>
              <a:off x="1661" y="3764"/>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864</a:t>
              </a:r>
            </a:p>
          </p:txBody>
        </p:sp>
        <p:sp>
          <p:nvSpPr>
            <p:cNvPr id="41077" name="Rectangle 115"/>
            <p:cNvSpPr>
              <a:spLocks noChangeArrowheads="1"/>
            </p:cNvSpPr>
            <p:nvPr/>
          </p:nvSpPr>
          <p:spPr bwMode="auto">
            <a:xfrm>
              <a:off x="2302" y="3764"/>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866</a:t>
              </a:r>
            </a:p>
          </p:txBody>
        </p:sp>
        <p:sp>
          <p:nvSpPr>
            <p:cNvPr id="41078" name="Rectangle 116"/>
            <p:cNvSpPr>
              <a:spLocks noChangeArrowheads="1"/>
            </p:cNvSpPr>
            <p:nvPr/>
          </p:nvSpPr>
          <p:spPr bwMode="auto">
            <a:xfrm>
              <a:off x="2999" y="3764"/>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868</a:t>
              </a:r>
            </a:p>
          </p:txBody>
        </p:sp>
        <p:sp>
          <p:nvSpPr>
            <p:cNvPr id="41079" name="Rectangle 117"/>
            <p:cNvSpPr>
              <a:spLocks noChangeArrowheads="1"/>
            </p:cNvSpPr>
            <p:nvPr/>
          </p:nvSpPr>
          <p:spPr bwMode="auto">
            <a:xfrm>
              <a:off x="3695" y="3764"/>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870</a:t>
              </a:r>
            </a:p>
          </p:txBody>
        </p:sp>
        <p:sp>
          <p:nvSpPr>
            <p:cNvPr id="41080" name="Rectangle 118"/>
            <p:cNvSpPr>
              <a:spLocks noChangeArrowheads="1"/>
            </p:cNvSpPr>
            <p:nvPr/>
          </p:nvSpPr>
          <p:spPr bwMode="auto">
            <a:xfrm>
              <a:off x="4395" y="3764"/>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872</a:t>
              </a:r>
            </a:p>
          </p:txBody>
        </p:sp>
        <p:sp>
          <p:nvSpPr>
            <p:cNvPr id="41081" name="Rectangle 119"/>
            <p:cNvSpPr>
              <a:spLocks noChangeArrowheads="1"/>
            </p:cNvSpPr>
            <p:nvPr/>
          </p:nvSpPr>
          <p:spPr bwMode="auto">
            <a:xfrm>
              <a:off x="2404" y="4062"/>
              <a:ext cx="611"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b="1">
                  <a:solidFill>
                    <a:srgbClr val="000000"/>
                  </a:solidFill>
                </a:rPr>
                <a:t>m/z, amu</a:t>
              </a:r>
            </a:p>
          </p:txBody>
        </p:sp>
        <p:sp>
          <p:nvSpPr>
            <p:cNvPr id="41082" name="Line 120"/>
            <p:cNvSpPr>
              <a:spLocks noChangeShapeType="1"/>
            </p:cNvSpPr>
            <p:nvPr/>
          </p:nvSpPr>
          <p:spPr bwMode="auto">
            <a:xfrm flipV="1">
              <a:off x="1459" y="1577"/>
              <a:ext cx="1" cy="2149"/>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83" name="Line 121"/>
            <p:cNvSpPr>
              <a:spLocks noChangeShapeType="1"/>
            </p:cNvSpPr>
            <p:nvPr/>
          </p:nvSpPr>
          <p:spPr bwMode="auto">
            <a:xfrm flipV="1">
              <a:off x="1544" y="3699"/>
              <a:ext cx="1" cy="27"/>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84" name="Freeform 122"/>
            <p:cNvSpPr>
              <a:spLocks noChangeArrowheads="1"/>
            </p:cNvSpPr>
            <p:nvPr/>
          </p:nvSpPr>
          <p:spPr bwMode="auto">
            <a:xfrm>
              <a:off x="1574" y="3633"/>
              <a:ext cx="44" cy="92"/>
            </a:xfrm>
            <a:custGeom>
              <a:avLst/>
              <a:gdLst>
                <a:gd name="T0" fmla="*/ 0 w 11"/>
                <a:gd name="T1" fmla="*/ 1154 h 26"/>
                <a:gd name="T2" fmla="*/ 0 w 11"/>
                <a:gd name="T3" fmla="*/ 715 h 26"/>
                <a:gd name="T4" fmla="*/ 192 w 11"/>
                <a:gd name="T5" fmla="*/ 977 h 26"/>
                <a:gd name="T6" fmla="*/ 384 w 11"/>
                <a:gd name="T7" fmla="*/ 138 h 26"/>
                <a:gd name="T8" fmla="*/ 512 w 11"/>
                <a:gd name="T9" fmla="*/ 0 h 26"/>
                <a:gd name="T10" fmla="*/ 704 w 11"/>
                <a:gd name="T11" fmla="*/ 839 h 26"/>
                <a:gd name="T12" fmla="*/ 704 w 11"/>
                <a:gd name="T13" fmla="*/ 1154 h 26"/>
                <a:gd name="T14" fmla="*/ 0 60000 65536"/>
                <a:gd name="T15" fmla="*/ 0 60000 65536"/>
                <a:gd name="T16" fmla="*/ 0 60000 65536"/>
                <a:gd name="T17" fmla="*/ 0 60000 65536"/>
                <a:gd name="T18" fmla="*/ 0 60000 65536"/>
                <a:gd name="T19" fmla="*/ 0 60000 65536"/>
                <a:gd name="T20" fmla="*/ 0 60000 65536"/>
                <a:gd name="T21" fmla="*/ 0 w 11"/>
                <a:gd name="T22" fmla="*/ 0 h 26"/>
                <a:gd name="T23" fmla="*/ 11 w 1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26">
                  <a:moveTo>
                    <a:pt x="0" y="26"/>
                  </a:moveTo>
                  <a:lnTo>
                    <a:pt x="0" y="16"/>
                  </a:lnTo>
                  <a:lnTo>
                    <a:pt x="3" y="22"/>
                  </a:lnTo>
                  <a:lnTo>
                    <a:pt x="6" y="3"/>
                  </a:lnTo>
                  <a:lnTo>
                    <a:pt x="8" y="0"/>
                  </a:lnTo>
                  <a:lnTo>
                    <a:pt x="11" y="19"/>
                  </a:lnTo>
                  <a:lnTo>
                    <a:pt x="11" y="2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85" name="Line 123"/>
            <p:cNvSpPr>
              <a:spLocks noChangeShapeType="1"/>
            </p:cNvSpPr>
            <p:nvPr/>
          </p:nvSpPr>
          <p:spPr bwMode="auto">
            <a:xfrm flipV="1">
              <a:off x="1659" y="3689"/>
              <a:ext cx="1" cy="37"/>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86" name="Freeform 124"/>
            <p:cNvSpPr>
              <a:spLocks noChangeArrowheads="1"/>
            </p:cNvSpPr>
            <p:nvPr/>
          </p:nvSpPr>
          <p:spPr bwMode="auto">
            <a:xfrm>
              <a:off x="1679" y="3622"/>
              <a:ext cx="66" cy="103"/>
            </a:xfrm>
            <a:custGeom>
              <a:avLst/>
              <a:gdLst>
                <a:gd name="T0" fmla="*/ 0 w 17"/>
                <a:gd name="T1" fmla="*/ 1300 h 29"/>
                <a:gd name="T2" fmla="*/ 0 w 17"/>
                <a:gd name="T3" fmla="*/ 1122 h 29"/>
                <a:gd name="T4" fmla="*/ 182 w 17"/>
                <a:gd name="T5" fmla="*/ 845 h 29"/>
                <a:gd name="T6" fmla="*/ 346 w 17"/>
                <a:gd name="T7" fmla="*/ 1122 h 29"/>
                <a:gd name="T8" fmla="*/ 466 w 17"/>
                <a:gd name="T9" fmla="*/ 984 h 29"/>
                <a:gd name="T10" fmla="*/ 648 w 17"/>
                <a:gd name="T11" fmla="*/ 984 h 29"/>
                <a:gd name="T12" fmla="*/ 815 w 17"/>
                <a:gd name="T13" fmla="*/ 845 h 29"/>
                <a:gd name="T14" fmla="*/ 994 w 17"/>
                <a:gd name="T15" fmla="*/ 0 h 29"/>
                <a:gd name="T16" fmla="*/ 994 w 17"/>
                <a:gd name="T17" fmla="*/ 130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9"/>
                <a:gd name="T29" fmla="*/ 17 w 17"/>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9">
                  <a:moveTo>
                    <a:pt x="0" y="29"/>
                  </a:moveTo>
                  <a:lnTo>
                    <a:pt x="0" y="25"/>
                  </a:lnTo>
                  <a:lnTo>
                    <a:pt x="3" y="19"/>
                  </a:lnTo>
                  <a:lnTo>
                    <a:pt x="6" y="25"/>
                  </a:lnTo>
                  <a:lnTo>
                    <a:pt x="8" y="22"/>
                  </a:lnTo>
                  <a:lnTo>
                    <a:pt x="11" y="22"/>
                  </a:lnTo>
                  <a:lnTo>
                    <a:pt x="14" y="19"/>
                  </a:lnTo>
                  <a:lnTo>
                    <a:pt x="17" y="0"/>
                  </a:lnTo>
                  <a:lnTo>
                    <a:pt x="17"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87" name="Freeform 125"/>
            <p:cNvSpPr>
              <a:spLocks noChangeArrowheads="1"/>
            </p:cNvSpPr>
            <p:nvPr/>
          </p:nvSpPr>
          <p:spPr bwMode="auto">
            <a:xfrm>
              <a:off x="1764" y="3602"/>
              <a:ext cx="51" cy="123"/>
            </a:xfrm>
            <a:custGeom>
              <a:avLst/>
              <a:gdLst>
                <a:gd name="T0" fmla="*/ 0 w 13"/>
                <a:gd name="T1" fmla="*/ 1518 h 35"/>
                <a:gd name="T2" fmla="*/ 0 w 13"/>
                <a:gd name="T3" fmla="*/ 1346 h 35"/>
                <a:gd name="T4" fmla="*/ 184 w 13"/>
                <a:gd name="T5" fmla="*/ 1209 h 35"/>
                <a:gd name="T6" fmla="*/ 306 w 13"/>
                <a:gd name="T7" fmla="*/ 1209 h 35"/>
                <a:gd name="T8" fmla="*/ 479 w 13"/>
                <a:gd name="T9" fmla="*/ 0 h 35"/>
                <a:gd name="T10" fmla="*/ 663 w 13"/>
                <a:gd name="T11" fmla="*/ 1346 h 35"/>
                <a:gd name="T12" fmla="*/ 785 w 13"/>
                <a:gd name="T13" fmla="*/ 520 h 35"/>
                <a:gd name="T14" fmla="*/ 785 w 13"/>
                <a:gd name="T15" fmla="*/ 1518 h 3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35"/>
                <a:gd name="T26" fmla="*/ 13 w 1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35">
                  <a:moveTo>
                    <a:pt x="0" y="35"/>
                  </a:moveTo>
                  <a:lnTo>
                    <a:pt x="0" y="31"/>
                  </a:lnTo>
                  <a:lnTo>
                    <a:pt x="3" y="28"/>
                  </a:lnTo>
                  <a:lnTo>
                    <a:pt x="5" y="28"/>
                  </a:lnTo>
                  <a:lnTo>
                    <a:pt x="8" y="0"/>
                  </a:lnTo>
                  <a:lnTo>
                    <a:pt x="11" y="31"/>
                  </a:lnTo>
                  <a:lnTo>
                    <a:pt x="13" y="12"/>
                  </a:lnTo>
                  <a:lnTo>
                    <a:pt x="13" y="3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88" name="Freeform 126"/>
            <p:cNvSpPr>
              <a:spLocks noChangeArrowheads="1"/>
            </p:cNvSpPr>
            <p:nvPr/>
          </p:nvSpPr>
          <p:spPr bwMode="auto">
            <a:xfrm>
              <a:off x="1850" y="3669"/>
              <a:ext cx="7" cy="56"/>
            </a:xfrm>
            <a:custGeom>
              <a:avLst/>
              <a:gdLst>
                <a:gd name="T0" fmla="*/ 0 w 2"/>
                <a:gd name="T1" fmla="*/ 686 h 16"/>
                <a:gd name="T2" fmla="*/ 0 w 2"/>
                <a:gd name="T3" fmla="*/ 0 h 16"/>
                <a:gd name="T4" fmla="*/ 84 w 2"/>
                <a:gd name="T5" fmla="*/ 392 h 16"/>
                <a:gd name="T6" fmla="*/ 84 w 2"/>
                <a:gd name="T7" fmla="*/ 686 h 16"/>
                <a:gd name="T8" fmla="*/ 0 60000 65536"/>
                <a:gd name="T9" fmla="*/ 0 60000 65536"/>
                <a:gd name="T10" fmla="*/ 0 60000 65536"/>
                <a:gd name="T11" fmla="*/ 0 60000 65536"/>
                <a:gd name="T12" fmla="*/ 0 w 2"/>
                <a:gd name="T13" fmla="*/ 0 h 16"/>
                <a:gd name="T14" fmla="*/ 2 w 2"/>
                <a:gd name="T15" fmla="*/ 16 h 16"/>
              </a:gdLst>
              <a:ahLst/>
              <a:cxnLst>
                <a:cxn ang="T8">
                  <a:pos x="T0" y="T1"/>
                </a:cxn>
                <a:cxn ang="T9">
                  <a:pos x="T2" y="T3"/>
                </a:cxn>
                <a:cxn ang="T10">
                  <a:pos x="T4" y="T5"/>
                </a:cxn>
                <a:cxn ang="T11">
                  <a:pos x="T6" y="T7"/>
                </a:cxn>
              </a:cxnLst>
              <a:rect l="T12" t="T13" r="T14" b="T15"/>
              <a:pathLst>
                <a:path w="2" h="16">
                  <a:moveTo>
                    <a:pt x="0" y="16"/>
                  </a:moveTo>
                  <a:lnTo>
                    <a:pt x="0" y="0"/>
                  </a:lnTo>
                  <a:lnTo>
                    <a:pt x="2" y="9"/>
                  </a:lnTo>
                  <a:lnTo>
                    <a:pt x="2"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89" name="Freeform 127"/>
            <p:cNvSpPr>
              <a:spLocks noChangeArrowheads="1"/>
            </p:cNvSpPr>
            <p:nvPr/>
          </p:nvSpPr>
          <p:spPr bwMode="auto">
            <a:xfrm>
              <a:off x="1900" y="3591"/>
              <a:ext cx="74" cy="134"/>
            </a:xfrm>
            <a:custGeom>
              <a:avLst/>
              <a:gdLst>
                <a:gd name="T0" fmla="*/ 0 w 19"/>
                <a:gd name="T1" fmla="*/ 1668 h 38"/>
                <a:gd name="T2" fmla="*/ 0 w 19"/>
                <a:gd name="T3" fmla="*/ 1354 h 38"/>
                <a:gd name="T4" fmla="*/ 183 w 19"/>
                <a:gd name="T5" fmla="*/ 1354 h 38"/>
                <a:gd name="T6" fmla="*/ 351 w 19"/>
                <a:gd name="T7" fmla="*/ 1354 h 38"/>
                <a:gd name="T8" fmla="*/ 471 w 19"/>
                <a:gd name="T9" fmla="*/ 1354 h 38"/>
                <a:gd name="T10" fmla="*/ 650 w 19"/>
                <a:gd name="T11" fmla="*/ 0 h 38"/>
                <a:gd name="T12" fmla="*/ 833 w 19"/>
                <a:gd name="T13" fmla="*/ 1231 h 38"/>
                <a:gd name="T14" fmla="*/ 939 w 19"/>
                <a:gd name="T15" fmla="*/ 1093 h 38"/>
                <a:gd name="T16" fmla="*/ 1122 w 19"/>
                <a:gd name="T17" fmla="*/ 1354 h 38"/>
                <a:gd name="T18" fmla="*/ 1122 w 19"/>
                <a:gd name="T19" fmla="*/ 166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1"/>
                  </a:lnTo>
                  <a:lnTo>
                    <a:pt x="3" y="31"/>
                  </a:lnTo>
                  <a:lnTo>
                    <a:pt x="6" y="31"/>
                  </a:lnTo>
                  <a:lnTo>
                    <a:pt x="8" y="31"/>
                  </a:lnTo>
                  <a:lnTo>
                    <a:pt x="11" y="0"/>
                  </a:lnTo>
                  <a:lnTo>
                    <a:pt x="14" y="28"/>
                  </a:lnTo>
                  <a:lnTo>
                    <a:pt x="16" y="25"/>
                  </a:lnTo>
                  <a:lnTo>
                    <a:pt x="19" y="31"/>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0" name="Line 128"/>
            <p:cNvSpPr>
              <a:spLocks noChangeShapeType="1"/>
            </p:cNvSpPr>
            <p:nvPr/>
          </p:nvSpPr>
          <p:spPr bwMode="auto">
            <a:xfrm flipV="1">
              <a:off x="1993"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91" name="Freeform 129"/>
            <p:cNvSpPr>
              <a:spLocks noChangeArrowheads="1"/>
            </p:cNvSpPr>
            <p:nvPr/>
          </p:nvSpPr>
          <p:spPr bwMode="auto">
            <a:xfrm>
              <a:off x="2027" y="3613"/>
              <a:ext cx="155" cy="112"/>
            </a:xfrm>
            <a:custGeom>
              <a:avLst/>
              <a:gdLst>
                <a:gd name="T0" fmla="*/ 0 w 40"/>
                <a:gd name="T1" fmla="*/ 1372 h 32"/>
                <a:gd name="T2" fmla="*/ 0 w 40"/>
                <a:gd name="T3" fmla="*/ 941 h 32"/>
                <a:gd name="T4" fmla="*/ 120 w 40"/>
                <a:gd name="T5" fmla="*/ 1078 h 32"/>
                <a:gd name="T6" fmla="*/ 287 w 40"/>
                <a:gd name="T7" fmla="*/ 1078 h 32"/>
                <a:gd name="T8" fmla="*/ 465 w 40"/>
                <a:gd name="T9" fmla="*/ 1078 h 32"/>
                <a:gd name="T10" fmla="*/ 585 w 40"/>
                <a:gd name="T11" fmla="*/ 941 h 32"/>
                <a:gd name="T12" fmla="*/ 752 w 40"/>
                <a:gd name="T13" fmla="*/ 563 h 32"/>
                <a:gd name="T14" fmla="*/ 930 w 40"/>
                <a:gd name="T15" fmla="*/ 686 h 32"/>
                <a:gd name="T16" fmla="*/ 1050 w 40"/>
                <a:gd name="T17" fmla="*/ 0 h 32"/>
                <a:gd name="T18" fmla="*/ 1217 w 40"/>
                <a:gd name="T19" fmla="*/ 563 h 32"/>
                <a:gd name="T20" fmla="*/ 1395 w 40"/>
                <a:gd name="T21" fmla="*/ 941 h 32"/>
                <a:gd name="T22" fmla="*/ 1577 w 40"/>
                <a:gd name="T23" fmla="*/ 392 h 32"/>
                <a:gd name="T24" fmla="*/ 1682 w 40"/>
                <a:gd name="T25" fmla="*/ 686 h 32"/>
                <a:gd name="T26" fmla="*/ 1860 w 40"/>
                <a:gd name="T27" fmla="*/ 686 h 32"/>
                <a:gd name="T28" fmla="*/ 2042 w 40"/>
                <a:gd name="T29" fmla="*/ 819 h 32"/>
                <a:gd name="T30" fmla="*/ 2147 w 40"/>
                <a:gd name="T31" fmla="*/ 941 h 32"/>
                <a:gd name="T32" fmla="*/ 2329 w 40"/>
                <a:gd name="T33" fmla="*/ 1200 h 32"/>
                <a:gd name="T34" fmla="*/ 2329 w 40"/>
                <a:gd name="T35" fmla="*/ 1372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2"/>
                <a:gd name="T56" fmla="*/ 40 w 40"/>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2">
                  <a:moveTo>
                    <a:pt x="0" y="32"/>
                  </a:moveTo>
                  <a:lnTo>
                    <a:pt x="0" y="22"/>
                  </a:lnTo>
                  <a:lnTo>
                    <a:pt x="2" y="25"/>
                  </a:lnTo>
                  <a:lnTo>
                    <a:pt x="5" y="25"/>
                  </a:lnTo>
                  <a:lnTo>
                    <a:pt x="8" y="25"/>
                  </a:lnTo>
                  <a:lnTo>
                    <a:pt x="10" y="22"/>
                  </a:lnTo>
                  <a:lnTo>
                    <a:pt x="13" y="13"/>
                  </a:lnTo>
                  <a:lnTo>
                    <a:pt x="16" y="16"/>
                  </a:lnTo>
                  <a:lnTo>
                    <a:pt x="18" y="0"/>
                  </a:lnTo>
                  <a:lnTo>
                    <a:pt x="21" y="13"/>
                  </a:lnTo>
                  <a:lnTo>
                    <a:pt x="24" y="22"/>
                  </a:lnTo>
                  <a:lnTo>
                    <a:pt x="27" y="9"/>
                  </a:lnTo>
                  <a:lnTo>
                    <a:pt x="29" y="16"/>
                  </a:lnTo>
                  <a:lnTo>
                    <a:pt x="32" y="16"/>
                  </a:lnTo>
                  <a:lnTo>
                    <a:pt x="35" y="19"/>
                  </a:lnTo>
                  <a:lnTo>
                    <a:pt x="37" y="22"/>
                  </a:lnTo>
                  <a:lnTo>
                    <a:pt x="40" y="28"/>
                  </a:lnTo>
                  <a:lnTo>
                    <a:pt x="40"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2" name="Line 130"/>
            <p:cNvSpPr>
              <a:spLocks noChangeShapeType="1"/>
            </p:cNvSpPr>
            <p:nvPr/>
          </p:nvSpPr>
          <p:spPr bwMode="auto">
            <a:xfrm flipV="1">
              <a:off x="2206"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93" name="Line 131"/>
            <p:cNvSpPr>
              <a:spLocks noChangeShapeType="1"/>
            </p:cNvSpPr>
            <p:nvPr/>
          </p:nvSpPr>
          <p:spPr bwMode="auto">
            <a:xfrm flipV="1">
              <a:off x="2225"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094" name="Freeform 132"/>
            <p:cNvSpPr>
              <a:spLocks noChangeArrowheads="1"/>
            </p:cNvSpPr>
            <p:nvPr/>
          </p:nvSpPr>
          <p:spPr bwMode="auto">
            <a:xfrm>
              <a:off x="2245" y="3545"/>
              <a:ext cx="115" cy="181"/>
            </a:xfrm>
            <a:custGeom>
              <a:avLst/>
              <a:gdLst>
                <a:gd name="T0" fmla="*/ 0 w 30"/>
                <a:gd name="T1" fmla="*/ 2278 h 51"/>
                <a:gd name="T2" fmla="*/ 0 w 30"/>
                <a:gd name="T3" fmla="*/ 1966 h 51"/>
                <a:gd name="T4" fmla="*/ 176 w 30"/>
                <a:gd name="T5" fmla="*/ 1562 h 51"/>
                <a:gd name="T6" fmla="*/ 337 w 30"/>
                <a:gd name="T7" fmla="*/ 717 h 51"/>
                <a:gd name="T8" fmla="*/ 456 w 30"/>
                <a:gd name="T9" fmla="*/ 1700 h 51"/>
                <a:gd name="T10" fmla="*/ 617 w 30"/>
                <a:gd name="T11" fmla="*/ 138 h 51"/>
                <a:gd name="T12" fmla="*/ 794 w 30"/>
                <a:gd name="T13" fmla="*/ 983 h 51"/>
                <a:gd name="T14" fmla="*/ 954 w 30"/>
                <a:gd name="T15" fmla="*/ 138 h 51"/>
                <a:gd name="T16" fmla="*/ 1073 w 30"/>
                <a:gd name="T17" fmla="*/ 0 h 51"/>
                <a:gd name="T18" fmla="*/ 1234 w 30"/>
                <a:gd name="T19" fmla="*/ 1246 h 51"/>
                <a:gd name="T20" fmla="*/ 1411 w 30"/>
                <a:gd name="T21" fmla="*/ 1966 h 51"/>
                <a:gd name="T22" fmla="*/ 1530 w 30"/>
                <a:gd name="T23" fmla="*/ 1966 h 51"/>
                <a:gd name="T24" fmla="*/ 1691 w 30"/>
                <a:gd name="T25" fmla="*/ 1121 h 51"/>
                <a:gd name="T26" fmla="*/ 1691 w 30"/>
                <a:gd name="T27" fmla="*/ 2278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51"/>
                <a:gd name="T44" fmla="*/ 30 w 3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51">
                  <a:moveTo>
                    <a:pt x="0" y="51"/>
                  </a:moveTo>
                  <a:lnTo>
                    <a:pt x="0" y="44"/>
                  </a:lnTo>
                  <a:lnTo>
                    <a:pt x="3" y="35"/>
                  </a:lnTo>
                  <a:lnTo>
                    <a:pt x="6" y="16"/>
                  </a:lnTo>
                  <a:lnTo>
                    <a:pt x="8" y="38"/>
                  </a:lnTo>
                  <a:lnTo>
                    <a:pt x="11" y="3"/>
                  </a:lnTo>
                  <a:lnTo>
                    <a:pt x="14" y="22"/>
                  </a:lnTo>
                  <a:lnTo>
                    <a:pt x="17" y="3"/>
                  </a:lnTo>
                  <a:lnTo>
                    <a:pt x="19" y="0"/>
                  </a:lnTo>
                  <a:lnTo>
                    <a:pt x="22" y="28"/>
                  </a:lnTo>
                  <a:lnTo>
                    <a:pt x="25" y="44"/>
                  </a:lnTo>
                  <a:lnTo>
                    <a:pt x="27" y="44"/>
                  </a:lnTo>
                  <a:lnTo>
                    <a:pt x="30" y="25"/>
                  </a:lnTo>
                  <a:lnTo>
                    <a:pt x="30" y="51"/>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5" name="Freeform 133"/>
            <p:cNvSpPr>
              <a:spLocks noChangeArrowheads="1"/>
            </p:cNvSpPr>
            <p:nvPr/>
          </p:nvSpPr>
          <p:spPr bwMode="auto">
            <a:xfrm>
              <a:off x="2391" y="3700"/>
              <a:ext cx="12" cy="25"/>
            </a:xfrm>
            <a:custGeom>
              <a:avLst/>
              <a:gdLst>
                <a:gd name="T0" fmla="*/ 0 w 3"/>
                <a:gd name="T1" fmla="*/ 318 h 7"/>
                <a:gd name="T2" fmla="*/ 0 w 3"/>
                <a:gd name="T3" fmla="*/ 0 h 7"/>
                <a:gd name="T4" fmla="*/ 192 w 3"/>
                <a:gd name="T5" fmla="*/ 139 h 7"/>
                <a:gd name="T6" fmla="*/ 192 w 3"/>
                <a:gd name="T7" fmla="*/ 318 h 7"/>
                <a:gd name="T8" fmla="*/ 0 60000 65536"/>
                <a:gd name="T9" fmla="*/ 0 60000 65536"/>
                <a:gd name="T10" fmla="*/ 0 60000 65536"/>
                <a:gd name="T11" fmla="*/ 0 60000 65536"/>
                <a:gd name="T12" fmla="*/ 0 w 3"/>
                <a:gd name="T13" fmla="*/ 0 h 7"/>
                <a:gd name="T14" fmla="*/ 3 w 3"/>
                <a:gd name="T15" fmla="*/ 7 h 7"/>
              </a:gdLst>
              <a:ahLst/>
              <a:cxnLst>
                <a:cxn ang="T8">
                  <a:pos x="T0" y="T1"/>
                </a:cxn>
                <a:cxn ang="T9">
                  <a:pos x="T2" y="T3"/>
                </a:cxn>
                <a:cxn ang="T10">
                  <a:pos x="T4" y="T5"/>
                </a:cxn>
                <a:cxn ang="T11">
                  <a:pos x="T6" y="T7"/>
                </a:cxn>
              </a:cxnLst>
              <a:rect l="T12" t="T13" r="T14" b="T15"/>
              <a:pathLst>
                <a:path w="3" h="7">
                  <a:moveTo>
                    <a:pt x="0" y="7"/>
                  </a:moveTo>
                  <a:lnTo>
                    <a:pt x="0" y="0"/>
                  </a:lnTo>
                  <a:lnTo>
                    <a:pt x="3" y="3"/>
                  </a:lnTo>
                  <a:lnTo>
                    <a:pt x="3" y="7"/>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6" name="Freeform 134"/>
            <p:cNvSpPr>
              <a:spLocks noChangeArrowheads="1"/>
            </p:cNvSpPr>
            <p:nvPr/>
          </p:nvSpPr>
          <p:spPr bwMode="auto">
            <a:xfrm>
              <a:off x="2422" y="1579"/>
              <a:ext cx="661" cy="2147"/>
            </a:xfrm>
            <a:custGeom>
              <a:avLst/>
              <a:gdLst>
                <a:gd name="T0" fmla="*/ 0 w 171"/>
                <a:gd name="T1" fmla="*/ 26336 h 608"/>
                <a:gd name="T2" fmla="*/ 344 w 171"/>
                <a:gd name="T3" fmla="*/ 25365 h 608"/>
                <a:gd name="T4" fmla="*/ 642 w 171"/>
                <a:gd name="T5" fmla="*/ 24927 h 608"/>
                <a:gd name="T6" fmla="*/ 986 w 171"/>
                <a:gd name="T7" fmla="*/ 24267 h 608"/>
                <a:gd name="T8" fmla="*/ 1272 w 171"/>
                <a:gd name="T9" fmla="*/ 24927 h 608"/>
                <a:gd name="T10" fmla="*/ 1554 w 171"/>
                <a:gd name="T11" fmla="*/ 26075 h 608"/>
                <a:gd name="T12" fmla="*/ 1913 w 171"/>
                <a:gd name="T13" fmla="*/ 26460 h 608"/>
                <a:gd name="T14" fmla="*/ 2196 w 171"/>
                <a:gd name="T15" fmla="*/ 26597 h 608"/>
                <a:gd name="T16" fmla="*/ 2540 w 171"/>
                <a:gd name="T17" fmla="*/ 23691 h 608"/>
                <a:gd name="T18" fmla="*/ 2826 w 171"/>
                <a:gd name="T19" fmla="*/ 16424 h 608"/>
                <a:gd name="T20" fmla="*/ 3123 w 171"/>
                <a:gd name="T21" fmla="*/ 1670 h 608"/>
                <a:gd name="T22" fmla="*/ 3467 w 171"/>
                <a:gd name="T23" fmla="*/ 4177 h 608"/>
                <a:gd name="T24" fmla="*/ 3750 w 171"/>
                <a:gd name="T25" fmla="*/ 13256 h 608"/>
                <a:gd name="T26" fmla="*/ 4094 w 171"/>
                <a:gd name="T27" fmla="*/ 22596 h 608"/>
                <a:gd name="T28" fmla="*/ 4391 w 171"/>
                <a:gd name="T29" fmla="*/ 25499 h 608"/>
                <a:gd name="T30" fmla="*/ 4677 w 171"/>
                <a:gd name="T31" fmla="*/ 26460 h 608"/>
                <a:gd name="T32" fmla="*/ 5021 w 171"/>
                <a:gd name="T33" fmla="*/ 24927 h 608"/>
                <a:gd name="T34" fmla="*/ 5319 w 171"/>
                <a:gd name="T35" fmla="*/ 19503 h 608"/>
                <a:gd name="T36" fmla="*/ 5663 w 171"/>
                <a:gd name="T37" fmla="*/ 6384 h 608"/>
                <a:gd name="T38" fmla="*/ 5945 w 171"/>
                <a:gd name="T39" fmla="*/ 971 h 608"/>
                <a:gd name="T40" fmla="*/ 6231 w 171"/>
                <a:gd name="T41" fmla="*/ 8892 h 608"/>
                <a:gd name="T42" fmla="*/ 6591 w 171"/>
                <a:gd name="T43" fmla="*/ 24090 h 608"/>
                <a:gd name="T44" fmla="*/ 6873 w 171"/>
                <a:gd name="T45" fmla="*/ 26198 h 608"/>
                <a:gd name="T46" fmla="*/ 7217 w 171"/>
                <a:gd name="T47" fmla="*/ 26198 h 608"/>
                <a:gd name="T48" fmla="*/ 7515 w 171"/>
                <a:gd name="T49" fmla="*/ 26075 h 608"/>
                <a:gd name="T50" fmla="*/ 7801 w 171"/>
                <a:gd name="T51" fmla="*/ 23257 h 608"/>
                <a:gd name="T52" fmla="*/ 8145 w 171"/>
                <a:gd name="T53" fmla="*/ 18094 h 608"/>
                <a:gd name="T54" fmla="*/ 8427 w 171"/>
                <a:gd name="T55" fmla="*/ 9202 h 608"/>
                <a:gd name="T56" fmla="*/ 8786 w 171"/>
                <a:gd name="T57" fmla="*/ 18232 h 608"/>
                <a:gd name="T58" fmla="*/ 9068 w 171"/>
                <a:gd name="T59" fmla="*/ 23257 h 608"/>
                <a:gd name="T60" fmla="*/ 9355 w 171"/>
                <a:gd name="T61" fmla="*/ 26198 h 608"/>
                <a:gd name="T62" fmla="*/ 9699 w 171"/>
                <a:gd name="T63" fmla="*/ 26460 h 608"/>
                <a:gd name="T64" fmla="*/ 9876 w 171"/>
                <a:gd name="T65" fmla="*/ 26774 h 6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608"/>
                <a:gd name="T101" fmla="*/ 171 w 171"/>
                <a:gd name="T102" fmla="*/ 608 h 6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608">
                  <a:moveTo>
                    <a:pt x="0" y="608"/>
                  </a:moveTo>
                  <a:lnTo>
                    <a:pt x="0" y="598"/>
                  </a:lnTo>
                  <a:lnTo>
                    <a:pt x="3" y="592"/>
                  </a:lnTo>
                  <a:lnTo>
                    <a:pt x="6" y="576"/>
                  </a:lnTo>
                  <a:lnTo>
                    <a:pt x="8" y="541"/>
                  </a:lnTo>
                  <a:lnTo>
                    <a:pt x="11" y="566"/>
                  </a:lnTo>
                  <a:lnTo>
                    <a:pt x="14" y="541"/>
                  </a:lnTo>
                  <a:lnTo>
                    <a:pt x="17" y="551"/>
                  </a:lnTo>
                  <a:lnTo>
                    <a:pt x="19" y="551"/>
                  </a:lnTo>
                  <a:lnTo>
                    <a:pt x="22" y="566"/>
                  </a:lnTo>
                  <a:lnTo>
                    <a:pt x="25" y="573"/>
                  </a:lnTo>
                  <a:lnTo>
                    <a:pt x="27" y="592"/>
                  </a:lnTo>
                  <a:lnTo>
                    <a:pt x="30" y="601"/>
                  </a:lnTo>
                  <a:lnTo>
                    <a:pt x="33" y="601"/>
                  </a:lnTo>
                  <a:lnTo>
                    <a:pt x="35" y="601"/>
                  </a:lnTo>
                  <a:lnTo>
                    <a:pt x="38" y="604"/>
                  </a:lnTo>
                  <a:lnTo>
                    <a:pt x="41" y="598"/>
                  </a:lnTo>
                  <a:lnTo>
                    <a:pt x="44" y="538"/>
                  </a:lnTo>
                  <a:lnTo>
                    <a:pt x="46" y="522"/>
                  </a:lnTo>
                  <a:lnTo>
                    <a:pt x="49" y="373"/>
                  </a:lnTo>
                  <a:lnTo>
                    <a:pt x="52" y="263"/>
                  </a:lnTo>
                  <a:lnTo>
                    <a:pt x="54" y="38"/>
                  </a:lnTo>
                  <a:lnTo>
                    <a:pt x="57" y="0"/>
                  </a:lnTo>
                  <a:lnTo>
                    <a:pt x="60" y="95"/>
                  </a:lnTo>
                  <a:lnTo>
                    <a:pt x="62" y="95"/>
                  </a:lnTo>
                  <a:lnTo>
                    <a:pt x="65" y="301"/>
                  </a:lnTo>
                  <a:lnTo>
                    <a:pt x="68" y="452"/>
                  </a:lnTo>
                  <a:lnTo>
                    <a:pt x="71" y="513"/>
                  </a:lnTo>
                  <a:lnTo>
                    <a:pt x="73" y="563"/>
                  </a:lnTo>
                  <a:lnTo>
                    <a:pt x="76" y="579"/>
                  </a:lnTo>
                  <a:lnTo>
                    <a:pt x="79" y="585"/>
                  </a:lnTo>
                  <a:lnTo>
                    <a:pt x="81" y="601"/>
                  </a:lnTo>
                  <a:lnTo>
                    <a:pt x="84" y="582"/>
                  </a:lnTo>
                  <a:lnTo>
                    <a:pt x="87" y="566"/>
                  </a:lnTo>
                  <a:lnTo>
                    <a:pt x="89" y="522"/>
                  </a:lnTo>
                  <a:lnTo>
                    <a:pt x="92" y="443"/>
                  </a:lnTo>
                  <a:lnTo>
                    <a:pt x="95" y="256"/>
                  </a:lnTo>
                  <a:lnTo>
                    <a:pt x="98" y="145"/>
                  </a:lnTo>
                  <a:lnTo>
                    <a:pt x="100" y="139"/>
                  </a:lnTo>
                  <a:lnTo>
                    <a:pt x="103" y="22"/>
                  </a:lnTo>
                  <a:lnTo>
                    <a:pt x="106" y="136"/>
                  </a:lnTo>
                  <a:lnTo>
                    <a:pt x="108" y="202"/>
                  </a:lnTo>
                  <a:lnTo>
                    <a:pt x="111" y="440"/>
                  </a:lnTo>
                  <a:lnTo>
                    <a:pt x="114" y="547"/>
                  </a:lnTo>
                  <a:lnTo>
                    <a:pt x="117" y="554"/>
                  </a:lnTo>
                  <a:lnTo>
                    <a:pt x="119" y="595"/>
                  </a:lnTo>
                  <a:lnTo>
                    <a:pt x="122" y="601"/>
                  </a:lnTo>
                  <a:lnTo>
                    <a:pt x="125" y="595"/>
                  </a:lnTo>
                  <a:lnTo>
                    <a:pt x="127" y="595"/>
                  </a:lnTo>
                  <a:lnTo>
                    <a:pt x="130" y="592"/>
                  </a:lnTo>
                  <a:lnTo>
                    <a:pt x="133" y="573"/>
                  </a:lnTo>
                  <a:lnTo>
                    <a:pt x="135" y="528"/>
                  </a:lnTo>
                  <a:lnTo>
                    <a:pt x="138" y="497"/>
                  </a:lnTo>
                  <a:lnTo>
                    <a:pt x="141" y="411"/>
                  </a:lnTo>
                  <a:lnTo>
                    <a:pt x="144" y="237"/>
                  </a:lnTo>
                  <a:lnTo>
                    <a:pt x="146" y="209"/>
                  </a:lnTo>
                  <a:lnTo>
                    <a:pt x="149" y="316"/>
                  </a:lnTo>
                  <a:lnTo>
                    <a:pt x="152" y="414"/>
                  </a:lnTo>
                  <a:lnTo>
                    <a:pt x="154" y="433"/>
                  </a:lnTo>
                  <a:lnTo>
                    <a:pt x="157" y="528"/>
                  </a:lnTo>
                  <a:lnTo>
                    <a:pt x="160" y="563"/>
                  </a:lnTo>
                  <a:lnTo>
                    <a:pt x="162" y="595"/>
                  </a:lnTo>
                  <a:lnTo>
                    <a:pt x="165" y="592"/>
                  </a:lnTo>
                  <a:lnTo>
                    <a:pt x="168" y="601"/>
                  </a:lnTo>
                  <a:lnTo>
                    <a:pt x="171" y="592"/>
                  </a:lnTo>
                  <a:lnTo>
                    <a:pt x="171" y="60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7" name="Freeform 135"/>
            <p:cNvSpPr>
              <a:spLocks noChangeArrowheads="1"/>
            </p:cNvSpPr>
            <p:nvPr/>
          </p:nvSpPr>
          <p:spPr bwMode="auto">
            <a:xfrm>
              <a:off x="3104" y="3019"/>
              <a:ext cx="146" cy="706"/>
            </a:xfrm>
            <a:custGeom>
              <a:avLst/>
              <a:gdLst>
                <a:gd name="T0" fmla="*/ 0 w 38"/>
                <a:gd name="T1" fmla="*/ 8797 h 200"/>
                <a:gd name="T2" fmla="*/ 0 w 38"/>
                <a:gd name="T3" fmla="*/ 7964 h 200"/>
                <a:gd name="T4" fmla="*/ 177 w 38"/>
                <a:gd name="T5" fmla="*/ 7650 h 200"/>
                <a:gd name="T6" fmla="*/ 280 w 38"/>
                <a:gd name="T7" fmla="*/ 6954 h 200"/>
                <a:gd name="T8" fmla="*/ 457 w 38"/>
                <a:gd name="T9" fmla="*/ 4748 h 200"/>
                <a:gd name="T10" fmla="*/ 619 w 38"/>
                <a:gd name="T11" fmla="*/ 3477 h 200"/>
                <a:gd name="T12" fmla="*/ 795 w 38"/>
                <a:gd name="T13" fmla="*/ 0 h 200"/>
                <a:gd name="T14" fmla="*/ 899 w 38"/>
                <a:gd name="T15" fmla="*/ 1670 h 200"/>
                <a:gd name="T16" fmla="*/ 1076 w 38"/>
                <a:gd name="T17" fmla="*/ 2768 h 200"/>
                <a:gd name="T18" fmla="*/ 1256 w 38"/>
                <a:gd name="T19" fmla="*/ 4176 h 200"/>
                <a:gd name="T20" fmla="*/ 1356 w 38"/>
                <a:gd name="T21" fmla="*/ 5980 h 200"/>
                <a:gd name="T22" fmla="*/ 1537 w 38"/>
                <a:gd name="T23" fmla="*/ 8101 h 200"/>
                <a:gd name="T24" fmla="*/ 1698 w 38"/>
                <a:gd name="T25" fmla="*/ 8486 h 200"/>
                <a:gd name="T26" fmla="*/ 1817 w 38"/>
                <a:gd name="T27" fmla="*/ 8624 h 200"/>
                <a:gd name="T28" fmla="*/ 1979 w 38"/>
                <a:gd name="T29" fmla="*/ 8363 h 200"/>
                <a:gd name="T30" fmla="*/ 2155 w 38"/>
                <a:gd name="T31" fmla="*/ 8486 h 200"/>
                <a:gd name="T32" fmla="*/ 2155 w 38"/>
                <a:gd name="T33" fmla="*/ 8797 h 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00"/>
                <a:gd name="T53" fmla="*/ 38 w 38"/>
                <a:gd name="T54" fmla="*/ 200 h 2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00">
                  <a:moveTo>
                    <a:pt x="0" y="200"/>
                  </a:moveTo>
                  <a:lnTo>
                    <a:pt x="0" y="181"/>
                  </a:lnTo>
                  <a:lnTo>
                    <a:pt x="3" y="174"/>
                  </a:lnTo>
                  <a:lnTo>
                    <a:pt x="5" y="158"/>
                  </a:lnTo>
                  <a:lnTo>
                    <a:pt x="8" y="108"/>
                  </a:lnTo>
                  <a:lnTo>
                    <a:pt x="11" y="79"/>
                  </a:lnTo>
                  <a:lnTo>
                    <a:pt x="14" y="0"/>
                  </a:lnTo>
                  <a:lnTo>
                    <a:pt x="16" y="38"/>
                  </a:lnTo>
                  <a:lnTo>
                    <a:pt x="19" y="63"/>
                  </a:lnTo>
                  <a:lnTo>
                    <a:pt x="22" y="95"/>
                  </a:lnTo>
                  <a:lnTo>
                    <a:pt x="24" y="136"/>
                  </a:lnTo>
                  <a:lnTo>
                    <a:pt x="27" y="184"/>
                  </a:lnTo>
                  <a:lnTo>
                    <a:pt x="30" y="193"/>
                  </a:lnTo>
                  <a:lnTo>
                    <a:pt x="32" y="196"/>
                  </a:lnTo>
                  <a:lnTo>
                    <a:pt x="35" y="190"/>
                  </a:lnTo>
                  <a:lnTo>
                    <a:pt x="38" y="193"/>
                  </a:lnTo>
                  <a:lnTo>
                    <a:pt x="38" y="20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8" name="Freeform 136"/>
            <p:cNvSpPr>
              <a:spLocks noChangeArrowheads="1"/>
            </p:cNvSpPr>
            <p:nvPr/>
          </p:nvSpPr>
          <p:spPr bwMode="auto">
            <a:xfrm>
              <a:off x="3269" y="3390"/>
              <a:ext cx="105" cy="336"/>
            </a:xfrm>
            <a:custGeom>
              <a:avLst/>
              <a:gdLst>
                <a:gd name="T0" fmla="*/ 0 w 27"/>
                <a:gd name="T1" fmla="*/ 4202 h 95"/>
                <a:gd name="T2" fmla="*/ 0 w 27"/>
                <a:gd name="T3" fmla="*/ 3891 h 95"/>
                <a:gd name="T4" fmla="*/ 183 w 27"/>
                <a:gd name="T5" fmla="*/ 3891 h 95"/>
                <a:gd name="T6" fmla="*/ 346 w 27"/>
                <a:gd name="T7" fmla="*/ 3491 h 95"/>
                <a:gd name="T8" fmla="*/ 471 w 27"/>
                <a:gd name="T9" fmla="*/ 3767 h 95"/>
                <a:gd name="T10" fmla="*/ 649 w 27"/>
                <a:gd name="T11" fmla="*/ 2338 h 95"/>
                <a:gd name="T12" fmla="*/ 817 w 27"/>
                <a:gd name="T13" fmla="*/ 2791 h 95"/>
                <a:gd name="T14" fmla="*/ 937 w 27"/>
                <a:gd name="T15" fmla="*/ 2653 h 95"/>
                <a:gd name="T16" fmla="*/ 1120 w 27"/>
                <a:gd name="T17" fmla="*/ 0 h 95"/>
                <a:gd name="T18" fmla="*/ 1299 w 27"/>
                <a:gd name="T19" fmla="*/ 2791 h 95"/>
                <a:gd name="T20" fmla="*/ 1466 w 27"/>
                <a:gd name="T21" fmla="*/ 3629 h 95"/>
                <a:gd name="T22" fmla="*/ 1587 w 27"/>
                <a:gd name="T23" fmla="*/ 3364 h 95"/>
                <a:gd name="T24" fmla="*/ 1587 w 27"/>
                <a:gd name="T25" fmla="*/ 4202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95"/>
                <a:gd name="T41" fmla="*/ 27 w 27"/>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95">
                  <a:moveTo>
                    <a:pt x="0" y="95"/>
                  </a:moveTo>
                  <a:lnTo>
                    <a:pt x="0" y="88"/>
                  </a:lnTo>
                  <a:lnTo>
                    <a:pt x="3" y="88"/>
                  </a:lnTo>
                  <a:lnTo>
                    <a:pt x="6" y="79"/>
                  </a:lnTo>
                  <a:lnTo>
                    <a:pt x="8" y="85"/>
                  </a:lnTo>
                  <a:lnTo>
                    <a:pt x="11" y="53"/>
                  </a:lnTo>
                  <a:lnTo>
                    <a:pt x="14" y="63"/>
                  </a:lnTo>
                  <a:lnTo>
                    <a:pt x="16" y="60"/>
                  </a:lnTo>
                  <a:lnTo>
                    <a:pt x="19" y="0"/>
                  </a:lnTo>
                  <a:lnTo>
                    <a:pt x="22" y="63"/>
                  </a:lnTo>
                  <a:lnTo>
                    <a:pt x="25" y="82"/>
                  </a:lnTo>
                  <a:lnTo>
                    <a:pt x="27" y="76"/>
                  </a:lnTo>
                  <a:lnTo>
                    <a:pt x="27" y="9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099" name="Freeform 137"/>
            <p:cNvSpPr>
              <a:spLocks noChangeArrowheads="1"/>
            </p:cNvSpPr>
            <p:nvPr/>
          </p:nvSpPr>
          <p:spPr bwMode="auto">
            <a:xfrm>
              <a:off x="3428" y="3679"/>
              <a:ext cx="11" cy="46"/>
            </a:xfrm>
            <a:custGeom>
              <a:avLst/>
              <a:gdLst>
                <a:gd name="T0" fmla="*/ 0 w 3"/>
                <a:gd name="T1" fmla="*/ 577 h 13"/>
                <a:gd name="T2" fmla="*/ 0 w 3"/>
                <a:gd name="T3" fmla="*/ 400 h 13"/>
                <a:gd name="T4" fmla="*/ 147 w 3"/>
                <a:gd name="T5" fmla="*/ 0 h 13"/>
                <a:gd name="T6" fmla="*/ 147 w 3"/>
                <a:gd name="T7" fmla="*/ 577 h 13"/>
                <a:gd name="T8" fmla="*/ 0 60000 65536"/>
                <a:gd name="T9" fmla="*/ 0 60000 65536"/>
                <a:gd name="T10" fmla="*/ 0 60000 65536"/>
                <a:gd name="T11" fmla="*/ 0 60000 65536"/>
                <a:gd name="T12" fmla="*/ 0 w 3"/>
                <a:gd name="T13" fmla="*/ 0 h 13"/>
                <a:gd name="T14" fmla="*/ 3 w 3"/>
                <a:gd name="T15" fmla="*/ 13 h 13"/>
              </a:gdLst>
              <a:ahLst/>
              <a:cxnLst>
                <a:cxn ang="T8">
                  <a:pos x="T0" y="T1"/>
                </a:cxn>
                <a:cxn ang="T9">
                  <a:pos x="T2" y="T3"/>
                </a:cxn>
                <a:cxn ang="T10">
                  <a:pos x="T4" y="T5"/>
                </a:cxn>
                <a:cxn ang="T11">
                  <a:pos x="T6" y="T7"/>
                </a:cxn>
              </a:cxnLst>
              <a:rect l="T12" t="T13" r="T14" b="T15"/>
              <a:pathLst>
                <a:path w="3" h="13">
                  <a:moveTo>
                    <a:pt x="0" y="13"/>
                  </a:moveTo>
                  <a:lnTo>
                    <a:pt x="0" y="9"/>
                  </a:lnTo>
                  <a:lnTo>
                    <a:pt x="3" y="0"/>
                  </a:lnTo>
                  <a:lnTo>
                    <a:pt x="3"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0" name="Freeform 138"/>
            <p:cNvSpPr>
              <a:spLocks noChangeArrowheads="1"/>
            </p:cNvSpPr>
            <p:nvPr/>
          </p:nvSpPr>
          <p:spPr bwMode="auto">
            <a:xfrm>
              <a:off x="3460" y="3591"/>
              <a:ext cx="73" cy="134"/>
            </a:xfrm>
            <a:custGeom>
              <a:avLst/>
              <a:gdLst>
                <a:gd name="T0" fmla="*/ 0 w 19"/>
                <a:gd name="T1" fmla="*/ 1668 h 38"/>
                <a:gd name="T2" fmla="*/ 0 w 19"/>
                <a:gd name="T3" fmla="*/ 1492 h 38"/>
                <a:gd name="T4" fmla="*/ 177 w 19"/>
                <a:gd name="T5" fmla="*/ 1492 h 38"/>
                <a:gd name="T6" fmla="*/ 280 w 19"/>
                <a:gd name="T7" fmla="*/ 1492 h 38"/>
                <a:gd name="T8" fmla="*/ 457 w 19"/>
                <a:gd name="T9" fmla="*/ 0 h 38"/>
                <a:gd name="T10" fmla="*/ 619 w 19"/>
                <a:gd name="T11" fmla="*/ 522 h 38"/>
                <a:gd name="T12" fmla="*/ 738 w 19"/>
                <a:gd name="T13" fmla="*/ 970 h 38"/>
                <a:gd name="T14" fmla="*/ 899 w 19"/>
                <a:gd name="T15" fmla="*/ 1231 h 38"/>
                <a:gd name="T16" fmla="*/ 1076 w 19"/>
                <a:gd name="T17" fmla="*/ 1492 h 38"/>
                <a:gd name="T18" fmla="*/ 1076 w 19"/>
                <a:gd name="T19" fmla="*/ 166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4"/>
                  </a:lnTo>
                  <a:lnTo>
                    <a:pt x="3" y="34"/>
                  </a:lnTo>
                  <a:lnTo>
                    <a:pt x="5" y="34"/>
                  </a:lnTo>
                  <a:lnTo>
                    <a:pt x="8" y="0"/>
                  </a:lnTo>
                  <a:lnTo>
                    <a:pt x="11" y="12"/>
                  </a:lnTo>
                  <a:lnTo>
                    <a:pt x="13" y="22"/>
                  </a:lnTo>
                  <a:lnTo>
                    <a:pt x="16" y="28"/>
                  </a:lnTo>
                  <a:lnTo>
                    <a:pt x="19" y="34"/>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1" name="Line 139"/>
            <p:cNvSpPr>
              <a:spLocks noChangeShapeType="1"/>
            </p:cNvSpPr>
            <p:nvPr/>
          </p:nvSpPr>
          <p:spPr bwMode="auto">
            <a:xfrm flipV="1">
              <a:off x="3551" y="3657"/>
              <a:ext cx="1" cy="6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02" name="Line 140"/>
            <p:cNvSpPr>
              <a:spLocks noChangeShapeType="1"/>
            </p:cNvSpPr>
            <p:nvPr/>
          </p:nvSpPr>
          <p:spPr bwMode="auto">
            <a:xfrm flipV="1">
              <a:off x="3576"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03" name="Line 141"/>
            <p:cNvSpPr>
              <a:spLocks noChangeShapeType="1"/>
            </p:cNvSpPr>
            <p:nvPr/>
          </p:nvSpPr>
          <p:spPr bwMode="auto">
            <a:xfrm flipV="1">
              <a:off x="3595" y="3689"/>
              <a:ext cx="1" cy="37"/>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04" name="Freeform 142"/>
            <p:cNvSpPr>
              <a:spLocks noChangeArrowheads="1"/>
            </p:cNvSpPr>
            <p:nvPr/>
          </p:nvSpPr>
          <p:spPr bwMode="auto">
            <a:xfrm>
              <a:off x="3637" y="3669"/>
              <a:ext cx="20" cy="56"/>
            </a:xfrm>
            <a:custGeom>
              <a:avLst/>
              <a:gdLst>
                <a:gd name="T0" fmla="*/ 0 w 5"/>
                <a:gd name="T1" fmla="*/ 686 h 16"/>
                <a:gd name="T2" fmla="*/ 0 w 5"/>
                <a:gd name="T3" fmla="*/ 514 h 16"/>
                <a:gd name="T4" fmla="*/ 192 w 5"/>
                <a:gd name="T5" fmla="*/ 133 h 16"/>
                <a:gd name="T6" fmla="*/ 320 w 5"/>
                <a:gd name="T7" fmla="*/ 0 h 16"/>
                <a:gd name="T8" fmla="*/ 320 w 5"/>
                <a:gd name="T9" fmla="*/ 686 h 16"/>
                <a:gd name="T10" fmla="*/ 0 60000 65536"/>
                <a:gd name="T11" fmla="*/ 0 60000 65536"/>
                <a:gd name="T12" fmla="*/ 0 60000 65536"/>
                <a:gd name="T13" fmla="*/ 0 60000 65536"/>
                <a:gd name="T14" fmla="*/ 0 60000 65536"/>
                <a:gd name="T15" fmla="*/ 0 w 5"/>
                <a:gd name="T16" fmla="*/ 0 h 16"/>
                <a:gd name="T17" fmla="*/ 5 w 5"/>
                <a:gd name="T18" fmla="*/ 16 h 16"/>
              </a:gdLst>
              <a:ahLst/>
              <a:cxnLst>
                <a:cxn ang="T10">
                  <a:pos x="T0" y="T1"/>
                </a:cxn>
                <a:cxn ang="T11">
                  <a:pos x="T2" y="T3"/>
                </a:cxn>
                <a:cxn ang="T12">
                  <a:pos x="T4" y="T5"/>
                </a:cxn>
                <a:cxn ang="T13">
                  <a:pos x="T6" y="T7"/>
                </a:cxn>
                <a:cxn ang="T14">
                  <a:pos x="T8" y="T9"/>
                </a:cxn>
              </a:cxnLst>
              <a:rect l="T15" t="T16" r="T17" b="T18"/>
              <a:pathLst>
                <a:path w="5" h="16">
                  <a:moveTo>
                    <a:pt x="0" y="16"/>
                  </a:moveTo>
                  <a:lnTo>
                    <a:pt x="0" y="12"/>
                  </a:lnTo>
                  <a:lnTo>
                    <a:pt x="3" y="3"/>
                  </a:lnTo>
                  <a:lnTo>
                    <a:pt x="5" y="0"/>
                  </a:lnTo>
                  <a:lnTo>
                    <a:pt x="5"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5" name="Freeform 143"/>
            <p:cNvSpPr>
              <a:spLocks noChangeArrowheads="1"/>
            </p:cNvSpPr>
            <p:nvPr/>
          </p:nvSpPr>
          <p:spPr bwMode="auto">
            <a:xfrm>
              <a:off x="3679" y="3644"/>
              <a:ext cx="32" cy="81"/>
            </a:xfrm>
            <a:custGeom>
              <a:avLst/>
              <a:gdLst>
                <a:gd name="T0" fmla="*/ 0 w 8"/>
                <a:gd name="T1" fmla="*/ 1004 h 23"/>
                <a:gd name="T2" fmla="*/ 0 w 8"/>
                <a:gd name="T3" fmla="*/ 0 h 23"/>
                <a:gd name="T4" fmla="*/ 128 w 8"/>
                <a:gd name="T5" fmla="*/ 310 h 23"/>
                <a:gd name="T6" fmla="*/ 320 w 8"/>
                <a:gd name="T7" fmla="*/ 310 h 23"/>
                <a:gd name="T8" fmla="*/ 512 w 8"/>
                <a:gd name="T9" fmla="*/ 694 h 23"/>
                <a:gd name="T10" fmla="*/ 512 w 8"/>
                <a:gd name="T11" fmla="*/ 1004 h 23"/>
                <a:gd name="T12" fmla="*/ 0 60000 65536"/>
                <a:gd name="T13" fmla="*/ 0 60000 65536"/>
                <a:gd name="T14" fmla="*/ 0 60000 65536"/>
                <a:gd name="T15" fmla="*/ 0 60000 65536"/>
                <a:gd name="T16" fmla="*/ 0 60000 65536"/>
                <a:gd name="T17" fmla="*/ 0 60000 65536"/>
                <a:gd name="T18" fmla="*/ 0 w 8"/>
                <a:gd name="T19" fmla="*/ 0 h 23"/>
                <a:gd name="T20" fmla="*/ 8 w 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8" h="23">
                  <a:moveTo>
                    <a:pt x="0" y="23"/>
                  </a:moveTo>
                  <a:lnTo>
                    <a:pt x="0" y="0"/>
                  </a:lnTo>
                  <a:lnTo>
                    <a:pt x="2" y="7"/>
                  </a:lnTo>
                  <a:lnTo>
                    <a:pt x="5" y="7"/>
                  </a:lnTo>
                  <a:lnTo>
                    <a:pt x="8" y="16"/>
                  </a:lnTo>
                  <a:lnTo>
                    <a:pt x="8"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6" name="Freeform 144"/>
            <p:cNvSpPr>
              <a:spLocks noChangeArrowheads="1"/>
            </p:cNvSpPr>
            <p:nvPr/>
          </p:nvSpPr>
          <p:spPr bwMode="auto">
            <a:xfrm>
              <a:off x="3783" y="3658"/>
              <a:ext cx="51" cy="67"/>
            </a:xfrm>
            <a:custGeom>
              <a:avLst/>
              <a:gdLst>
                <a:gd name="T0" fmla="*/ 0 w 13"/>
                <a:gd name="T1" fmla="*/ 832 h 19"/>
                <a:gd name="T2" fmla="*/ 0 w 13"/>
                <a:gd name="T3" fmla="*/ 659 h 19"/>
                <a:gd name="T4" fmla="*/ 122 w 13"/>
                <a:gd name="T5" fmla="*/ 522 h 19"/>
                <a:gd name="T6" fmla="*/ 306 w 13"/>
                <a:gd name="T7" fmla="*/ 0 h 19"/>
                <a:gd name="T8" fmla="*/ 479 w 13"/>
                <a:gd name="T9" fmla="*/ 398 h 19"/>
                <a:gd name="T10" fmla="*/ 663 w 13"/>
                <a:gd name="T11" fmla="*/ 659 h 19"/>
                <a:gd name="T12" fmla="*/ 785 w 13"/>
                <a:gd name="T13" fmla="*/ 0 h 19"/>
                <a:gd name="T14" fmla="*/ 785 w 13"/>
                <a:gd name="T15" fmla="*/ 832 h 19"/>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9"/>
                <a:gd name="T26" fmla="*/ 13 w 1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9">
                  <a:moveTo>
                    <a:pt x="0" y="19"/>
                  </a:moveTo>
                  <a:lnTo>
                    <a:pt x="0" y="15"/>
                  </a:lnTo>
                  <a:lnTo>
                    <a:pt x="2" y="12"/>
                  </a:lnTo>
                  <a:lnTo>
                    <a:pt x="5" y="0"/>
                  </a:lnTo>
                  <a:lnTo>
                    <a:pt x="8" y="9"/>
                  </a:lnTo>
                  <a:lnTo>
                    <a:pt x="11" y="15"/>
                  </a:lnTo>
                  <a:lnTo>
                    <a:pt x="13" y="0"/>
                  </a:lnTo>
                  <a:lnTo>
                    <a:pt x="13"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7" name="Freeform 145"/>
            <p:cNvSpPr>
              <a:spLocks noChangeArrowheads="1"/>
            </p:cNvSpPr>
            <p:nvPr/>
          </p:nvSpPr>
          <p:spPr bwMode="auto">
            <a:xfrm>
              <a:off x="3857" y="3613"/>
              <a:ext cx="31" cy="112"/>
            </a:xfrm>
            <a:custGeom>
              <a:avLst/>
              <a:gdLst>
                <a:gd name="T0" fmla="*/ 0 w 8"/>
                <a:gd name="T1" fmla="*/ 1372 h 32"/>
                <a:gd name="T2" fmla="*/ 0 w 8"/>
                <a:gd name="T3" fmla="*/ 563 h 32"/>
                <a:gd name="T4" fmla="*/ 120 w 8"/>
                <a:gd name="T5" fmla="*/ 941 h 32"/>
                <a:gd name="T6" fmla="*/ 287 w 8"/>
                <a:gd name="T7" fmla="*/ 0 h 32"/>
                <a:gd name="T8" fmla="*/ 465 w 8"/>
                <a:gd name="T9" fmla="*/ 1200 h 32"/>
                <a:gd name="T10" fmla="*/ 465 w 8"/>
                <a:gd name="T11" fmla="*/ 1372 h 32"/>
                <a:gd name="T12" fmla="*/ 0 60000 65536"/>
                <a:gd name="T13" fmla="*/ 0 60000 65536"/>
                <a:gd name="T14" fmla="*/ 0 60000 65536"/>
                <a:gd name="T15" fmla="*/ 0 60000 65536"/>
                <a:gd name="T16" fmla="*/ 0 60000 65536"/>
                <a:gd name="T17" fmla="*/ 0 60000 65536"/>
                <a:gd name="T18" fmla="*/ 0 w 8"/>
                <a:gd name="T19" fmla="*/ 0 h 32"/>
                <a:gd name="T20" fmla="*/ 8 w 8"/>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 h="32">
                  <a:moveTo>
                    <a:pt x="0" y="32"/>
                  </a:moveTo>
                  <a:lnTo>
                    <a:pt x="0" y="13"/>
                  </a:lnTo>
                  <a:lnTo>
                    <a:pt x="2" y="22"/>
                  </a:lnTo>
                  <a:lnTo>
                    <a:pt x="5" y="0"/>
                  </a:lnTo>
                  <a:lnTo>
                    <a:pt x="8" y="28"/>
                  </a:lnTo>
                  <a:lnTo>
                    <a:pt x="8"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08" name="Line 146"/>
            <p:cNvSpPr>
              <a:spLocks noChangeShapeType="1"/>
            </p:cNvSpPr>
            <p:nvPr/>
          </p:nvSpPr>
          <p:spPr bwMode="auto">
            <a:xfrm flipV="1">
              <a:off x="3931"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09" name="Freeform 147"/>
            <p:cNvSpPr>
              <a:spLocks noChangeArrowheads="1"/>
            </p:cNvSpPr>
            <p:nvPr/>
          </p:nvSpPr>
          <p:spPr bwMode="auto">
            <a:xfrm>
              <a:off x="3962" y="3613"/>
              <a:ext cx="124" cy="112"/>
            </a:xfrm>
            <a:custGeom>
              <a:avLst/>
              <a:gdLst>
                <a:gd name="T0" fmla="*/ 0 w 32"/>
                <a:gd name="T1" fmla="*/ 1372 h 32"/>
                <a:gd name="T2" fmla="*/ 0 w 32"/>
                <a:gd name="T3" fmla="*/ 941 h 32"/>
                <a:gd name="T4" fmla="*/ 120 w 32"/>
                <a:gd name="T5" fmla="*/ 1078 h 32"/>
                <a:gd name="T6" fmla="*/ 287 w 32"/>
                <a:gd name="T7" fmla="*/ 819 h 32"/>
                <a:gd name="T8" fmla="*/ 465 w 32"/>
                <a:gd name="T9" fmla="*/ 563 h 32"/>
                <a:gd name="T10" fmla="*/ 647 w 32"/>
                <a:gd name="T11" fmla="*/ 941 h 32"/>
                <a:gd name="T12" fmla="*/ 752 w 32"/>
                <a:gd name="T13" fmla="*/ 819 h 32"/>
                <a:gd name="T14" fmla="*/ 930 w 32"/>
                <a:gd name="T15" fmla="*/ 686 h 32"/>
                <a:gd name="T16" fmla="*/ 1112 w 32"/>
                <a:gd name="T17" fmla="*/ 0 h 32"/>
                <a:gd name="T18" fmla="*/ 1217 w 32"/>
                <a:gd name="T19" fmla="*/ 255 h 32"/>
                <a:gd name="T20" fmla="*/ 1395 w 32"/>
                <a:gd name="T21" fmla="*/ 686 h 32"/>
                <a:gd name="T22" fmla="*/ 1577 w 32"/>
                <a:gd name="T23" fmla="*/ 941 h 32"/>
                <a:gd name="T24" fmla="*/ 1682 w 32"/>
                <a:gd name="T25" fmla="*/ 819 h 32"/>
                <a:gd name="T26" fmla="*/ 1860 w 32"/>
                <a:gd name="T27" fmla="*/ 1078 h 32"/>
                <a:gd name="T28" fmla="*/ 1860 w 32"/>
                <a:gd name="T29" fmla="*/ 1372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2"/>
                <a:gd name="T47" fmla="*/ 32 w 32"/>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2">
                  <a:moveTo>
                    <a:pt x="0" y="32"/>
                  </a:moveTo>
                  <a:lnTo>
                    <a:pt x="0" y="22"/>
                  </a:lnTo>
                  <a:lnTo>
                    <a:pt x="2" y="25"/>
                  </a:lnTo>
                  <a:lnTo>
                    <a:pt x="5" y="19"/>
                  </a:lnTo>
                  <a:lnTo>
                    <a:pt x="8" y="13"/>
                  </a:lnTo>
                  <a:lnTo>
                    <a:pt x="11" y="22"/>
                  </a:lnTo>
                  <a:lnTo>
                    <a:pt x="13" y="19"/>
                  </a:lnTo>
                  <a:lnTo>
                    <a:pt x="16" y="16"/>
                  </a:lnTo>
                  <a:lnTo>
                    <a:pt x="19" y="0"/>
                  </a:lnTo>
                  <a:lnTo>
                    <a:pt x="21" y="6"/>
                  </a:lnTo>
                  <a:lnTo>
                    <a:pt x="24" y="16"/>
                  </a:lnTo>
                  <a:lnTo>
                    <a:pt x="27" y="22"/>
                  </a:lnTo>
                  <a:lnTo>
                    <a:pt x="29" y="19"/>
                  </a:lnTo>
                  <a:lnTo>
                    <a:pt x="32" y="25"/>
                  </a:lnTo>
                  <a:lnTo>
                    <a:pt x="32"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0" name="Freeform 148"/>
            <p:cNvSpPr>
              <a:spLocks noChangeArrowheads="1"/>
            </p:cNvSpPr>
            <p:nvPr/>
          </p:nvSpPr>
          <p:spPr bwMode="auto">
            <a:xfrm>
              <a:off x="4128" y="3644"/>
              <a:ext cx="105" cy="81"/>
            </a:xfrm>
            <a:custGeom>
              <a:avLst/>
              <a:gdLst>
                <a:gd name="T0" fmla="*/ 0 w 27"/>
                <a:gd name="T1" fmla="*/ 1004 h 23"/>
                <a:gd name="T2" fmla="*/ 0 w 27"/>
                <a:gd name="T3" fmla="*/ 694 h 23"/>
                <a:gd name="T4" fmla="*/ 183 w 27"/>
                <a:gd name="T5" fmla="*/ 831 h 23"/>
                <a:gd name="T6" fmla="*/ 288 w 27"/>
                <a:gd name="T7" fmla="*/ 694 h 23"/>
                <a:gd name="T8" fmla="*/ 471 w 27"/>
                <a:gd name="T9" fmla="*/ 831 h 23"/>
                <a:gd name="T10" fmla="*/ 649 w 27"/>
                <a:gd name="T11" fmla="*/ 433 h 23"/>
                <a:gd name="T12" fmla="*/ 770 w 27"/>
                <a:gd name="T13" fmla="*/ 0 h 23"/>
                <a:gd name="T14" fmla="*/ 937 w 27"/>
                <a:gd name="T15" fmla="*/ 694 h 23"/>
                <a:gd name="T16" fmla="*/ 1120 w 27"/>
                <a:gd name="T17" fmla="*/ 0 h 23"/>
                <a:gd name="T18" fmla="*/ 1299 w 27"/>
                <a:gd name="T19" fmla="*/ 571 h 23"/>
                <a:gd name="T20" fmla="*/ 1408 w 27"/>
                <a:gd name="T21" fmla="*/ 571 h 23"/>
                <a:gd name="T22" fmla="*/ 1587 w 27"/>
                <a:gd name="T23" fmla="*/ 0 h 23"/>
                <a:gd name="T24" fmla="*/ 1587 w 27"/>
                <a:gd name="T25" fmla="*/ 100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3"/>
                <a:gd name="T41" fmla="*/ 27 w 2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3">
                  <a:moveTo>
                    <a:pt x="0" y="23"/>
                  </a:moveTo>
                  <a:lnTo>
                    <a:pt x="0" y="16"/>
                  </a:lnTo>
                  <a:lnTo>
                    <a:pt x="3" y="19"/>
                  </a:lnTo>
                  <a:lnTo>
                    <a:pt x="5" y="16"/>
                  </a:lnTo>
                  <a:lnTo>
                    <a:pt x="8" y="19"/>
                  </a:lnTo>
                  <a:lnTo>
                    <a:pt x="11" y="10"/>
                  </a:lnTo>
                  <a:lnTo>
                    <a:pt x="13" y="0"/>
                  </a:lnTo>
                  <a:lnTo>
                    <a:pt x="16" y="16"/>
                  </a:lnTo>
                  <a:lnTo>
                    <a:pt x="19" y="0"/>
                  </a:lnTo>
                  <a:lnTo>
                    <a:pt x="22" y="13"/>
                  </a:lnTo>
                  <a:lnTo>
                    <a:pt x="24" y="13"/>
                  </a:lnTo>
                  <a:lnTo>
                    <a:pt x="27" y="0"/>
                  </a:lnTo>
                  <a:lnTo>
                    <a:pt x="27"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1" name="Line 149"/>
            <p:cNvSpPr>
              <a:spLocks noChangeShapeType="1"/>
            </p:cNvSpPr>
            <p:nvPr/>
          </p:nvSpPr>
          <p:spPr bwMode="auto">
            <a:xfrm flipV="1">
              <a:off x="4253" y="3689"/>
              <a:ext cx="1" cy="37"/>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12" name="Line 150"/>
            <p:cNvSpPr>
              <a:spLocks noChangeShapeType="1"/>
            </p:cNvSpPr>
            <p:nvPr/>
          </p:nvSpPr>
          <p:spPr bwMode="auto">
            <a:xfrm flipV="1">
              <a:off x="4275" y="3699"/>
              <a:ext cx="1" cy="27"/>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13" name="Freeform 151"/>
            <p:cNvSpPr>
              <a:spLocks noChangeArrowheads="1"/>
            </p:cNvSpPr>
            <p:nvPr/>
          </p:nvSpPr>
          <p:spPr bwMode="auto">
            <a:xfrm>
              <a:off x="4318" y="3622"/>
              <a:ext cx="81" cy="103"/>
            </a:xfrm>
            <a:custGeom>
              <a:avLst/>
              <a:gdLst>
                <a:gd name="T0" fmla="*/ 0 w 21"/>
                <a:gd name="T1" fmla="*/ 1300 h 29"/>
                <a:gd name="T2" fmla="*/ 0 w 21"/>
                <a:gd name="T3" fmla="*/ 984 h 29"/>
                <a:gd name="T4" fmla="*/ 120 w 21"/>
                <a:gd name="T5" fmla="*/ 1122 h 29"/>
                <a:gd name="T6" fmla="*/ 282 w 21"/>
                <a:gd name="T7" fmla="*/ 984 h 29"/>
                <a:gd name="T8" fmla="*/ 463 w 21"/>
                <a:gd name="T9" fmla="*/ 717 h 29"/>
                <a:gd name="T10" fmla="*/ 579 w 21"/>
                <a:gd name="T11" fmla="*/ 0 h 29"/>
                <a:gd name="T12" fmla="*/ 744 w 21"/>
                <a:gd name="T13" fmla="*/ 717 h 29"/>
                <a:gd name="T14" fmla="*/ 922 w 21"/>
                <a:gd name="T15" fmla="*/ 984 h 29"/>
                <a:gd name="T16" fmla="*/ 1088 w 21"/>
                <a:gd name="T17" fmla="*/ 984 h 29"/>
                <a:gd name="T18" fmla="*/ 1203 w 21"/>
                <a:gd name="T19" fmla="*/ 1122 h 29"/>
                <a:gd name="T20" fmla="*/ 1203 w 21"/>
                <a:gd name="T21" fmla="*/ 130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9"/>
                <a:gd name="T35" fmla="*/ 21 w 21"/>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9">
                  <a:moveTo>
                    <a:pt x="0" y="29"/>
                  </a:moveTo>
                  <a:lnTo>
                    <a:pt x="0" y="22"/>
                  </a:lnTo>
                  <a:lnTo>
                    <a:pt x="2" y="25"/>
                  </a:lnTo>
                  <a:lnTo>
                    <a:pt x="5" y="22"/>
                  </a:lnTo>
                  <a:lnTo>
                    <a:pt x="8" y="16"/>
                  </a:lnTo>
                  <a:lnTo>
                    <a:pt x="10" y="0"/>
                  </a:lnTo>
                  <a:lnTo>
                    <a:pt x="13" y="16"/>
                  </a:lnTo>
                  <a:lnTo>
                    <a:pt x="16" y="22"/>
                  </a:lnTo>
                  <a:lnTo>
                    <a:pt x="19" y="22"/>
                  </a:lnTo>
                  <a:lnTo>
                    <a:pt x="21" y="25"/>
                  </a:lnTo>
                  <a:lnTo>
                    <a:pt x="21"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4" name="Freeform 152"/>
            <p:cNvSpPr>
              <a:spLocks noChangeArrowheads="1"/>
            </p:cNvSpPr>
            <p:nvPr/>
          </p:nvSpPr>
          <p:spPr bwMode="auto">
            <a:xfrm>
              <a:off x="4430" y="3690"/>
              <a:ext cx="24" cy="35"/>
            </a:xfrm>
            <a:custGeom>
              <a:avLst/>
              <a:gdLst>
                <a:gd name="T0" fmla="*/ 0 w 6"/>
                <a:gd name="T1" fmla="*/ 430 h 10"/>
                <a:gd name="T2" fmla="*/ 0 w 6"/>
                <a:gd name="T3" fmla="*/ 0 h 10"/>
                <a:gd name="T4" fmla="*/ 192 w 6"/>
                <a:gd name="T5" fmla="*/ 256 h 10"/>
                <a:gd name="T6" fmla="*/ 384 w 6"/>
                <a:gd name="T7" fmla="*/ 256 h 10"/>
                <a:gd name="T8" fmla="*/ 384 w 6"/>
                <a:gd name="T9" fmla="*/ 430 h 10"/>
                <a:gd name="T10" fmla="*/ 0 60000 65536"/>
                <a:gd name="T11" fmla="*/ 0 60000 65536"/>
                <a:gd name="T12" fmla="*/ 0 60000 65536"/>
                <a:gd name="T13" fmla="*/ 0 60000 65536"/>
                <a:gd name="T14" fmla="*/ 0 60000 65536"/>
                <a:gd name="T15" fmla="*/ 0 w 6"/>
                <a:gd name="T16" fmla="*/ 0 h 10"/>
                <a:gd name="T17" fmla="*/ 6 w 6"/>
                <a:gd name="T18" fmla="*/ 10 h 10"/>
              </a:gdLst>
              <a:ahLst/>
              <a:cxnLst>
                <a:cxn ang="T10">
                  <a:pos x="T0" y="T1"/>
                </a:cxn>
                <a:cxn ang="T11">
                  <a:pos x="T2" y="T3"/>
                </a:cxn>
                <a:cxn ang="T12">
                  <a:pos x="T4" y="T5"/>
                </a:cxn>
                <a:cxn ang="T13">
                  <a:pos x="T6" y="T7"/>
                </a:cxn>
                <a:cxn ang="T14">
                  <a:pos x="T8" y="T9"/>
                </a:cxn>
              </a:cxnLst>
              <a:rect l="T15" t="T16" r="T17" b="T18"/>
              <a:pathLst>
                <a:path w="6" h="10">
                  <a:moveTo>
                    <a:pt x="0" y="10"/>
                  </a:moveTo>
                  <a:lnTo>
                    <a:pt x="0" y="0"/>
                  </a:lnTo>
                  <a:lnTo>
                    <a:pt x="3" y="6"/>
                  </a:lnTo>
                  <a:lnTo>
                    <a:pt x="6" y="6"/>
                  </a:lnTo>
                  <a:lnTo>
                    <a:pt x="6" y="1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5" name="Freeform 153"/>
            <p:cNvSpPr>
              <a:spLocks noChangeArrowheads="1"/>
            </p:cNvSpPr>
            <p:nvPr/>
          </p:nvSpPr>
          <p:spPr bwMode="auto">
            <a:xfrm>
              <a:off x="4484" y="3669"/>
              <a:ext cx="50" cy="56"/>
            </a:xfrm>
            <a:custGeom>
              <a:avLst/>
              <a:gdLst>
                <a:gd name="T0" fmla="*/ 0 w 13"/>
                <a:gd name="T1" fmla="*/ 686 h 16"/>
                <a:gd name="T2" fmla="*/ 0 w 13"/>
                <a:gd name="T3" fmla="*/ 514 h 16"/>
                <a:gd name="T4" fmla="*/ 177 w 13"/>
                <a:gd name="T5" fmla="*/ 0 h 16"/>
                <a:gd name="T6" fmla="*/ 281 w 13"/>
                <a:gd name="T7" fmla="*/ 392 h 16"/>
                <a:gd name="T8" fmla="*/ 458 w 13"/>
                <a:gd name="T9" fmla="*/ 0 h 16"/>
                <a:gd name="T10" fmla="*/ 623 w 13"/>
                <a:gd name="T11" fmla="*/ 255 h 16"/>
                <a:gd name="T12" fmla="*/ 738 w 13"/>
                <a:gd name="T13" fmla="*/ 514 h 16"/>
                <a:gd name="T14" fmla="*/ 738 w 13"/>
                <a:gd name="T15" fmla="*/ 68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0" y="16"/>
                  </a:moveTo>
                  <a:lnTo>
                    <a:pt x="0" y="12"/>
                  </a:lnTo>
                  <a:lnTo>
                    <a:pt x="3" y="0"/>
                  </a:lnTo>
                  <a:lnTo>
                    <a:pt x="5" y="9"/>
                  </a:lnTo>
                  <a:lnTo>
                    <a:pt x="8" y="0"/>
                  </a:lnTo>
                  <a:lnTo>
                    <a:pt x="11" y="6"/>
                  </a:lnTo>
                  <a:lnTo>
                    <a:pt x="13" y="12"/>
                  </a:lnTo>
                  <a:lnTo>
                    <a:pt x="13"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6" name="Freeform 154"/>
            <p:cNvSpPr>
              <a:spLocks noChangeArrowheads="1"/>
            </p:cNvSpPr>
            <p:nvPr/>
          </p:nvSpPr>
          <p:spPr bwMode="auto">
            <a:xfrm>
              <a:off x="4558" y="3658"/>
              <a:ext cx="42" cy="67"/>
            </a:xfrm>
            <a:custGeom>
              <a:avLst/>
              <a:gdLst>
                <a:gd name="T0" fmla="*/ 0 w 11"/>
                <a:gd name="T1" fmla="*/ 832 h 19"/>
                <a:gd name="T2" fmla="*/ 0 w 11"/>
                <a:gd name="T3" fmla="*/ 398 h 19"/>
                <a:gd name="T4" fmla="*/ 118 w 11"/>
                <a:gd name="T5" fmla="*/ 0 h 19"/>
                <a:gd name="T6" fmla="*/ 279 w 11"/>
                <a:gd name="T7" fmla="*/ 398 h 19"/>
                <a:gd name="T8" fmla="*/ 451 w 11"/>
                <a:gd name="T9" fmla="*/ 398 h 19"/>
                <a:gd name="T10" fmla="*/ 611 w 11"/>
                <a:gd name="T11" fmla="*/ 659 h 19"/>
                <a:gd name="T12" fmla="*/ 611 w 11"/>
                <a:gd name="T13" fmla="*/ 832 h 19"/>
                <a:gd name="T14" fmla="*/ 0 60000 65536"/>
                <a:gd name="T15" fmla="*/ 0 60000 65536"/>
                <a:gd name="T16" fmla="*/ 0 60000 65536"/>
                <a:gd name="T17" fmla="*/ 0 60000 65536"/>
                <a:gd name="T18" fmla="*/ 0 60000 65536"/>
                <a:gd name="T19" fmla="*/ 0 60000 65536"/>
                <a:gd name="T20" fmla="*/ 0 60000 65536"/>
                <a:gd name="T21" fmla="*/ 0 w 11"/>
                <a:gd name="T22" fmla="*/ 0 h 19"/>
                <a:gd name="T23" fmla="*/ 11 w 1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9">
                  <a:moveTo>
                    <a:pt x="0" y="19"/>
                  </a:moveTo>
                  <a:lnTo>
                    <a:pt x="0" y="9"/>
                  </a:lnTo>
                  <a:lnTo>
                    <a:pt x="2" y="0"/>
                  </a:lnTo>
                  <a:lnTo>
                    <a:pt x="5" y="9"/>
                  </a:lnTo>
                  <a:lnTo>
                    <a:pt x="8" y="9"/>
                  </a:lnTo>
                  <a:lnTo>
                    <a:pt x="11" y="15"/>
                  </a:lnTo>
                  <a:lnTo>
                    <a:pt x="11"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17" name="Line 155"/>
            <p:cNvSpPr>
              <a:spLocks noChangeShapeType="1"/>
            </p:cNvSpPr>
            <p:nvPr/>
          </p:nvSpPr>
          <p:spPr bwMode="auto">
            <a:xfrm flipV="1">
              <a:off x="4620"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18" name="Line 156"/>
            <p:cNvSpPr>
              <a:spLocks noChangeShapeType="1"/>
            </p:cNvSpPr>
            <p:nvPr/>
          </p:nvSpPr>
          <p:spPr bwMode="auto">
            <a:xfrm flipV="1">
              <a:off x="4650" y="3710"/>
              <a:ext cx="1" cy="1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119" name="Freeform 157"/>
            <p:cNvSpPr>
              <a:spLocks noChangeArrowheads="1"/>
            </p:cNvSpPr>
            <p:nvPr/>
          </p:nvSpPr>
          <p:spPr bwMode="auto">
            <a:xfrm>
              <a:off x="4674" y="3679"/>
              <a:ext cx="31" cy="46"/>
            </a:xfrm>
            <a:custGeom>
              <a:avLst/>
              <a:gdLst>
                <a:gd name="T0" fmla="*/ 0 w 8"/>
                <a:gd name="T1" fmla="*/ 577 h 13"/>
                <a:gd name="T2" fmla="*/ 0 w 8"/>
                <a:gd name="T3" fmla="*/ 138 h 13"/>
                <a:gd name="T4" fmla="*/ 120 w 8"/>
                <a:gd name="T5" fmla="*/ 0 h 13"/>
                <a:gd name="T6" fmla="*/ 287 w 8"/>
                <a:gd name="T7" fmla="*/ 262 h 13"/>
                <a:gd name="T8" fmla="*/ 465 w 8"/>
                <a:gd name="T9" fmla="*/ 262 h 13"/>
                <a:gd name="T10" fmla="*/ 465 w 8"/>
                <a:gd name="T11" fmla="*/ 577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0" y="13"/>
                  </a:moveTo>
                  <a:lnTo>
                    <a:pt x="0" y="3"/>
                  </a:lnTo>
                  <a:lnTo>
                    <a:pt x="2" y="0"/>
                  </a:lnTo>
                  <a:lnTo>
                    <a:pt x="5" y="6"/>
                  </a:lnTo>
                  <a:lnTo>
                    <a:pt x="8" y="6"/>
                  </a:lnTo>
                  <a:lnTo>
                    <a:pt x="8"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1120" name="Line 158"/>
            <p:cNvSpPr>
              <a:spLocks noChangeShapeType="1"/>
            </p:cNvSpPr>
            <p:nvPr/>
          </p:nvSpPr>
          <p:spPr bwMode="auto">
            <a:xfrm flipV="1">
              <a:off x="4724" y="3668"/>
              <a:ext cx="1" cy="58"/>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40963" name="Text Box 159"/>
          <p:cNvSpPr txBox="1">
            <a:spLocks noChangeArrowheads="1"/>
          </p:cNvSpPr>
          <p:nvPr/>
        </p:nvSpPr>
        <p:spPr bwMode="auto">
          <a:xfrm>
            <a:off x="2081213" y="531814"/>
            <a:ext cx="822801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What do we know, now?</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The accurate m/z of a peptide in the sample – but that’s not enough to ID it definitively</a:t>
            </a:r>
          </a:p>
        </p:txBody>
      </p:sp>
      <p:sp>
        <p:nvSpPr>
          <p:cNvPr id="40964" name="Text Box 160"/>
          <p:cNvSpPr txBox="1">
            <a:spLocks noChangeArrowheads="1"/>
          </p:cNvSpPr>
          <p:nvPr/>
        </p:nvSpPr>
        <p:spPr bwMode="auto">
          <a:xfrm>
            <a:off x="2886075" y="3624264"/>
            <a:ext cx="5905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a:solidFill>
                  <a:srgbClr val="000000"/>
                </a:solidFill>
              </a:rPr>
              <a:t>CPS</a:t>
            </a:r>
          </a:p>
        </p:txBody>
      </p:sp>
    </p:spTree>
    <p:extLst>
      <p:ext uri="{BB962C8B-B14F-4D97-AF65-F5344CB8AC3E}">
        <p14:creationId xmlns:p14="http://schemas.microsoft.com/office/powerpoint/2010/main" val="934653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949451" y="269875"/>
            <a:ext cx="82280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Tandem Mass Spectrometry: e.g. Triple Quadrupole</a:t>
            </a:r>
          </a:p>
        </p:txBody>
      </p:sp>
      <p:sp>
        <p:nvSpPr>
          <p:cNvPr id="41987" name="Rectangle 3"/>
          <p:cNvSpPr>
            <a:spLocks noChangeArrowheads="1"/>
          </p:cNvSpPr>
          <p:nvPr/>
        </p:nvSpPr>
        <p:spPr bwMode="auto">
          <a:xfrm>
            <a:off x="7620000" y="2684464"/>
            <a:ext cx="1411288" cy="1311275"/>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Q3</a:t>
            </a:r>
          </a:p>
        </p:txBody>
      </p:sp>
      <p:sp>
        <p:nvSpPr>
          <p:cNvPr id="41988" name="Rectangle 4"/>
          <p:cNvSpPr>
            <a:spLocks noChangeArrowheads="1"/>
          </p:cNvSpPr>
          <p:nvPr/>
        </p:nvSpPr>
        <p:spPr bwMode="auto">
          <a:xfrm>
            <a:off x="5921375" y="2682876"/>
            <a:ext cx="1411288" cy="1311275"/>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q2</a:t>
            </a:r>
          </a:p>
        </p:txBody>
      </p:sp>
      <p:sp>
        <p:nvSpPr>
          <p:cNvPr id="41989" name="Line 5"/>
          <p:cNvSpPr>
            <a:spLocks noChangeShapeType="1"/>
          </p:cNvSpPr>
          <p:nvPr/>
        </p:nvSpPr>
        <p:spPr bwMode="auto">
          <a:xfrm>
            <a:off x="3190876" y="3419475"/>
            <a:ext cx="612775" cy="7938"/>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0" name="Text Box 6"/>
          <p:cNvSpPr txBox="1">
            <a:spLocks noChangeArrowheads="1"/>
          </p:cNvSpPr>
          <p:nvPr/>
        </p:nvSpPr>
        <p:spPr bwMode="auto">
          <a:xfrm>
            <a:off x="4025900" y="2754313"/>
            <a:ext cx="15255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1991" name="Rectangle 7"/>
          <p:cNvSpPr>
            <a:spLocks noChangeArrowheads="1"/>
          </p:cNvSpPr>
          <p:nvPr/>
        </p:nvSpPr>
        <p:spPr bwMode="auto">
          <a:xfrm>
            <a:off x="4125914" y="2682876"/>
            <a:ext cx="1411287" cy="1311275"/>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Q1</a:t>
            </a:r>
          </a:p>
        </p:txBody>
      </p:sp>
      <p:sp>
        <p:nvSpPr>
          <p:cNvPr id="41992" name="Line 8"/>
          <p:cNvSpPr>
            <a:spLocks noChangeShapeType="1"/>
          </p:cNvSpPr>
          <p:nvPr/>
        </p:nvSpPr>
        <p:spPr bwMode="auto">
          <a:xfrm>
            <a:off x="5537200" y="3316289"/>
            <a:ext cx="533400" cy="1587"/>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3" name="Line 9"/>
          <p:cNvSpPr>
            <a:spLocks noChangeShapeType="1"/>
          </p:cNvSpPr>
          <p:nvPr/>
        </p:nvSpPr>
        <p:spPr bwMode="auto">
          <a:xfrm>
            <a:off x="7235825" y="3330575"/>
            <a:ext cx="533400" cy="1588"/>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4" name="Line 10"/>
          <p:cNvSpPr>
            <a:spLocks noChangeShapeType="1"/>
          </p:cNvSpPr>
          <p:nvPr/>
        </p:nvSpPr>
        <p:spPr bwMode="auto">
          <a:xfrm>
            <a:off x="5537200" y="3187700"/>
            <a:ext cx="388938"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5" name="Line 11"/>
          <p:cNvSpPr>
            <a:spLocks noChangeShapeType="1"/>
          </p:cNvSpPr>
          <p:nvPr/>
        </p:nvSpPr>
        <p:spPr bwMode="auto">
          <a:xfrm>
            <a:off x="5537200" y="3481389"/>
            <a:ext cx="388938"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6" name="Line 12"/>
          <p:cNvSpPr>
            <a:spLocks noChangeShapeType="1"/>
          </p:cNvSpPr>
          <p:nvPr/>
        </p:nvSpPr>
        <p:spPr bwMode="auto">
          <a:xfrm>
            <a:off x="7300914" y="3187700"/>
            <a:ext cx="388937"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7" name="Line 13"/>
          <p:cNvSpPr>
            <a:spLocks noChangeShapeType="1"/>
          </p:cNvSpPr>
          <p:nvPr/>
        </p:nvSpPr>
        <p:spPr bwMode="auto">
          <a:xfrm>
            <a:off x="7300914" y="3481389"/>
            <a:ext cx="388937"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1998" name="Freeform 14"/>
          <p:cNvSpPr>
            <a:spLocks noChangeArrowheads="1"/>
          </p:cNvSpPr>
          <p:nvPr/>
        </p:nvSpPr>
        <p:spPr bwMode="auto">
          <a:xfrm>
            <a:off x="2106613" y="2878138"/>
            <a:ext cx="577850" cy="857250"/>
          </a:xfrm>
          <a:custGeom>
            <a:avLst/>
            <a:gdLst>
              <a:gd name="T0" fmla="*/ 2147483647 w 1770"/>
              <a:gd name="T1" fmla="*/ 2147483647 h 2628"/>
              <a:gd name="T2" fmla="*/ 2147483647 w 1770"/>
              <a:gd name="T3" fmla="*/ 2147483647 h 2628"/>
              <a:gd name="T4" fmla="*/ 2147483647 w 1770"/>
              <a:gd name="T5" fmla="*/ 2147483647 h 2628"/>
              <a:gd name="T6" fmla="*/ 2147483647 w 1770"/>
              <a:gd name="T7" fmla="*/ 2147483647 h 2628"/>
              <a:gd name="T8" fmla="*/ 2147483647 w 1770"/>
              <a:gd name="T9" fmla="*/ 2147483647 h 2628"/>
              <a:gd name="T10" fmla="*/ 2147483647 w 1770"/>
              <a:gd name="T11" fmla="*/ 0 h 2628"/>
              <a:gd name="T12" fmla="*/ 0 60000 65536"/>
              <a:gd name="T13" fmla="*/ 0 60000 65536"/>
              <a:gd name="T14" fmla="*/ 0 60000 65536"/>
              <a:gd name="T15" fmla="*/ 0 60000 65536"/>
              <a:gd name="T16" fmla="*/ 0 60000 65536"/>
              <a:gd name="T17" fmla="*/ 0 60000 65536"/>
              <a:gd name="T18" fmla="*/ 0 w 1770"/>
              <a:gd name="T19" fmla="*/ 0 h 2628"/>
              <a:gd name="T20" fmla="*/ 1770 w 1770"/>
              <a:gd name="T21" fmla="*/ 2628 h 2628"/>
            </a:gdLst>
            <a:ahLst/>
            <a:cxnLst>
              <a:cxn ang="T12">
                <a:pos x="T0" y="T1"/>
              </a:cxn>
              <a:cxn ang="T13">
                <a:pos x="T2" y="T3"/>
              </a:cxn>
              <a:cxn ang="T14">
                <a:pos x="T4" y="T5"/>
              </a:cxn>
              <a:cxn ang="T15">
                <a:pos x="T6" y="T7"/>
              </a:cxn>
              <a:cxn ang="T16">
                <a:pos x="T8" y="T9"/>
              </a:cxn>
              <a:cxn ang="T17">
                <a:pos x="T10" y="T11"/>
              </a:cxn>
            </a:cxnLst>
            <a:rect l="T18" t="T19" r="T20" b="T21"/>
            <a:pathLst>
              <a:path w="1770" h="2628">
                <a:moveTo>
                  <a:pt x="272" y="2627"/>
                </a:moveTo>
                <a:cubicBezTo>
                  <a:pt x="222" y="2296"/>
                  <a:pt x="0" y="1948"/>
                  <a:pt x="240" y="1602"/>
                </a:cubicBezTo>
                <a:cubicBezTo>
                  <a:pt x="527" y="1188"/>
                  <a:pt x="905" y="1569"/>
                  <a:pt x="1233" y="1506"/>
                </a:cubicBezTo>
                <a:cubicBezTo>
                  <a:pt x="1659" y="1424"/>
                  <a:pt x="1769" y="685"/>
                  <a:pt x="1298" y="513"/>
                </a:cubicBezTo>
                <a:lnTo>
                  <a:pt x="1233" y="192"/>
                </a:lnTo>
                <a:lnTo>
                  <a:pt x="1298"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1999" name="Text Box 15"/>
          <p:cNvSpPr txBox="1">
            <a:spLocks noChangeArrowheads="1"/>
          </p:cNvSpPr>
          <p:nvPr/>
        </p:nvSpPr>
        <p:spPr bwMode="auto">
          <a:xfrm>
            <a:off x="2913064" y="2657476"/>
            <a:ext cx="5476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123000"/>
              </a:lnSpc>
              <a:spcBef>
                <a:spcPct val="0"/>
              </a:spcBef>
              <a:spcAft>
                <a:spcPct val="0"/>
              </a:spcAft>
              <a:buClr>
                <a:srgbClr val="000000"/>
              </a:buClr>
              <a:buSzPct val="45000"/>
              <a:buFont typeface="Wingdings" panose="05000000000000000000" pitchFamily="2" charset="2"/>
              <a:buNone/>
            </a:pPr>
            <a:r>
              <a:rPr lang="en-GB" altLang="en-US" sz="2400">
                <a:solidFill>
                  <a:srgbClr val="000000"/>
                </a:solidFill>
                <a:latin typeface="Century Schoolbook L" pitchFamily="16" charset="0"/>
              </a:rPr>
              <a:t>2+</a:t>
            </a:r>
          </a:p>
        </p:txBody>
      </p:sp>
      <p:sp>
        <p:nvSpPr>
          <p:cNvPr id="42000" name="AutoShape 16"/>
          <p:cNvSpPr>
            <a:spLocks/>
          </p:cNvSpPr>
          <p:nvPr/>
        </p:nvSpPr>
        <p:spPr bwMode="auto">
          <a:xfrm>
            <a:off x="1963739" y="2770188"/>
            <a:ext cx="117475" cy="1135062"/>
          </a:xfrm>
          <a:prstGeom prst="leftBracket">
            <a:avLst>
              <a:gd name="adj" fmla="val 80518"/>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2001" name="AutoShape 17"/>
          <p:cNvSpPr>
            <a:spLocks/>
          </p:cNvSpPr>
          <p:nvPr/>
        </p:nvSpPr>
        <p:spPr bwMode="auto">
          <a:xfrm flipH="1">
            <a:off x="2771776" y="2770188"/>
            <a:ext cx="119063" cy="1135062"/>
          </a:xfrm>
          <a:prstGeom prst="leftBracket">
            <a:avLst>
              <a:gd name="adj" fmla="val 79444"/>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2002" name="Text Box 18"/>
          <p:cNvSpPr txBox="1">
            <a:spLocks noChangeArrowheads="1"/>
          </p:cNvSpPr>
          <p:nvPr/>
        </p:nvSpPr>
        <p:spPr bwMode="auto">
          <a:xfrm>
            <a:off x="3432176" y="4303713"/>
            <a:ext cx="2678113"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a:solidFill>
                  <a:srgbClr val="000000"/>
                </a:solidFill>
              </a:rPr>
              <a:t>Quadrupole 1</a:t>
            </a:r>
          </a:p>
        </p:txBody>
      </p:sp>
      <p:sp>
        <p:nvSpPr>
          <p:cNvPr id="42003" name="Text Box 19"/>
          <p:cNvSpPr txBox="1">
            <a:spLocks noChangeArrowheads="1"/>
          </p:cNvSpPr>
          <p:nvPr/>
        </p:nvSpPr>
        <p:spPr bwMode="auto">
          <a:xfrm>
            <a:off x="5326063" y="4826000"/>
            <a:ext cx="26781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a:solidFill>
                  <a:srgbClr val="000000"/>
                </a:solidFill>
              </a:rPr>
              <a:t>Quadrupole 2</a:t>
            </a:r>
          </a:p>
        </p:txBody>
      </p:sp>
      <p:sp>
        <p:nvSpPr>
          <p:cNvPr id="42004" name="Text Box 20"/>
          <p:cNvSpPr txBox="1">
            <a:spLocks noChangeArrowheads="1"/>
          </p:cNvSpPr>
          <p:nvPr/>
        </p:nvSpPr>
        <p:spPr bwMode="auto">
          <a:xfrm>
            <a:off x="7188201" y="5349875"/>
            <a:ext cx="26781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300">
                <a:solidFill>
                  <a:srgbClr val="000000"/>
                </a:solidFill>
              </a:rPr>
              <a:t>Quadrupole 3</a:t>
            </a:r>
          </a:p>
        </p:txBody>
      </p:sp>
      <p:sp>
        <p:nvSpPr>
          <p:cNvPr id="42005" name="Text Box 21"/>
          <p:cNvSpPr txBox="1">
            <a:spLocks noChangeArrowheads="1"/>
          </p:cNvSpPr>
          <p:nvPr/>
        </p:nvSpPr>
        <p:spPr bwMode="auto">
          <a:xfrm>
            <a:off x="3987801" y="1173163"/>
            <a:ext cx="41370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endParaRPr lang="en-GB" altLang="en-US" sz="3300" i="1">
              <a:solidFill>
                <a:srgbClr val="000000"/>
              </a:solidFill>
            </a:endParaRPr>
          </a:p>
        </p:txBody>
      </p:sp>
      <p:sp>
        <p:nvSpPr>
          <p:cNvPr id="42006" name="Text Box 22"/>
          <p:cNvSpPr txBox="1">
            <a:spLocks noChangeArrowheads="1"/>
          </p:cNvSpPr>
          <p:nvPr/>
        </p:nvSpPr>
        <p:spPr bwMode="auto">
          <a:xfrm>
            <a:off x="10179050" y="161925"/>
            <a:ext cx="3175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FFFFFF"/>
                </a:solidFill>
              </a:rPr>
              <a:t>4</a:t>
            </a:r>
          </a:p>
        </p:txBody>
      </p:sp>
    </p:spTree>
    <p:extLst>
      <p:ext uri="{BB962C8B-B14F-4D97-AF65-F5344CB8AC3E}">
        <p14:creationId xmlns:p14="http://schemas.microsoft.com/office/powerpoint/2010/main" val="26545380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047876" y="269875"/>
            <a:ext cx="8228013"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Hybrid tandem mass spec</a:t>
            </a:r>
          </a:p>
        </p:txBody>
      </p:sp>
      <p:sp>
        <p:nvSpPr>
          <p:cNvPr id="43011" name="Rectangle 3"/>
          <p:cNvSpPr>
            <a:spLocks noChangeArrowheads="1"/>
          </p:cNvSpPr>
          <p:nvPr/>
        </p:nvSpPr>
        <p:spPr bwMode="auto">
          <a:xfrm>
            <a:off x="5719763" y="2289175"/>
            <a:ext cx="989012"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Q3</a:t>
            </a:r>
          </a:p>
          <a:p>
            <a:pPr algn="ct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900">
              <a:solidFill>
                <a:srgbClr val="000000"/>
              </a:solidFill>
            </a:endParaRPr>
          </a:p>
        </p:txBody>
      </p:sp>
      <p:sp>
        <p:nvSpPr>
          <p:cNvPr id="43012" name="Rectangle 4"/>
          <p:cNvSpPr>
            <a:spLocks noChangeArrowheads="1"/>
          </p:cNvSpPr>
          <p:nvPr/>
        </p:nvSpPr>
        <p:spPr bwMode="auto">
          <a:xfrm>
            <a:off x="4532314" y="2289175"/>
            <a:ext cx="987425"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q2</a:t>
            </a:r>
          </a:p>
          <a:p>
            <a:pPr algn="ct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900">
              <a:solidFill>
                <a:srgbClr val="000000"/>
              </a:solidFill>
            </a:endParaRPr>
          </a:p>
        </p:txBody>
      </p:sp>
      <p:sp>
        <p:nvSpPr>
          <p:cNvPr id="43013" name="Line 5"/>
          <p:cNvSpPr>
            <a:spLocks noChangeShapeType="1"/>
          </p:cNvSpPr>
          <p:nvPr/>
        </p:nvSpPr>
        <p:spPr bwMode="auto">
          <a:xfrm>
            <a:off x="2828926" y="2957514"/>
            <a:ext cx="358775" cy="7937"/>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14" name="Text Box 6"/>
          <p:cNvSpPr txBox="1">
            <a:spLocks noChangeArrowheads="1"/>
          </p:cNvSpPr>
          <p:nvPr/>
        </p:nvSpPr>
        <p:spPr bwMode="auto">
          <a:xfrm>
            <a:off x="3203575" y="2354263"/>
            <a:ext cx="106838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15" name="Rectangle 7"/>
          <p:cNvSpPr>
            <a:spLocks noChangeArrowheads="1"/>
          </p:cNvSpPr>
          <p:nvPr/>
        </p:nvSpPr>
        <p:spPr bwMode="auto">
          <a:xfrm>
            <a:off x="3273426" y="2289175"/>
            <a:ext cx="987425"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Q1</a:t>
            </a:r>
          </a:p>
          <a:p>
            <a:pPr algn="ct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900">
              <a:solidFill>
                <a:srgbClr val="000000"/>
              </a:solidFill>
            </a:endParaRPr>
          </a:p>
        </p:txBody>
      </p:sp>
      <p:sp>
        <p:nvSpPr>
          <p:cNvPr id="43016" name="Text Box 8"/>
          <p:cNvSpPr txBox="1">
            <a:spLocks noChangeArrowheads="1"/>
          </p:cNvSpPr>
          <p:nvPr/>
        </p:nvSpPr>
        <p:spPr bwMode="auto">
          <a:xfrm>
            <a:off x="2079625" y="1617663"/>
            <a:ext cx="8034338"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a:solidFill>
                  <a:srgbClr val="000000"/>
                </a:solidFill>
              </a:rPr>
              <a:t>1. Scan the peptide m/z range (linear ion trap mode)</a:t>
            </a:r>
            <a:r>
              <a:rPr lang="ar-SA" altLang="en-US" sz="2500">
                <a:solidFill>
                  <a:srgbClr val="000000"/>
                </a:solidFill>
                <a:cs typeface="Arial" panose="020B0604020202020204" pitchFamily="34" charset="0"/>
              </a:rPr>
              <a:t>‏</a:t>
            </a:r>
            <a:endParaRPr lang="en-GB" altLang="en-US" sz="2500">
              <a:solidFill>
                <a:srgbClr val="000000"/>
              </a:solidFill>
            </a:endParaRPr>
          </a:p>
          <a:p>
            <a:pP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500">
              <a:solidFill>
                <a:srgbClr val="000000"/>
              </a:solidFill>
            </a:endParaRPr>
          </a:p>
        </p:txBody>
      </p:sp>
      <p:sp>
        <p:nvSpPr>
          <p:cNvPr id="43017" name="Line 9"/>
          <p:cNvSpPr>
            <a:spLocks noChangeShapeType="1"/>
          </p:cNvSpPr>
          <p:nvPr/>
        </p:nvSpPr>
        <p:spPr bwMode="auto">
          <a:xfrm>
            <a:off x="4262438" y="2860675"/>
            <a:ext cx="373062" cy="1588"/>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18" name="Line 10"/>
          <p:cNvSpPr>
            <a:spLocks noChangeShapeType="1"/>
          </p:cNvSpPr>
          <p:nvPr/>
        </p:nvSpPr>
        <p:spPr bwMode="auto">
          <a:xfrm>
            <a:off x="5453064" y="2873375"/>
            <a:ext cx="371475" cy="1588"/>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19" name="Line 11"/>
          <p:cNvSpPr>
            <a:spLocks noChangeShapeType="1"/>
          </p:cNvSpPr>
          <p:nvPr/>
        </p:nvSpPr>
        <p:spPr bwMode="auto">
          <a:xfrm>
            <a:off x="4262438" y="2743200"/>
            <a:ext cx="273050"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20" name="Line 12"/>
          <p:cNvSpPr>
            <a:spLocks noChangeShapeType="1"/>
          </p:cNvSpPr>
          <p:nvPr/>
        </p:nvSpPr>
        <p:spPr bwMode="auto">
          <a:xfrm>
            <a:off x="4262438" y="3008314"/>
            <a:ext cx="273050"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21" name="Line 13"/>
          <p:cNvSpPr>
            <a:spLocks noChangeShapeType="1"/>
          </p:cNvSpPr>
          <p:nvPr/>
        </p:nvSpPr>
        <p:spPr bwMode="auto">
          <a:xfrm>
            <a:off x="5499101" y="2743200"/>
            <a:ext cx="271463"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22" name="Line 14"/>
          <p:cNvSpPr>
            <a:spLocks noChangeShapeType="1"/>
          </p:cNvSpPr>
          <p:nvPr/>
        </p:nvSpPr>
        <p:spPr bwMode="auto">
          <a:xfrm>
            <a:off x="5499101" y="3008314"/>
            <a:ext cx="271463"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nvGrpSpPr>
          <p:cNvPr id="43023" name="Group 15"/>
          <p:cNvGrpSpPr>
            <a:grpSpLocks/>
          </p:cNvGrpSpPr>
          <p:nvPr/>
        </p:nvGrpSpPr>
        <p:grpSpPr bwMode="auto">
          <a:xfrm>
            <a:off x="7191377" y="2094060"/>
            <a:ext cx="2476325" cy="2034880"/>
            <a:chOff x="3936" y="1454"/>
            <a:chExt cx="1719" cy="1413"/>
          </a:xfrm>
        </p:grpSpPr>
        <p:sp>
          <p:nvSpPr>
            <p:cNvPr id="43057" name="Line 16"/>
            <p:cNvSpPr>
              <a:spLocks noChangeShapeType="1"/>
            </p:cNvSpPr>
            <p:nvPr/>
          </p:nvSpPr>
          <p:spPr bwMode="auto">
            <a:xfrm>
              <a:off x="3936" y="2536"/>
              <a:ext cx="1661" cy="1"/>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58" name="Line 17"/>
            <p:cNvSpPr>
              <a:spLocks noChangeShapeType="1"/>
            </p:cNvSpPr>
            <p:nvPr/>
          </p:nvSpPr>
          <p:spPr bwMode="auto">
            <a:xfrm>
              <a:off x="397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59" name="Line 18"/>
            <p:cNvSpPr>
              <a:spLocks noChangeShapeType="1"/>
            </p:cNvSpPr>
            <p:nvPr/>
          </p:nvSpPr>
          <p:spPr bwMode="auto">
            <a:xfrm>
              <a:off x="398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0" name="Line 19"/>
            <p:cNvSpPr>
              <a:spLocks noChangeShapeType="1"/>
            </p:cNvSpPr>
            <p:nvPr/>
          </p:nvSpPr>
          <p:spPr bwMode="auto">
            <a:xfrm>
              <a:off x="400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1" name="Line 20"/>
            <p:cNvSpPr>
              <a:spLocks noChangeShapeType="1"/>
            </p:cNvSpPr>
            <p:nvPr/>
          </p:nvSpPr>
          <p:spPr bwMode="auto">
            <a:xfrm>
              <a:off x="402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2" name="Line 21"/>
            <p:cNvSpPr>
              <a:spLocks noChangeShapeType="1"/>
            </p:cNvSpPr>
            <p:nvPr/>
          </p:nvSpPr>
          <p:spPr bwMode="auto">
            <a:xfrm>
              <a:off x="404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3" name="Line 22"/>
            <p:cNvSpPr>
              <a:spLocks noChangeShapeType="1"/>
            </p:cNvSpPr>
            <p:nvPr/>
          </p:nvSpPr>
          <p:spPr bwMode="auto">
            <a:xfrm>
              <a:off x="406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4" name="Line 23"/>
            <p:cNvSpPr>
              <a:spLocks noChangeShapeType="1"/>
            </p:cNvSpPr>
            <p:nvPr/>
          </p:nvSpPr>
          <p:spPr bwMode="auto">
            <a:xfrm>
              <a:off x="407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5" name="Line 24"/>
            <p:cNvSpPr>
              <a:spLocks noChangeShapeType="1"/>
            </p:cNvSpPr>
            <p:nvPr/>
          </p:nvSpPr>
          <p:spPr bwMode="auto">
            <a:xfrm>
              <a:off x="409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6" name="Line 25"/>
            <p:cNvSpPr>
              <a:spLocks noChangeShapeType="1"/>
            </p:cNvSpPr>
            <p:nvPr/>
          </p:nvSpPr>
          <p:spPr bwMode="auto">
            <a:xfrm>
              <a:off x="411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7" name="Line 26"/>
            <p:cNvSpPr>
              <a:spLocks noChangeShapeType="1"/>
            </p:cNvSpPr>
            <p:nvPr/>
          </p:nvSpPr>
          <p:spPr bwMode="auto">
            <a:xfrm>
              <a:off x="413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8" name="Line 27"/>
            <p:cNvSpPr>
              <a:spLocks noChangeShapeType="1"/>
            </p:cNvSpPr>
            <p:nvPr/>
          </p:nvSpPr>
          <p:spPr bwMode="auto">
            <a:xfrm>
              <a:off x="414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69" name="Line 28"/>
            <p:cNvSpPr>
              <a:spLocks noChangeShapeType="1"/>
            </p:cNvSpPr>
            <p:nvPr/>
          </p:nvSpPr>
          <p:spPr bwMode="auto">
            <a:xfrm>
              <a:off x="416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0" name="Line 29"/>
            <p:cNvSpPr>
              <a:spLocks noChangeShapeType="1"/>
            </p:cNvSpPr>
            <p:nvPr/>
          </p:nvSpPr>
          <p:spPr bwMode="auto">
            <a:xfrm>
              <a:off x="418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1" name="Line 30"/>
            <p:cNvSpPr>
              <a:spLocks noChangeShapeType="1"/>
            </p:cNvSpPr>
            <p:nvPr/>
          </p:nvSpPr>
          <p:spPr bwMode="auto">
            <a:xfrm>
              <a:off x="420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2" name="Line 31"/>
            <p:cNvSpPr>
              <a:spLocks noChangeShapeType="1"/>
            </p:cNvSpPr>
            <p:nvPr/>
          </p:nvSpPr>
          <p:spPr bwMode="auto">
            <a:xfrm>
              <a:off x="422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3" name="Line 32"/>
            <p:cNvSpPr>
              <a:spLocks noChangeShapeType="1"/>
            </p:cNvSpPr>
            <p:nvPr/>
          </p:nvSpPr>
          <p:spPr bwMode="auto">
            <a:xfrm>
              <a:off x="423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4" name="Line 33"/>
            <p:cNvSpPr>
              <a:spLocks noChangeShapeType="1"/>
            </p:cNvSpPr>
            <p:nvPr/>
          </p:nvSpPr>
          <p:spPr bwMode="auto">
            <a:xfrm>
              <a:off x="425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5" name="Line 34"/>
            <p:cNvSpPr>
              <a:spLocks noChangeShapeType="1"/>
            </p:cNvSpPr>
            <p:nvPr/>
          </p:nvSpPr>
          <p:spPr bwMode="auto">
            <a:xfrm>
              <a:off x="427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6" name="Line 35"/>
            <p:cNvSpPr>
              <a:spLocks noChangeShapeType="1"/>
            </p:cNvSpPr>
            <p:nvPr/>
          </p:nvSpPr>
          <p:spPr bwMode="auto">
            <a:xfrm>
              <a:off x="429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7" name="Line 36"/>
            <p:cNvSpPr>
              <a:spLocks noChangeShapeType="1"/>
            </p:cNvSpPr>
            <p:nvPr/>
          </p:nvSpPr>
          <p:spPr bwMode="auto">
            <a:xfrm>
              <a:off x="430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8" name="Line 37"/>
            <p:cNvSpPr>
              <a:spLocks noChangeShapeType="1"/>
            </p:cNvSpPr>
            <p:nvPr/>
          </p:nvSpPr>
          <p:spPr bwMode="auto">
            <a:xfrm>
              <a:off x="432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79" name="Line 38"/>
            <p:cNvSpPr>
              <a:spLocks noChangeShapeType="1"/>
            </p:cNvSpPr>
            <p:nvPr/>
          </p:nvSpPr>
          <p:spPr bwMode="auto">
            <a:xfrm>
              <a:off x="434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0" name="Line 39"/>
            <p:cNvSpPr>
              <a:spLocks noChangeShapeType="1"/>
            </p:cNvSpPr>
            <p:nvPr/>
          </p:nvSpPr>
          <p:spPr bwMode="auto">
            <a:xfrm>
              <a:off x="436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1" name="Line 40"/>
            <p:cNvSpPr>
              <a:spLocks noChangeShapeType="1"/>
            </p:cNvSpPr>
            <p:nvPr/>
          </p:nvSpPr>
          <p:spPr bwMode="auto">
            <a:xfrm>
              <a:off x="437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2" name="Line 41"/>
            <p:cNvSpPr>
              <a:spLocks noChangeShapeType="1"/>
            </p:cNvSpPr>
            <p:nvPr/>
          </p:nvSpPr>
          <p:spPr bwMode="auto">
            <a:xfrm>
              <a:off x="439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3" name="Line 42"/>
            <p:cNvSpPr>
              <a:spLocks noChangeShapeType="1"/>
            </p:cNvSpPr>
            <p:nvPr/>
          </p:nvSpPr>
          <p:spPr bwMode="auto">
            <a:xfrm>
              <a:off x="441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4" name="Line 43"/>
            <p:cNvSpPr>
              <a:spLocks noChangeShapeType="1"/>
            </p:cNvSpPr>
            <p:nvPr/>
          </p:nvSpPr>
          <p:spPr bwMode="auto">
            <a:xfrm>
              <a:off x="443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5" name="Line 44"/>
            <p:cNvSpPr>
              <a:spLocks noChangeShapeType="1"/>
            </p:cNvSpPr>
            <p:nvPr/>
          </p:nvSpPr>
          <p:spPr bwMode="auto">
            <a:xfrm>
              <a:off x="445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6" name="Line 45"/>
            <p:cNvSpPr>
              <a:spLocks noChangeShapeType="1"/>
            </p:cNvSpPr>
            <p:nvPr/>
          </p:nvSpPr>
          <p:spPr bwMode="auto">
            <a:xfrm>
              <a:off x="446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7" name="Line 46"/>
            <p:cNvSpPr>
              <a:spLocks noChangeShapeType="1"/>
            </p:cNvSpPr>
            <p:nvPr/>
          </p:nvSpPr>
          <p:spPr bwMode="auto">
            <a:xfrm>
              <a:off x="448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8" name="Line 47"/>
            <p:cNvSpPr>
              <a:spLocks noChangeShapeType="1"/>
            </p:cNvSpPr>
            <p:nvPr/>
          </p:nvSpPr>
          <p:spPr bwMode="auto">
            <a:xfrm>
              <a:off x="450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89" name="Line 48"/>
            <p:cNvSpPr>
              <a:spLocks noChangeShapeType="1"/>
            </p:cNvSpPr>
            <p:nvPr/>
          </p:nvSpPr>
          <p:spPr bwMode="auto">
            <a:xfrm>
              <a:off x="452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0" name="Line 49"/>
            <p:cNvSpPr>
              <a:spLocks noChangeShapeType="1"/>
            </p:cNvSpPr>
            <p:nvPr/>
          </p:nvSpPr>
          <p:spPr bwMode="auto">
            <a:xfrm>
              <a:off x="453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1" name="Line 50"/>
            <p:cNvSpPr>
              <a:spLocks noChangeShapeType="1"/>
            </p:cNvSpPr>
            <p:nvPr/>
          </p:nvSpPr>
          <p:spPr bwMode="auto">
            <a:xfrm>
              <a:off x="455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2" name="Line 51"/>
            <p:cNvSpPr>
              <a:spLocks noChangeShapeType="1"/>
            </p:cNvSpPr>
            <p:nvPr/>
          </p:nvSpPr>
          <p:spPr bwMode="auto">
            <a:xfrm>
              <a:off x="457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3" name="Line 52"/>
            <p:cNvSpPr>
              <a:spLocks noChangeShapeType="1"/>
            </p:cNvSpPr>
            <p:nvPr/>
          </p:nvSpPr>
          <p:spPr bwMode="auto">
            <a:xfrm>
              <a:off x="459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4" name="Line 53"/>
            <p:cNvSpPr>
              <a:spLocks noChangeShapeType="1"/>
            </p:cNvSpPr>
            <p:nvPr/>
          </p:nvSpPr>
          <p:spPr bwMode="auto">
            <a:xfrm>
              <a:off x="461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5" name="Line 54"/>
            <p:cNvSpPr>
              <a:spLocks noChangeShapeType="1"/>
            </p:cNvSpPr>
            <p:nvPr/>
          </p:nvSpPr>
          <p:spPr bwMode="auto">
            <a:xfrm>
              <a:off x="462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6" name="Line 55"/>
            <p:cNvSpPr>
              <a:spLocks noChangeShapeType="1"/>
            </p:cNvSpPr>
            <p:nvPr/>
          </p:nvSpPr>
          <p:spPr bwMode="auto">
            <a:xfrm>
              <a:off x="464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7" name="Line 56"/>
            <p:cNvSpPr>
              <a:spLocks noChangeShapeType="1"/>
            </p:cNvSpPr>
            <p:nvPr/>
          </p:nvSpPr>
          <p:spPr bwMode="auto">
            <a:xfrm>
              <a:off x="466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8" name="Line 57"/>
            <p:cNvSpPr>
              <a:spLocks noChangeShapeType="1"/>
            </p:cNvSpPr>
            <p:nvPr/>
          </p:nvSpPr>
          <p:spPr bwMode="auto">
            <a:xfrm>
              <a:off x="468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99" name="Line 58"/>
            <p:cNvSpPr>
              <a:spLocks noChangeShapeType="1"/>
            </p:cNvSpPr>
            <p:nvPr/>
          </p:nvSpPr>
          <p:spPr bwMode="auto">
            <a:xfrm>
              <a:off x="469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0" name="Line 59"/>
            <p:cNvSpPr>
              <a:spLocks noChangeShapeType="1"/>
            </p:cNvSpPr>
            <p:nvPr/>
          </p:nvSpPr>
          <p:spPr bwMode="auto">
            <a:xfrm>
              <a:off x="471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1" name="Line 60"/>
            <p:cNvSpPr>
              <a:spLocks noChangeShapeType="1"/>
            </p:cNvSpPr>
            <p:nvPr/>
          </p:nvSpPr>
          <p:spPr bwMode="auto">
            <a:xfrm>
              <a:off x="473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2" name="Line 61"/>
            <p:cNvSpPr>
              <a:spLocks noChangeShapeType="1"/>
            </p:cNvSpPr>
            <p:nvPr/>
          </p:nvSpPr>
          <p:spPr bwMode="auto">
            <a:xfrm>
              <a:off x="475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3" name="Line 62"/>
            <p:cNvSpPr>
              <a:spLocks noChangeShapeType="1"/>
            </p:cNvSpPr>
            <p:nvPr/>
          </p:nvSpPr>
          <p:spPr bwMode="auto">
            <a:xfrm>
              <a:off x="476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4" name="Line 63"/>
            <p:cNvSpPr>
              <a:spLocks noChangeShapeType="1"/>
            </p:cNvSpPr>
            <p:nvPr/>
          </p:nvSpPr>
          <p:spPr bwMode="auto">
            <a:xfrm>
              <a:off x="478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5" name="Line 64"/>
            <p:cNvSpPr>
              <a:spLocks noChangeShapeType="1"/>
            </p:cNvSpPr>
            <p:nvPr/>
          </p:nvSpPr>
          <p:spPr bwMode="auto">
            <a:xfrm>
              <a:off x="480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6" name="Line 65"/>
            <p:cNvSpPr>
              <a:spLocks noChangeShapeType="1"/>
            </p:cNvSpPr>
            <p:nvPr/>
          </p:nvSpPr>
          <p:spPr bwMode="auto">
            <a:xfrm>
              <a:off x="482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7" name="Line 66"/>
            <p:cNvSpPr>
              <a:spLocks noChangeShapeType="1"/>
            </p:cNvSpPr>
            <p:nvPr/>
          </p:nvSpPr>
          <p:spPr bwMode="auto">
            <a:xfrm>
              <a:off x="484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8" name="Line 67"/>
            <p:cNvSpPr>
              <a:spLocks noChangeShapeType="1"/>
            </p:cNvSpPr>
            <p:nvPr/>
          </p:nvSpPr>
          <p:spPr bwMode="auto">
            <a:xfrm>
              <a:off x="485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09" name="Line 68"/>
            <p:cNvSpPr>
              <a:spLocks noChangeShapeType="1"/>
            </p:cNvSpPr>
            <p:nvPr/>
          </p:nvSpPr>
          <p:spPr bwMode="auto">
            <a:xfrm>
              <a:off x="487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0" name="Line 69"/>
            <p:cNvSpPr>
              <a:spLocks noChangeShapeType="1"/>
            </p:cNvSpPr>
            <p:nvPr/>
          </p:nvSpPr>
          <p:spPr bwMode="auto">
            <a:xfrm>
              <a:off x="489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1" name="Line 70"/>
            <p:cNvSpPr>
              <a:spLocks noChangeShapeType="1"/>
            </p:cNvSpPr>
            <p:nvPr/>
          </p:nvSpPr>
          <p:spPr bwMode="auto">
            <a:xfrm>
              <a:off x="491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2" name="Line 71"/>
            <p:cNvSpPr>
              <a:spLocks noChangeShapeType="1"/>
            </p:cNvSpPr>
            <p:nvPr/>
          </p:nvSpPr>
          <p:spPr bwMode="auto">
            <a:xfrm>
              <a:off x="492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3" name="Line 72"/>
            <p:cNvSpPr>
              <a:spLocks noChangeShapeType="1"/>
            </p:cNvSpPr>
            <p:nvPr/>
          </p:nvSpPr>
          <p:spPr bwMode="auto">
            <a:xfrm>
              <a:off x="494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4" name="Line 73"/>
            <p:cNvSpPr>
              <a:spLocks noChangeShapeType="1"/>
            </p:cNvSpPr>
            <p:nvPr/>
          </p:nvSpPr>
          <p:spPr bwMode="auto">
            <a:xfrm>
              <a:off x="496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5" name="Line 74"/>
            <p:cNvSpPr>
              <a:spLocks noChangeShapeType="1"/>
            </p:cNvSpPr>
            <p:nvPr/>
          </p:nvSpPr>
          <p:spPr bwMode="auto">
            <a:xfrm>
              <a:off x="498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6" name="Line 75"/>
            <p:cNvSpPr>
              <a:spLocks noChangeShapeType="1"/>
            </p:cNvSpPr>
            <p:nvPr/>
          </p:nvSpPr>
          <p:spPr bwMode="auto">
            <a:xfrm>
              <a:off x="500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7" name="Line 76"/>
            <p:cNvSpPr>
              <a:spLocks noChangeShapeType="1"/>
            </p:cNvSpPr>
            <p:nvPr/>
          </p:nvSpPr>
          <p:spPr bwMode="auto">
            <a:xfrm>
              <a:off x="501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8" name="Line 77"/>
            <p:cNvSpPr>
              <a:spLocks noChangeShapeType="1"/>
            </p:cNvSpPr>
            <p:nvPr/>
          </p:nvSpPr>
          <p:spPr bwMode="auto">
            <a:xfrm>
              <a:off x="503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19" name="Line 78"/>
            <p:cNvSpPr>
              <a:spLocks noChangeShapeType="1"/>
            </p:cNvSpPr>
            <p:nvPr/>
          </p:nvSpPr>
          <p:spPr bwMode="auto">
            <a:xfrm>
              <a:off x="505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0" name="Line 79"/>
            <p:cNvSpPr>
              <a:spLocks noChangeShapeType="1"/>
            </p:cNvSpPr>
            <p:nvPr/>
          </p:nvSpPr>
          <p:spPr bwMode="auto">
            <a:xfrm>
              <a:off x="507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1" name="Line 80"/>
            <p:cNvSpPr>
              <a:spLocks noChangeShapeType="1"/>
            </p:cNvSpPr>
            <p:nvPr/>
          </p:nvSpPr>
          <p:spPr bwMode="auto">
            <a:xfrm>
              <a:off x="508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2" name="Line 81"/>
            <p:cNvSpPr>
              <a:spLocks noChangeShapeType="1"/>
            </p:cNvSpPr>
            <p:nvPr/>
          </p:nvSpPr>
          <p:spPr bwMode="auto">
            <a:xfrm>
              <a:off x="510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3" name="Line 82"/>
            <p:cNvSpPr>
              <a:spLocks noChangeShapeType="1"/>
            </p:cNvSpPr>
            <p:nvPr/>
          </p:nvSpPr>
          <p:spPr bwMode="auto">
            <a:xfrm>
              <a:off x="512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4" name="Line 83"/>
            <p:cNvSpPr>
              <a:spLocks noChangeShapeType="1"/>
            </p:cNvSpPr>
            <p:nvPr/>
          </p:nvSpPr>
          <p:spPr bwMode="auto">
            <a:xfrm>
              <a:off x="514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5" name="Line 84"/>
            <p:cNvSpPr>
              <a:spLocks noChangeShapeType="1"/>
            </p:cNvSpPr>
            <p:nvPr/>
          </p:nvSpPr>
          <p:spPr bwMode="auto">
            <a:xfrm>
              <a:off x="515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6" name="Line 85"/>
            <p:cNvSpPr>
              <a:spLocks noChangeShapeType="1"/>
            </p:cNvSpPr>
            <p:nvPr/>
          </p:nvSpPr>
          <p:spPr bwMode="auto">
            <a:xfrm>
              <a:off x="517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7" name="Line 86"/>
            <p:cNvSpPr>
              <a:spLocks noChangeShapeType="1"/>
            </p:cNvSpPr>
            <p:nvPr/>
          </p:nvSpPr>
          <p:spPr bwMode="auto">
            <a:xfrm>
              <a:off x="519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8" name="Line 87"/>
            <p:cNvSpPr>
              <a:spLocks noChangeShapeType="1"/>
            </p:cNvSpPr>
            <p:nvPr/>
          </p:nvSpPr>
          <p:spPr bwMode="auto">
            <a:xfrm>
              <a:off x="521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29" name="Line 88"/>
            <p:cNvSpPr>
              <a:spLocks noChangeShapeType="1"/>
            </p:cNvSpPr>
            <p:nvPr/>
          </p:nvSpPr>
          <p:spPr bwMode="auto">
            <a:xfrm>
              <a:off x="523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0" name="Line 89"/>
            <p:cNvSpPr>
              <a:spLocks noChangeShapeType="1"/>
            </p:cNvSpPr>
            <p:nvPr/>
          </p:nvSpPr>
          <p:spPr bwMode="auto">
            <a:xfrm>
              <a:off x="525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1" name="Line 90"/>
            <p:cNvSpPr>
              <a:spLocks noChangeShapeType="1"/>
            </p:cNvSpPr>
            <p:nvPr/>
          </p:nvSpPr>
          <p:spPr bwMode="auto">
            <a:xfrm>
              <a:off x="526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2" name="Line 91"/>
            <p:cNvSpPr>
              <a:spLocks noChangeShapeType="1"/>
            </p:cNvSpPr>
            <p:nvPr/>
          </p:nvSpPr>
          <p:spPr bwMode="auto">
            <a:xfrm>
              <a:off x="528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3" name="Line 92"/>
            <p:cNvSpPr>
              <a:spLocks noChangeShapeType="1"/>
            </p:cNvSpPr>
            <p:nvPr/>
          </p:nvSpPr>
          <p:spPr bwMode="auto">
            <a:xfrm>
              <a:off x="530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4" name="Line 93"/>
            <p:cNvSpPr>
              <a:spLocks noChangeShapeType="1"/>
            </p:cNvSpPr>
            <p:nvPr/>
          </p:nvSpPr>
          <p:spPr bwMode="auto">
            <a:xfrm>
              <a:off x="532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5" name="Line 94"/>
            <p:cNvSpPr>
              <a:spLocks noChangeShapeType="1"/>
            </p:cNvSpPr>
            <p:nvPr/>
          </p:nvSpPr>
          <p:spPr bwMode="auto">
            <a:xfrm>
              <a:off x="533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6" name="Line 95"/>
            <p:cNvSpPr>
              <a:spLocks noChangeShapeType="1"/>
            </p:cNvSpPr>
            <p:nvPr/>
          </p:nvSpPr>
          <p:spPr bwMode="auto">
            <a:xfrm>
              <a:off x="535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7" name="Line 96"/>
            <p:cNvSpPr>
              <a:spLocks noChangeShapeType="1"/>
            </p:cNvSpPr>
            <p:nvPr/>
          </p:nvSpPr>
          <p:spPr bwMode="auto">
            <a:xfrm>
              <a:off x="537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8" name="Line 97"/>
            <p:cNvSpPr>
              <a:spLocks noChangeShapeType="1"/>
            </p:cNvSpPr>
            <p:nvPr/>
          </p:nvSpPr>
          <p:spPr bwMode="auto">
            <a:xfrm>
              <a:off x="5392"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39" name="Line 98"/>
            <p:cNvSpPr>
              <a:spLocks noChangeShapeType="1"/>
            </p:cNvSpPr>
            <p:nvPr/>
          </p:nvSpPr>
          <p:spPr bwMode="auto">
            <a:xfrm>
              <a:off x="541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0" name="Line 99"/>
            <p:cNvSpPr>
              <a:spLocks noChangeShapeType="1"/>
            </p:cNvSpPr>
            <p:nvPr/>
          </p:nvSpPr>
          <p:spPr bwMode="auto">
            <a:xfrm>
              <a:off x="542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1" name="Line 100"/>
            <p:cNvSpPr>
              <a:spLocks noChangeShapeType="1"/>
            </p:cNvSpPr>
            <p:nvPr/>
          </p:nvSpPr>
          <p:spPr bwMode="auto">
            <a:xfrm>
              <a:off x="5445"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2" name="Line 101"/>
            <p:cNvSpPr>
              <a:spLocks noChangeShapeType="1"/>
            </p:cNvSpPr>
            <p:nvPr/>
          </p:nvSpPr>
          <p:spPr bwMode="auto">
            <a:xfrm>
              <a:off x="5463"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3" name="Line 102"/>
            <p:cNvSpPr>
              <a:spLocks noChangeShapeType="1"/>
            </p:cNvSpPr>
            <p:nvPr/>
          </p:nvSpPr>
          <p:spPr bwMode="auto">
            <a:xfrm>
              <a:off x="5480"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4" name="Line 103"/>
            <p:cNvSpPr>
              <a:spLocks noChangeShapeType="1"/>
            </p:cNvSpPr>
            <p:nvPr/>
          </p:nvSpPr>
          <p:spPr bwMode="auto">
            <a:xfrm>
              <a:off x="5498"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5" name="Line 104"/>
            <p:cNvSpPr>
              <a:spLocks noChangeShapeType="1"/>
            </p:cNvSpPr>
            <p:nvPr/>
          </p:nvSpPr>
          <p:spPr bwMode="auto">
            <a:xfrm>
              <a:off x="5516"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6" name="Line 105"/>
            <p:cNvSpPr>
              <a:spLocks noChangeShapeType="1"/>
            </p:cNvSpPr>
            <p:nvPr/>
          </p:nvSpPr>
          <p:spPr bwMode="auto">
            <a:xfrm>
              <a:off x="5534"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7" name="Line 106"/>
            <p:cNvSpPr>
              <a:spLocks noChangeShapeType="1"/>
            </p:cNvSpPr>
            <p:nvPr/>
          </p:nvSpPr>
          <p:spPr bwMode="auto">
            <a:xfrm>
              <a:off x="5551"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8" name="Line 107"/>
            <p:cNvSpPr>
              <a:spLocks noChangeShapeType="1"/>
            </p:cNvSpPr>
            <p:nvPr/>
          </p:nvSpPr>
          <p:spPr bwMode="auto">
            <a:xfrm>
              <a:off x="5569"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49" name="Line 108"/>
            <p:cNvSpPr>
              <a:spLocks noChangeShapeType="1"/>
            </p:cNvSpPr>
            <p:nvPr/>
          </p:nvSpPr>
          <p:spPr bwMode="auto">
            <a:xfrm>
              <a:off x="5587" y="2536"/>
              <a:ext cx="1" cy="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0" name="Line 109"/>
            <p:cNvSpPr>
              <a:spLocks noChangeShapeType="1"/>
            </p:cNvSpPr>
            <p:nvPr/>
          </p:nvSpPr>
          <p:spPr bwMode="auto">
            <a:xfrm>
              <a:off x="4025"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1" name="Line 110"/>
            <p:cNvSpPr>
              <a:spLocks noChangeShapeType="1"/>
            </p:cNvSpPr>
            <p:nvPr/>
          </p:nvSpPr>
          <p:spPr bwMode="auto">
            <a:xfrm>
              <a:off x="4113"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2" name="Line 111"/>
            <p:cNvSpPr>
              <a:spLocks noChangeShapeType="1"/>
            </p:cNvSpPr>
            <p:nvPr/>
          </p:nvSpPr>
          <p:spPr bwMode="auto">
            <a:xfrm>
              <a:off x="4202"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3" name="Line 112"/>
            <p:cNvSpPr>
              <a:spLocks noChangeShapeType="1"/>
            </p:cNvSpPr>
            <p:nvPr/>
          </p:nvSpPr>
          <p:spPr bwMode="auto">
            <a:xfrm>
              <a:off x="4291"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4" name="Line 113"/>
            <p:cNvSpPr>
              <a:spLocks noChangeShapeType="1"/>
            </p:cNvSpPr>
            <p:nvPr/>
          </p:nvSpPr>
          <p:spPr bwMode="auto">
            <a:xfrm>
              <a:off x="4379"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5" name="Line 114"/>
            <p:cNvSpPr>
              <a:spLocks noChangeShapeType="1"/>
            </p:cNvSpPr>
            <p:nvPr/>
          </p:nvSpPr>
          <p:spPr bwMode="auto">
            <a:xfrm>
              <a:off x="4468"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6" name="Line 115"/>
            <p:cNvSpPr>
              <a:spLocks noChangeShapeType="1"/>
            </p:cNvSpPr>
            <p:nvPr/>
          </p:nvSpPr>
          <p:spPr bwMode="auto">
            <a:xfrm>
              <a:off x="4557"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7" name="Line 116"/>
            <p:cNvSpPr>
              <a:spLocks noChangeShapeType="1"/>
            </p:cNvSpPr>
            <p:nvPr/>
          </p:nvSpPr>
          <p:spPr bwMode="auto">
            <a:xfrm>
              <a:off x="4645"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8" name="Line 117"/>
            <p:cNvSpPr>
              <a:spLocks noChangeShapeType="1"/>
            </p:cNvSpPr>
            <p:nvPr/>
          </p:nvSpPr>
          <p:spPr bwMode="auto">
            <a:xfrm>
              <a:off x="4734"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59" name="Line 118"/>
            <p:cNvSpPr>
              <a:spLocks noChangeShapeType="1"/>
            </p:cNvSpPr>
            <p:nvPr/>
          </p:nvSpPr>
          <p:spPr bwMode="auto">
            <a:xfrm>
              <a:off x="4823"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0" name="Line 119"/>
            <p:cNvSpPr>
              <a:spLocks noChangeShapeType="1"/>
            </p:cNvSpPr>
            <p:nvPr/>
          </p:nvSpPr>
          <p:spPr bwMode="auto">
            <a:xfrm>
              <a:off x="4911"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1" name="Line 120"/>
            <p:cNvSpPr>
              <a:spLocks noChangeShapeType="1"/>
            </p:cNvSpPr>
            <p:nvPr/>
          </p:nvSpPr>
          <p:spPr bwMode="auto">
            <a:xfrm>
              <a:off x="5000"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2" name="Line 121"/>
            <p:cNvSpPr>
              <a:spLocks noChangeShapeType="1"/>
            </p:cNvSpPr>
            <p:nvPr/>
          </p:nvSpPr>
          <p:spPr bwMode="auto">
            <a:xfrm>
              <a:off x="5089"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3" name="Line 122"/>
            <p:cNvSpPr>
              <a:spLocks noChangeShapeType="1"/>
            </p:cNvSpPr>
            <p:nvPr/>
          </p:nvSpPr>
          <p:spPr bwMode="auto">
            <a:xfrm>
              <a:off x="5177"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4" name="Line 123"/>
            <p:cNvSpPr>
              <a:spLocks noChangeShapeType="1"/>
            </p:cNvSpPr>
            <p:nvPr/>
          </p:nvSpPr>
          <p:spPr bwMode="auto">
            <a:xfrm>
              <a:off x="5268"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5" name="Line 124"/>
            <p:cNvSpPr>
              <a:spLocks noChangeShapeType="1"/>
            </p:cNvSpPr>
            <p:nvPr/>
          </p:nvSpPr>
          <p:spPr bwMode="auto">
            <a:xfrm>
              <a:off x="5356"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6" name="Line 125"/>
            <p:cNvSpPr>
              <a:spLocks noChangeShapeType="1"/>
            </p:cNvSpPr>
            <p:nvPr/>
          </p:nvSpPr>
          <p:spPr bwMode="auto">
            <a:xfrm>
              <a:off x="5445"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7" name="Line 126"/>
            <p:cNvSpPr>
              <a:spLocks noChangeShapeType="1"/>
            </p:cNvSpPr>
            <p:nvPr/>
          </p:nvSpPr>
          <p:spPr bwMode="auto">
            <a:xfrm>
              <a:off x="5534" y="2536"/>
              <a:ext cx="1" cy="7"/>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68" name="Rectangle 127"/>
            <p:cNvSpPr>
              <a:spLocks noChangeArrowheads="1"/>
            </p:cNvSpPr>
            <p:nvPr/>
          </p:nvSpPr>
          <p:spPr bwMode="auto">
            <a:xfrm>
              <a:off x="4039" y="2555"/>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864</a:t>
              </a:r>
            </a:p>
          </p:txBody>
        </p:sp>
        <p:sp>
          <p:nvSpPr>
            <p:cNvPr id="43169" name="Rectangle 128"/>
            <p:cNvSpPr>
              <a:spLocks noChangeArrowheads="1"/>
            </p:cNvSpPr>
            <p:nvPr/>
          </p:nvSpPr>
          <p:spPr bwMode="auto">
            <a:xfrm>
              <a:off x="4366" y="2555"/>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866</a:t>
              </a:r>
            </a:p>
          </p:txBody>
        </p:sp>
        <p:sp>
          <p:nvSpPr>
            <p:cNvPr id="43170" name="Rectangle 129"/>
            <p:cNvSpPr>
              <a:spLocks noChangeArrowheads="1"/>
            </p:cNvSpPr>
            <p:nvPr/>
          </p:nvSpPr>
          <p:spPr bwMode="auto">
            <a:xfrm>
              <a:off x="4720" y="2555"/>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868</a:t>
              </a:r>
            </a:p>
          </p:txBody>
        </p:sp>
        <p:sp>
          <p:nvSpPr>
            <p:cNvPr id="43171" name="Rectangle 130"/>
            <p:cNvSpPr>
              <a:spLocks noChangeArrowheads="1"/>
            </p:cNvSpPr>
            <p:nvPr/>
          </p:nvSpPr>
          <p:spPr bwMode="auto">
            <a:xfrm>
              <a:off x="5075" y="2555"/>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870</a:t>
              </a:r>
            </a:p>
          </p:txBody>
        </p:sp>
        <p:sp>
          <p:nvSpPr>
            <p:cNvPr id="43172" name="Rectangle 131"/>
            <p:cNvSpPr>
              <a:spLocks noChangeArrowheads="1"/>
            </p:cNvSpPr>
            <p:nvPr/>
          </p:nvSpPr>
          <p:spPr bwMode="auto">
            <a:xfrm>
              <a:off x="5431" y="2555"/>
              <a:ext cx="224"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500" b="1">
                  <a:solidFill>
                    <a:srgbClr val="000000"/>
                  </a:solidFill>
                </a:rPr>
                <a:t>872</a:t>
              </a:r>
            </a:p>
          </p:txBody>
        </p:sp>
        <p:sp>
          <p:nvSpPr>
            <p:cNvPr id="43173" name="Rectangle 132"/>
            <p:cNvSpPr>
              <a:spLocks noChangeArrowheads="1"/>
            </p:cNvSpPr>
            <p:nvPr/>
          </p:nvSpPr>
          <p:spPr bwMode="auto">
            <a:xfrm>
              <a:off x="4418" y="2706"/>
              <a:ext cx="61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1600" b="1">
                  <a:solidFill>
                    <a:srgbClr val="000000"/>
                  </a:solidFill>
                </a:rPr>
                <a:t>m/z, amu</a:t>
              </a:r>
            </a:p>
          </p:txBody>
        </p:sp>
        <p:sp>
          <p:nvSpPr>
            <p:cNvPr id="43174" name="Line 133"/>
            <p:cNvSpPr>
              <a:spLocks noChangeShapeType="1"/>
            </p:cNvSpPr>
            <p:nvPr/>
          </p:nvSpPr>
          <p:spPr bwMode="auto">
            <a:xfrm flipV="1">
              <a:off x="3936" y="1454"/>
              <a:ext cx="1" cy="1083"/>
            </a:xfrm>
            <a:prstGeom prst="line">
              <a:avLst/>
            </a:prstGeom>
            <a:noFill/>
            <a:ln w="19080">
              <a:solidFill>
                <a:srgbClr val="000000"/>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75" name="Line 134"/>
            <p:cNvSpPr>
              <a:spLocks noChangeShapeType="1"/>
            </p:cNvSpPr>
            <p:nvPr/>
          </p:nvSpPr>
          <p:spPr bwMode="auto">
            <a:xfrm flipV="1">
              <a:off x="3980" y="2523"/>
              <a:ext cx="1" cy="14"/>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76" name="Freeform 135"/>
            <p:cNvSpPr>
              <a:spLocks noChangeArrowheads="1"/>
            </p:cNvSpPr>
            <p:nvPr/>
          </p:nvSpPr>
          <p:spPr bwMode="auto">
            <a:xfrm>
              <a:off x="3995" y="2490"/>
              <a:ext cx="22" cy="46"/>
            </a:xfrm>
            <a:custGeom>
              <a:avLst/>
              <a:gdLst>
                <a:gd name="T0" fmla="*/ 0 w 11"/>
                <a:gd name="T1" fmla="*/ 143 h 26"/>
                <a:gd name="T2" fmla="*/ 0 w 11"/>
                <a:gd name="T3" fmla="*/ 88 h 26"/>
                <a:gd name="T4" fmla="*/ 24 w 11"/>
                <a:gd name="T5" fmla="*/ 122 h 26"/>
                <a:gd name="T6" fmla="*/ 48 w 11"/>
                <a:gd name="T7" fmla="*/ 16 h 26"/>
                <a:gd name="T8" fmla="*/ 64 w 11"/>
                <a:gd name="T9" fmla="*/ 0 h 26"/>
                <a:gd name="T10" fmla="*/ 88 w 11"/>
                <a:gd name="T11" fmla="*/ 106 h 26"/>
                <a:gd name="T12" fmla="*/ 88 w 11"/>
                <a:gd name="T13" fmla="*/ 143 h 26"/>
                <a:gd name="T14" fmla="*/ 0 60000 65536"/>
                <a:gd name="T15" fmla="*/ 0 60000 65536"/>
                <a:gd name="T16" fmla="*/ 0 60000 65536"/>
                <a:gd name="T17" fmla="*/ 0 60000 65536"/>
                <a:gd name="T18" fmla="*/ 0 60000 65536"/>
                <a:gd name="T19" fmla="*/ 0 60000 65536"/>
                <a:gd name="T20" fmla="*/ 0 60000 65536"/>
                <a:gd name="T21" fmla="*/ 0 w 11"/>
                <a:gd name="T22" fmla="*/ 0 h 26"/>
                <a:gd name="T23" fmla="*/ 11 w 1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26">
                  <a:moveTo>
                    <a:pt x="0" y="26"/>
                  </a:moveTo>
                  <a:lnTo>
                    <a:pt x="0" y="16"/>
                  </a:lnTo>
                  <a:lnTo>
                    <a:pt x="3" y="22"/>
                  </a:lnTo>
                  <a:lnTo>
                    <a:pt x="6" y="3"/>
                  </a:lnTo>
                  <a:lnTo>
                    <a:pt x="8" y="0"/>
                  </a:lnTo>
                  <a:lnTo>
                    <a:pt x="11" y="19"/>
                  </a:lnTo>
                  <a:lnTo>
                    <a:pt x="11" y="2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77" name="Line 136"/>
            <p:cNvSpPr>
              <a:spLocks noChangeShapeType="1"/>
            </p:cNvSpPr>
            <p:nvPr/>
          </p:nvSpPr>
          <p:spPr bwMode="auto">
            <a:xfrm flipV="1">
              <a:off x="4038" y="2517"/>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78" name="Freeform 137"/>
            <p:cNvSpPr>
              <a:spLocks noChangeArrowheads="1"/>
            </p:cNvSpPr>
            <p:nvPr/>
          </p:nvSpPr>
          <p:spPr bwMode="auto">
            <a:xfrm>
              <a:off x="4049" y="2485"/>
              <a:ext cx="33" cy="52"/>
            </a:xfrm>
            <a:custGeom>
              <a:avLst/>
              <a:gdLst>
                <a:gd name="T0" fmla="*/ 0 w 17"/>
                <a:gd name="T1" fmla="*/ 167 h 29"/>
                <a:gd name="T2" fmla="*/ 0 w 17"/>
                <a:gd name="T3" fmla="*/ 145 h 29"/>
                <a:gd name="T4" fmla="*/ 23 w 17"/>
                <a:gd name="T5" fmla="*/ 109 h 29"/>
                <a:gd name="T6" fmla="*/ 45 w 17"/>
                <a:gd name="T7" fmla="*/ 145 h 29"/>
                <a:gd name="T8" fmla="*/ 60 w 17"/>
                <a:gd name="T9" fmla="*/ 126 h 29"/>
                <a:gd name="T10" fmla="*/ 80 w 17"/>
                <a:gd name="T11" fmla="*/ 126 h 29"/>
                <a:gd name="T12" fmla="*/ 101 w 17"/>
                <a:gd name="T13" fmla="*/ 109 h 29"/>
                <a:gd name="T14" fmla="*/ 124 w 17"/>
                <a:gd name="T15" fmla="*/ 0 h 29"/>
                <a:gd name="T16" fmla="*/ 124 w 17"/>
                <a:gd name="T17" fmla="*/ 167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29"/>
                <a:gd name="T29" fmla="*/ 17 w 17"/>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29">
                  <a:moveTo>
                    <a:pt x="0" y="29"/>
                  </a:moveTo>
                  <a:lnTo>
                    <a:pt x="0" y="25"/>
                  </a:lnTo>
                  <a:lnTo>
                    <a:pt x="3" y="19"/>
                  </a:lnTo>
                  <a:lnTo>
                    <a:pt x="6" y="25"/>
                  </a:lnTo>
                  <a:lnTo>
                    <a:pt x="8" y="22"/>
                  </a:lnTo>
                  <a:lnTo>
                    <a:pt x="11" y="22"/>
                  </a:lnTo>
                  <a:lnTo>
                    <a:pt x="14" y="19"/>
                  </a:lnTo>
                  <a:lnTo>
                    <a:pt x="17" y="0"/>
                  </a:lnTo>
                  <a:lnTo>
                    <a:pt x="17"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79" name="Freeform 138"/>
            <p:cNvSpPr>
              <a:spLocks noChangeArrowheads="1"/>
            </p:cNvSpPr>
            <p:nvPr/>
          </p:nvSpPr>
          <p:spPr bwMode="auto">
            <a:xfrm>
              <a:off x="4092" y="2474"/>
              <a:ext cx="26" cy="62"/>
            </a:xfrm>
            <a:custGeom>
              <a:avLst/>
              <a:gdLst>
                <a:gd name="T0" fmla="*/ 0 w 13"/>
                <a:gd name="T1" fmla="*/ 195 h 35"/>
                <a:gd name="T2" fmla="*/ 0 w 13"/>
                <a:gd name="T3" fmla="*/ 172 h 35"/>
                <a:gd name="T4" fmla="*/ 24 w 13"/>
                <a:gd name="T5" fmla="*/ 158 h 35"/>
                <a:gd name="T6" fmla="*/ 40 w 13"/>
                <a:gd name="T7" fmla="*/ 158 h 35"/>
                <a:gd name="T8" fmla="*/ 64 w 13"/>
                <a:gd name="T9" fmla="*/ 0 h 35"/>
                <a:gd name="T10" fmla="*/ 88 w 13"/>
                <a:gd name="T11" fmla="*/ 172 h 35"/>
                <a:gd name="T12" fmla="*/ 104 w 13"/>
                <a:gd name="T13" fmla="*/ 66 h 35"/>
                <a:gd name="T14" fmla="*/ 104 w 13"/>
                <a:gd name="T15" fmla="*/ 195 h 3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35"/>
                <a:gd name="T26" fmla="*/ 13 w 13"/>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35">
                  <a:moveTo>
                    <a:pt x="0" y="35"/>
                  </a:moveTo>
                  <a:lnTo>
                    <a:pt x="0" y="31"/>
                  </a:lnTo>
                  <a:lnTo>
                    <a:pt x="3" y="28"/>
                  </a:lnTo>
                  <a:lnTo>
                    <a:pt x="5" y="28"/>
                  </a:lnTo>
                  <a:lnTo>
                    <a:pt x="8" y="0"/>
                  </a:lnTo>
                  <a:lnTo>
                    <a:pt x="11" y="31"/>
                  </a:lnTo>
                  <a:lnTo>
                    <a:pt x="13" y="12"/>
                  </a:lnTo>
                  <a:lnTo>
                    <a:pt x="13" y="3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0" name="Freeform 139"/>
            <p:cNvSpPr>
              <a:spLocks noChangeArrowheads="1"/>
            </p:cNvSpPr>
            <p:nvPr/>
          </p:nvSpPr>
          <p:spPr bwMode="auto">
            <a:xfrm>
              <a:off x="4135" y="2508"/>
              <a:ext cx="4" cy="28"/>
            </a:xfrm>
            <a:custGeom>
              <a:avLst/>
              <a:gdLst>
                <a:gd name="T0" fmla="*/ 0 w 2"/>
                <a:gd name="T1" fmla="*/ 86 h 16"/>
                <a:gd name="T2" fmla="*/ 0 w 2"/>
                <a:gd name="T3" fmla="*/ 0 h 16"/>
                <a:gd name="T4" fmla="*/ 16 w 2"/>
                <a:gd name="T5" fmla="*/ 49 h 16"/>
                <a:gd name="T6" fmla="*/ 16 w 2"/>
                <a:gd name="T7" fmla="*/ 86 h 16"/>
                <a:gd name="T8" fmla="*/ 0 60000 65536"/>
                <a:gd name="T9" fmla="*/ 0 60000 65536"/>
                <a:gd name="T10" fmla="*/ 0 60000 65536"/>
                <a:gd name="T11" fmla="*/ 0 60000 65536"/>
                <a:gd name="T12" fmla="*/ 0 w 2"/>
                <a:gd name="T13" fmla="*/ 0 h 16"/>
                <a:gd name="T14" fmla="*/ 2 w 2"/>
                <a:gd name="T15" fmla="*/ 16 h 16"/>
              </a:gdLst>
              <a:ahLst/>
              <a:cxnLst>
                <a:cxn ang="T8">
                  <a:pos x="T0" y="T1"/>
                </a:cxn>
                <a:cxn ang="T9">
                  <a:pos x="T2" y="T3"/>
                </a:cxn>
                <a:cxn ang="T10">
                  <a:pos x="T4" y="T5"/>
                </a:cxn>
                <a:cxn ang="T11">
                  <a:pos x="T6" y="T7"/>
                </a:cxn>
              </a:cxnLst>
              <a:rect l="T12" t="T13" r="T14" b="T15"/>
              <a:pathLst>
                <a:path w="2" h="16">
                  <a:moveTo>
                    <a:pt x="0" y="16"/>
                  </a:moveTo>
                  <a:lnTo>
                    <a:pt x="0" y="0"/>
                  </a:lnTo>
                  <a:lnTo>
                    <a:pt x="2" y="9"/>
                  </a:lnTo>
                  <a:lnTo>
                    <a:pt x="2"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1" name="Freeform 140"/>
            <p:cNvSpPr>
              <a:spLocks noChangeArrowheads="1"/>
            </p:cNvSpPr>
            <p:nvPr/>
          </p:nvSpPr>
          <p:spPr bwMode="auto">
            <a:xfrm>
              <a:off x="4161" y="2469"/>
              <a:ext cx="38" cy="67"/>
            </a:xfrm>
            <a:custGeom>
              <a:avLst/>
              <a:gdLst>
                <a:gd name="T0" fmla="*/ 0 w 19"/>
                <a:gd name="T1" fmla="*/ 208 h 38"/>
                <a:gd name="T2" fmla="*/ 0 w 19"/>
                <a:gd name="T3" fmla="*/ 171 h 38"/>
                <a:gd name="T4" fmla="*/ 24 w 19"/>
                <a:gd name="T5" fmla="*/ 171 h 38"/>
                <a:gd name="T6" fmla="*/ 48 w 19"/>
                <a:gd name="T7" fmla="*/ 171 h 38"/>
                <a:gd name="T8" fmla="*/ 64 w 19"/>
                <a:gd name="T9" fmla="*/ 171 h 38"/>
                <a:gd name="T10" fmla="*/ 88 w 19"/>
                <a:gd name="T11" fmla="*/ 0 h 38"/>
                <a:gd name="T12" fmla="*/ 112 w 19"/>
                <a:gd name="T13" fmla="*/ 152 h 38"/>
                <a:gd name="T14" fmla="*/ 128 w 19"/>
                <a:gd name="T15" fmla="*/ 138 h 38"/>
                <a:gd name="T16" fmla="*/ 152 w 19"/>
                <a:gd name="T17" fmla="*/ 171 h 38"/>
                <a:gd name="T18" fmla="*/ 152 w 19"/>
                <a:gd name="T19" fmla="*/ 20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1"/>
                  </a:lnTo>
                  <a:lnTo>
                    <a:pt x="3" y="31"/>
                  </a:lnTo>
                  <a:lnTo>
                    <a:pt x="6" y="31"/>
                  </a:lnTo>
                  <a:lnTo>
                    <a:pt x="8" y="31"/>
                  </a:lnTo>
                  <a:lnTo>
                    <a:pt x="11" y="0"/>
                  </a:lnTo>
                  <a:lnTo>
                    <a:pt x="14" y="28"/>
                  </a:lnTo>
                  <a:lnTo>
                    <a:pt x="16" y="25"/>
                  </a:lnTo>
                  <a:lnTo>
                    <a:pt x="19" y="31"/>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2" name="Line 141"/>
            <p:cNvSpPr>
              <a:spLocks noChangeShapeType="1"/>
            </p:cNvSpPr>
            <p:nvPr/>
          </p:nvSpPr>
          <p:spPr bwMode="auto">
            <a:xfrm flipV="1">
              <a:off x="4208"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83" name="Freeform 142"/>
            <p:cNvSpPr>
              <a:spLocks noChangeArrowheads="1"/>
            </p:cNvSpPr>
            <p:nvPr/>
          </p:nvSpPr>
          <p:spPr bwMode="auto">
            <a:xfrm>
              <a:off x="4225" y="2480"/>
              <a:ext cx="79" cy="57"/>
            </a:xfrm>
            <a:custGeom>
              <a:avLst/>
              <a:gdLst>
                <a:gd name="T0" fmla="*/ 0 w 40"/>
                <a:gd name="T1" fmla="*/ 182 h 32"/>
                <a:gd name="T2" fmla="*/ 0 w 40"/>
                <a:gd name="T3" fmla="*/ 123 h 32"/>
                <a:gd name="T4" fmla="*/ 16 w 40"/>
                <a:gd name="T5" fmla="*/ 142 h 32"/>
                <a:gd name="T6" fmla="*/ 40 w 40"/>
                <a:gd name="T7" fmla="*/ 142 h 32"/>
                <a:gd name="T8" fmla="*/ 63 w 40"/>
                <a:gd name="T9" fmla="*/ 142 h 32"/>
                <a:gd name="T10" fmla="*/ 79 w 40"/>
                <a:gd name="T11" fmla="*/ 123 h 32"/>
                <a:gd name="T12" fmla="*/ 101 w 40"/>
                <a:gd name="T13" fmla="*/ 73 h 32"/>
                <a:gd name="T14" fmla="*/ 124 w 40"/>
                <a:gd name="T15" fmla="*/ 93 h 32"/>
                <a:gd name="T16" fmla="*/ 140 w 40"/>
                <a:gd name="T17" fmla="*/ 0 h 32"/>
                <a:gd name="T18" fmla="*/ 160 w 40"/>
                <a:gd name="T19" fmla="*/ 73 h 32"/>
                <a:gd name="T20" fmla="*/ 184 w 40"/>
                <a:gd name="T21" fmla="*/ 123 h 32"/>
                <a:gd name="T22" fmla="*/ 207 w 40"/>
                <a:gd name="T23" fmla="*/ 52 h 32"/>
                <a:gd name="T24" fmla="*/ 223 w 40"/>
                <a:gd name="T25" fmla="*/ 93 h 32"/>
                <a:gd name="T26" fmla="*/ 245 w 40"/>
                <a:gd name="T27" fmla="*/ 93 h 32"/>
                <a:gd name="T28" fmla="*/ 269 w 40"/>
                <a:gd name="T29" fmla="*/ 109 h 32"/>
                <a:gd name="T30" fmla="*/ 284 w 40"/>
                <a:gd name="T31" fmla="*/ 123 h 32"/>
                <a:gd name="T32" fmla="*/ 308 w 40"/>
                <a:gd name="T33" fmla="*/ 159 h 32"/>
                <a:gd name="T34" fmla="*/ 308 w 40"/>
                <a:gd name="T35" fmla="*/ 182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2"/>
                <a:gd name="T56" fmla="*/ 40 w 40"/>
                <a:gd name="T57" fmla="*/ 32 h 3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2">
                  <a:moveTo>
                    <a:pt x="0" y="32"/>
                  </a:moveTo>
                  <a:lnTo>
                    <a:pt x="0" y="22"/>
                  </a:lnTo>
                  <a:lnTo>
                    <a:pt x="2" y="25"/>
                  </a:lnTo>
                  <a:lnTo>
                    <a:pt x="5" y="25"/>
                  </a:lnTo>
                  <a:lnTo>
                    <a:pt x="8" y="25"/>
                  </a:lnTo>
                  <a:lnTo>
                    <a:pt x="10" y="22"/>
                  </a:lnTo>
                  <a:lnTo>
                    <a:pt x="13" y="13"/>
                  </a:lnTo>
                  <a:lnTo>
                    <a:pt x="16" y="16"/>
                  </a:lnTo>
                  <a:lnTo>
                    <a:pt x="18" y="0"/>
                  </a:lnTo>
                  <a:lnTo>
                    <a:pt x="21" y="13"/>
                  </a:lnTo>
                  <a:lnTo>
                    <a:pt x="24" y="22"/>
                  </a:lnTo>
                  <a:lnTo>
                    <a:pt x="27" y="9"/>
                  </a:lnTo>
                  <a:lnTo>
                    <a:pt x="29" y="16"/>
                  </a:lnTo>
                  <a:lnTo>
                    <a:pt x="32" y="16"/>
                  </a:lnTo>
                  <a:lnTo>
                    <a:pt x="35" y="19"/>
                  </a:lnTo>
                  <a:lnTo>
                    <a:pt x="37" y="22"/>
                  </a:lnTo>
                  <a:lnTo>
                    <a:pt x="40" y="28"/>
                  </a:lnTo>
                  <a:lnTo>
                    <a:pt x="40"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4" name="Line 143"/>
            <p:cNvSpPr>
              <a:spLocks noChangeShapeType="1"/>
            </p:cNvSpPr>
            <p:nvPr/>
          </p:nvSpPr>
          <p:spPr bwMode="auto">
            <a:xfrm flipV="1">
              <a:off x="4316"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85" name="Line 144"/>
            <p:cNvSpPr>
              <a:spLocks noChangeShapeType="1"/>
            </p:cNvSpPr>
            <p:nvPr/>
          </p:nvSpPr>
          <p:spPr bwMode="auto">
            <a:xfrm flipV="1">
              <a:off x="4326"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86" name="Freeform 145"/>
            <p:cNvSpPr>
              <a:spLocks noChangeArrowheads="1"/>
            </p:cNvSpPr>
            <p:nvPr/>
          </p:nvSpPr>
          <p:spPr bwMode="auto">
            <a:xfrm>
              <a:off x="4336" y="2445"/>
              <a:ext cx="59" cy="91"/>
            </a:xfrm>
            <a:custGeom>
              <a:avLst/>
              <a:gdLst>
                <a:gd name="T0" fmla="*/ 0 w 30"/>
                <a:gd name="T1" fmla="*/ 289 h 51"/>
                <a:gd name="T2" fmla="*/ 0 w 30"/>
                <a:gd name="T3" fmla="*/ 252 h 51"/>
                <a:gd name="T4" fmla="*/ 24 w 30"/>
                <a:gd name="T5" fmla="*/ 198 h 51"/>
                <a:gd name="T6" fmla="*/ 47 w 30"/>
                <a:gd name="T7" fmla="*/ 93 h 51"/>
                <a:gd name="T8" fmla="*/ 61 w 30"/>
                <a:gd name="T9" fmla="*/ 216 h 51"/>
                <a:gd name="T10" fmla="*/ 85 w 30"/>
                <a:gd name="T11" fmla="*/ 16 h 51"/>
                <a:gd name="T12" fmla="*/ 108 w 30"/>
                <a:gd name="T13" fmla="*/ 125 h 51"/>
                <a:gd name="T14" fmla="*/ 128 w 30"/>
                <a:gd name="T15" fmla="*/ 16 h 51"/>
                <a:gd name="T16" fmla="*/ 144 w 30"/>
                <a:gd name="T17" fmla="*/ 0 h 51"/>
                <a:gd name="T18" fmla="*/ 167 w 30"/>
                <a:gd name="T19" fmla="*/ 159 h 51"/>
                <a:gd name="T20" fmla="*/ 189 w 30"/>
                <a:gd name="T21" fmla="*/ 252 h 51"/>
                <a:gd name="T22" fmla="*/ 205 w 30"/>
                <a:gd name="T23" fmla="*/ 252 h 51"/>
                <a:gd name="T24" fmla="*/ 228 w 30"/>
                <a:gd name="T25" fmla="*/ 143 h 51"/>
                <a:gd name="T26" fmla="*/ 228 w 30"/>
                <a:gd name="T27" fmla="*/ 289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51"/>
                <a:gd name="T44" fmla="*/ 30 w 30"/>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51">
                  <a:moveTo>
                    <a:pt x="0" y="51"/>
                  </a:moveTo>
                  <a:lnTo>
                    <a:pt x="0" y="44"/>
                  </a:lnTo>
                  <a:lnTo>
                    <a:pt x="3" y="35"/>
                  </a:lnTo>
                  <a:lnTo>
                    <a:pt x="6" y="16"/>
                  </a:lnTo>
                  <a:lnTo>
                    <a:pt x="8" y="38"/>
                  </a:lnTo>
                  <a:lnTo>
                    <a:pt x="11" y="3"/>
                  </a:lnTo>
                  <a:lnTo>
                    <a:pt x="14" y="22"/>
                  </a:lnTo>
                  <a:lnTo>
                    <a:pt x="17" y="3"/>
                  </a:lnTo>
                  <a:lnTo>
                    <a:pt x="19" y="0"/>
                  </a:lnTo>
                  <a:lnTo>
                    <a:pt x="22" y="28"/>
                  </a:lnTo>
                  <a:lnTo>
                    <a:pt x="25" y="44"/>
                  </a:lnTo>
                  <a:lnTo>
                    <a:pt x="27" y="44"/>
                  </a:lnTo>
                  <a:lnTo>
                    <a:pt x="30" y="25"/>
                  </a:lnTo>
                  <a:lnTo>
                    <a:pt x="30" y="51"/>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7" name="Freeform 146"/>
            <p:cNvSpPr>
              <a:spLocks noChangeArrowheads="1"/>
            </p:cNvSpPr>
            <p:nvPr/>
          </p:nvSpPr>
          <p:spPr bwMode="auto">
            <a:xfrm>
              <a:off x="4411" y="2524"/>
              <a:ext cx="6" cy="12"/>
            </a:xfrm>
            <a:custGeom>
              <a:avLst/>
              <a:gdLst>
                <a:gd name="T0" fmla="*/ 0 w 3"/>
                <a:gd name="T1" fmla="*/ 36 h 7"/>
                <a:gd name="T2" fmla="*/ 0 w 3"/>
                <a:gd name="T3" fmla="*/ 0 h 7"/>
                <a:gd name="T4" fmla="*/ 24 w 3"/>
                <a:gd name="T5" fmla="*/ 15 h 7"/>
                <a:gd name="T6" fmla="*/ 24 w 3"/>
                <a:gd name="T7" fmla="*/ 36 h 7"/>
                <a:gd name="T8" fmla="*/ 0 60000 65536"/>
                <a:gd name="T9" fmla="*/ 0 60000 65536"/>
                <a:gd name="T10" fmla="*/ 0 60000 65536"/>
                <a:gd name="T11" fmla="*/ 0 60000 65536"/>
                <a:gd name="T12" fmla="*/ 0 w 3"/>
                <a:gd name="T13" fmla="*/ 0 h 7"/>
                <a:gd name="T14" fmla="*/ 3 w 3"/>
                <a:gd name="T15" fmla="*/ 7 h 7"/>
              </a:gdLst>
              <a:ahLst/>
              <a:cxnLst>
                <a:cxn ang="T8">
                  <a:pos x="T0" y="T1"/>
                </a:cxn>
                <a:cxn ang="T9">
                  <a:pos x="T2" y="T3"/>
                </a:cxn>
                <a:cxn ang="T10">
                  <a:pos x="T4" y="T5"/>
                </a:cxn>
                <a:cxn ang="T11">
                  <a:pos x="T6" y="T7"/>
                </a:cxn>
              </a:cxnLst>
              <a:rect l="T12" t="T13" r="T14" b="T15"/>
              <a:pathLst>
                <a:path w="3" h="7">
                  <a:moveTo>
                    <a:pt x="0" y="7"/>
                  </a:moveTo>
                  <a:lnTo>
                    <a:pt x="0" y="0"/>
                  </a:lnTo>
                  <a:lnTo>
                    <a:pt x="3" y="3"/>
                  </a:lnTo>
                  <a:lnTo>
                    <a:pt x="3" y="7"/>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8" name="Freeform 147"/>
            <p:cNvSpPr>
              <a:spLocks noChangeArrowheads="1"/>
            </p:cNvSpPr>
            <p:nvPr/>
          </p:nvSpPr>
          <p:spPr bwMode="auto">
            <a:xfrm>
              <a:off x="4427" y="1455"/>
              <a:ext cx="336" cy="1081"/>
            </a:xfrm>
            <a:custGeom>
              <a:avLst/>
              <a:gdLst>
                <a:gd name="T0" fmla="*/ 0 w 171"/>
                <a:gd name="T1" fmla="*/ 3360 h 608"/>
                <a:gd name="T2" fmla="*/ 47 w 171"/>
                <a:gd name="T3" fmla="*/ 3238 h 608"/>
                <a:gd name="T4" fmla="*/ 84 w 171"/>
                <a:gd name="T5" fmla="*/ 3181 h 608"/>
                <a:gd name="T6" fmla="*/ 128 w 171"/>
                <a:gd name="T7" fmla="*/ 3097 h 608"/>
                <a:gd name="T8" fmla="*/ 165 w 171"/>
                <a:gd name="T9" fmla="*/ 3181 h 608"/>
                <a:gd name="T10" fmla="*/ 204 w 171"/>
                <a:gd name="T11" fmla="*/ 3328 h 608"/>
                <a:gd name="T12" fmla="*/ 252 w 171"/>
                <a:gd name="T13" fmla="*/ 3380 h 608"/>
                <a:gd name="T14" fmla="*/ 289 w 171"/>
                <a:gd name="T15" fmla="*/ 3396 h 608"/>
                <a:gd name="T16" fmla="*/ 332 w 171"/>
                <a:gd name="T17" fmla="*/ 3026 h 608"/>
                <a:gd name="T18" fmla="*/ 371 w 171"/>
                <a:gd name="T19" fmla="*/ 2096 h 608"/>
                <a:gd name="T20" fmla="*/ 409 w 171"/>
                <a:gd name="T21" fmla="*/ 215 h 608"/>
                <a:gd name="T22" fmla="*/ 456 w 171"/>
                <a:gd name="T23" fmla="*/ 533 h 608"/>
                <a:gd name="T24" fmla="*/ 495 w 171"/>
                <a:gd name="T25" fmla="*/ 1691 h 608"/>
                <a:gd name="T26" fmla="*/ 540 w 171"/>
                <a:gd name="T27" fmla="*/ 2882 h 608"/>
                <a:gd name="T28" fmla="*/ 576 w 171"/>
                <a:gd name="T29" fmla="*/ 3254 h 608"/>
                <a:gd name="T30" fmla="*/ 613 w 171"/>
                <a:gd name="T31" fmla="*/ 3380 h 608"/>
                <a:gd name="T32" fmla="*/ 660 w 171"/>
                <a:gd name="T33" fmla="*/ 3181 h 608"/>
                <a:gd name="T34" fmla="*/ 700 w 171"/>
                <a:gd name="T35" fmla="*/ 2491 h 608"/>
                <a:gd name="T36" fmla="*/ 745 w 171"/>
                <a:gd name="T37" fmla="*/ 816 h 608"/>
                <a:gd name="T38" fmla="*/ 780 w 171"/>
                <a:gd name="T39" fmla="*/ 123 h 608"/>
                <a:gd name="T40" fmla="*/ 819 w 171"/>
                <a:gd name="T41" fmla="*/ 1134 h 608"/>
                <a:gd name="T42" fmla="*/ 865 w 171"/>
                <a:gd name="T43" fmla="*/ 3076 h 608"/>
                <a:gd name="T44" fmla="*/ 904 w 171"/>
                <a:gd name="T45" fmla="*/ 3344 h 608"/>
                <a:gd name="T46" fmla="*/ 949 w 171"/>
                <a:gd name="T47" fmla="*/ 3344 h 608"/>
                <a:gd name="T48" fmla="*/ 984 w 171"/>
                <a:gd name="T49" fmla="*/ 3328 h 608"/>
                <a:gd name="T50" fmla="*/ 1024 w 171"/>
                <a:gd name="T51" fmla="*/ 2969 h 608"/>
                <a:gd name="T52" fmla="*/ 1069 w 171"/>
                <a:gd name="T53" fmla="*/ 2311 h 608"/>
                <a:gd name="T54" fmla="*/ 1108 w 171"/>
                <a:gd name="T55" fmla="*/ 1175 h 608"/>
                <a:gd name="T56" fmla="*/ 1155 w 171"/>
                <a:gd name="T57" fmla="*/ 2327 h 608"/>
                <a:gd name="T58" fmla="*/ 1189 w 171"/>
                <a:gd name="T59" fmla="*/ 2969 h 608"/>
                <a:gd name="T60" fmla="*/ 1228 w 171"/>
                <a:gd name="T61" fmla="*/ 3344 h 608"/>
                <a:gd name="T62" fmla="*/ 1273 w 171"/>
                <a:gd name="T63" fmla="*/ 3380 h 608"/>
                <a:gd name="T64" fmla="*/ 1297 w 171"/>
                <a:gd name="T65" fmla="*/ 3417 h 6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608"/>
                <a:gd name="T101" fmla="*/ 171 w 171"/>
                <a:gd name="T102" fmla="*/ 608 h 6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608">
                  <a:moveTo>
                    <a:pt x="0" y="608"/>
                  </a:moveTo>
                  <a:lnTo>
                    <a:pt x="0" y="598"/>
                  </a:lnTo>
                  <a:lnTo>
                    <a:pt x="3" y="592"/>
                  </a:lnTo>
                  <a:lnTo>
                    <a:pt x="6" y="576"/>
                  </a:lnTo>
                  <a:lnTo>
                    <a:pt x="8" y="541"/>
                  </a:lnTo>
                  <a:lnTo>
                    <a:pt x="11" y="566"/>
                  </a:lnTo>
                  <a:lnTo>
                    <a:pt x="14" y="541"/>
                  </a:lnTo>
                  <a:lnTo>
                    <a:pt x="17" y="551"/>
                  </a:lnTo>
                  <a:lnTo>
                    <a:pt x="19" y="551"/>
                  </a:lnTo>
                  <a:lnTo>
                    <a:pt x="22" y="566"/>
                  </a:lnTo>
                  <a:lnTo>
                    <a:pt x="25" y="573"/>
                  </a:lnTo>
                  <a:lnTo>
                    <a:pt x="27" y="592"/>
                  </a:lnTo>
                  <a:lnTo>
                    <a:pt x="30" y="601"/>
                  </a:lnTo>
                  <a:lnTo>
                    <a:pt x="33" y="601"/>
                  </a:lnTo>
                  <a:lnTo>
                    <a:pt x="35" y="601"/>
                  </a:lnTo>
                  <a:lnTo>
                    <a:pt x="38" y="604"/>
                  </a:lnTo>
                  <a:lnTo>
                    <a:pt x="41" y="598"/>
                  </a:lnTo>
                  <a:lnTo>
                    <a:pt x="44" y="538"/>
                  </a:lnTo>
                  <a:lnTo>
                    <a:pt x="46" y="522"/>
                  </a:lnTo>
                  <a:lnTo>
                    <a:pt x="49" y="373"/>
                  </a:lnTo>
                  <a:lnTo>
                    <a:pt x="52" y="263"/>
                  </a:lnTo>
                  <a:lnTo>
                    <a:pt x="54" y="38"/>
                  </a:lnTo>
                  <a:lnTo>
                    <a:pt x="57" y="0"/>
                  </a:lnTo>
                  <a:lnTo>
                    <a:pt x="60" y="95"/>
                  </a:lnTo>
                  <a:lnTo>
                    <a:pt x="62" y="95"/>
                  </a:lnTo>
                  <a:lnTo>
                    <a:pt x="65" y="301"/>
                  </a:lnTo>
                  <a:lnTo>
                    <a:pt x="68" y="452"/>
                  </a:lnTo>
                  <a:lnTo>
                    <a:pt x="71" y="513"/>
                  </a:lnTo>
                  <a:lnTo>
                    <a:pt x="73" y="563"/>
                  </a:lnTo>
                  <a:lnTo>
                    <a:pt x="76" y="579"/>
                  </a:lnTo>
                  <a:lnTo>
                    <a:pt x="79" y="585"/>
                  </a:lnTo>
                  <a:lnTo>
                    <a:pt x="81" y="601"/>
                  </a:lnTo>
                  <a:lnTo>
                    <a:pt x="84" y="582"/>
                  </a:lnTo>
                  <a:lnTo>
                    <a:pt x="87" y="566"/>
                  </a:lnTo>
                  <a:lnTo>
                    <a:pt x="89" y="522"/>
                  </a:lnTo>
                  <a:lnTo>
                    <a:pt x="92" y="443"/>
                  </a:lnTo>
                  <a:lnTo>
                    <a:pt x="95" y="256"/>
                  </a:lnTo>
                  <a:lnTo>
                    <a:pt x="98" y="145"/>
                  </a:lnTo>
                  <a:lnTo>
                    <a:pt x="100" y="139"/>
                  </a:lnTo>
                  <a:lnTo>
                    <a:pt x="103" y="22"/>
                  </a:lnTo>
                  <a:lnTo>
                    <a:pt x="106" y="136"/>
                  </a:lnTo>
                  <a:lnTo>
                    <a:pt x="108" y="202"/>
                  </a:lnTo>
                  <a:lnTo>
                    <a:pt x="111" y="440"/>
                  </a:lnTo>
                  <a:lnTo>
                    <a:pt x="114" y="547"/>
                  </a:lnTo>
                  <a:lnTo>
                    <a:pt x="117" y="554"/>
                  </a:lnTo>
                  <a:lnTo>
                    <a:pt x="119" y="595"/>
                  </a:lnTo>
                  <a:lnTo>
                    <a:pt x="122" y="601"/>
                  </a:lnTo>
                  <a:lnTo>
                    <a:pt x="125" y="595"/>
                  </a:lnTo>
                  <a:lnTo>
                    <a:pt x="127" y="595"/>
                  </a:lnTo>
                  <a:lnTo>
                    <a:pt x="130" y="592"/>
                  </a:lnTo>
                  <a:lnTo>
                    <a:pt x="133" y="573"/>
                  </a:lnTo>
                  <a:lnTo>
                    <a:pt x="135" y="528"/>
                  </a:lnTo>
                  <a:lnTo>
                    <a:pt x="138" y="497"/>
                  </a:lnTo>
                  <a:lnTo>
                    <a:pt x="141" y="411"/>
                  </a:lnTo>
                  <a:lnTo>
                    <a:pt x="144" y="237"/>
                  </a:lnTo>
                  <a:lnTo>
                    <a:pt x="146" y="209"/>
                  </a:lnTo>
                  <a:lnTo>
                    <a:pt x="149" y="316"/>
                  </a:lnTo>
                  <a:lnTo>
                    <a:pt x="152" y="414"/>
                  </a:lnTo>
                  <a:lnTo>
                    <a:pt x="154" y="433"/>
                  </a:lnTo>
                  <a:lnTo>
                    <a:pt x="157" y="528"/>
                  </a:lnTo>
                  <a:lnTo>
                    <a:pt x="160" y="563"/>
                  </a:lnTo>
                  <a:lnTo>
                    <a:pt x="162" y="595"/>
                  </a:lnTo>
                  <a:lnTo>
                    <a:pt x="165" y="592"/>
                  </a:lnTo>
                  <a:lnTo>
                    <a:pt x="168" y="601"/>
                  </a:lnTo>
                  <a:lnTo>
                    <a:pt x="171" y="592"/>
                  </a:lnTo>
                  <a:lnTo>
                    <a:pt x="171" y="60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89" name="Freeform 148"/>
            <p:cNvSpPr>
              <a:spLocks noChangeArrowheads="1"/>
            </p:cNvSpPr>
            <p:nvPr/>
          </p:nvSpPr>
          <p:spPr bwMode="auto">
            <a:xfrm>
              <a:off x="4774" y="2181"/>
              <a:ext cx="74" cy="356"/>
            </a:xfrm>
            <a:custGeom>
              <a:avLst/>
              <a:gdLst>
                <a:gd name="T0" fmla="*/ 0 w 38"/>
                <a:gd name="T1" fmla="*/ 1129 h 200"/>
                <a:gd name="T2" fmla="*/ 0 w 38"/>
                <a:gd name="T3" fmla="*/ 1020 h 200"/>
                <a:gd name="T4" fmla="*/ 23 w 38"/>
                <a:gd name="T5" fmla="*/ 983 h 200"/>
                <a:gd name="T6" fmla="*/ 37 w 38"/>
                <a:gd name="T7" fmla="*/ 890 h 200"/>
                <a:gd name="T8" fmla="*/ 60 w 38"/>
                <a:gd name="T9" fmla="*/ 609 h 200"/>
                <a:gd name="T10" fmla="*/ 80 w 38"/>
                <a:gd name="T11" fmla="*/ 447 h 200"/>
                <a:gd name="T12" fmla="*/ 103 w 38"/>
                <a:gd name="T13" fmla="*/ 0 h 200"/>
                <a:gd name="T14" fmla="*/ 117 w 38"/>
                <a:gd name="T15" fmla="*/ 215 h 200"/>
                <a:gd name="T16" fmla="*/ 140 w 38"/>
                <a:gd name="T17" fmla="*/ 354 h 200"/>
                <a:gd name="T18" fmla="*/ 164 w 38"/>
                <a:gd name="T19" fmla="*/ 536 h 200"/>
                <a:gd name="T20" fmla="*/ 179 w 38"/>
                <a:gd name="T21" fmla="*/ 767 h 200"/>
                <a:gd name="T22" fmla="*/ 201 w 38"/>
                <a:gd name="T23" fmla="*/ 1040 h 200"/>
                <a:gd name="T24" fmla="*/ 220 w 38"/>
                <a:gd name="T25" fmla="*/ 1089 h 200"/>
                <a:gd name="T26" fmla="*/ 236 w 38"/>
                <a:gd name="T27" fmla="*/ 1105 h 200"/>
                <a:gd name="T28" fmla="*/ 257 w 38"/>
                <a:gd name="T29" fmla="*/ 1072 h 200"/>
                <a:gd name="T30" fmla="*/ 280 w 38"/>
                <a:gd name="T31" fmla="*/ 1089 h 200"/>
                <a:gd name="T32" fmla="*/ 280 w 38"/>
                <a:gd name="T33" fmla="*/ 1129 h 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200"/>
                <a:gd name="T53" fmla="*/ 38 w 38"/>
                <a:gd name="T54" fmla="*/ 200 h 2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200">
                  <a:moveTo>
                    <a:pt x="0" y="200"/>
                  </a:moveTo>
                  <a:lnTo>
                    <a:pt x="0" y="181"/>
                  </a:lnTo>
                  <a:lnTo>
                    <a:pt x="3" y="174"/>
                  </a:lnTo>
                  <a:lnTo>
                    <a:pt x="5" y="158"/>
                  </a:lnTo>
                  <a:lnTo>
                    <a:pt x="8" y="108"/>
                  </a:lnTo>
                  <a:lnTo>
                    <a:pt x="11" y="79"/>
                  </a:lnTo>
                  <a:lnTo>
                    <a:pt x="14" y="0"/>
                  </a:lnTo>
                  <a:lnTo>
                    <a:pt x="16" y="38"/>
                  </a:lnTo>
                  <a:lnTo>
                    <a:pt x="19" y="63"/>
                  </a:lnTo>
                  <a:lnTo>
                    <a:pt x="22" y="95"/>
                  </a:lnTo>
                  <a:lnTo>
                    <a:pt x="24" y="136"/>
                  </a:lnTo>
                  <a:lnTo>
                    <a:pt x="27" y="184"/>
                  </a:lnTo>
                  <a:lnTo>
                    <a:pt x="30" y="193"/>
                  </a:lnTo>
                  <a:lnTo>
                    <a:pt x="32" y="196"/>
                  </a:lnTo>
                  <a:lnTo>
                    <a:pt x="35" y="190"/>
                  </a:lnTo>
                  <a:lnTo>
                    <a:pt x="38" y="193"/>
                  </a:lnTo>
                  <a:lnTo>
                    <a:pt x="38" y="20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0" name="Freeform 149"/>
            <p:cNvSpPr>
              <a:spLocks noChangeArrowheads="1"/>
            </p:cNvSpPr>
            <p:nvPr/>
          </p:nvSpPr>
          <p:spPr bwMode="auto">
            <a:xfrm>
              <a:off x="4858" y="2367"/>
              <a:ext cx="53" cy="169"/>
            </a:xfrm>
            <a:custGeom>
              <a:avLst/>
              <a:gdLst>
                <a:gd name="T0" fmla="*/ 0 w 27"/>
                <a:gd name="T1" fmla="*/ 535 h 95"/>
                <a:gd name="T2" fmla="*/ 0 w 27"/>
                <a:gd name="T3" fmla="*/ 496 h 95"/>
                <a:gd name="T4" fmla="*/ 24 w 27"/>
                <a:gd name="T5" fmla="*/ 496 h 95"/>
                <a:gd name="T6" fmla="*/ 47 w 27"/>
                <a:gd name="T7" fmla="*/ 447 h 95"/>
                <a:gd name="T8" fmla="*/ 61 w 27"/>
                <a:gd name="T9" fmla="*/ 479 h 95"/>
                <a:gd name="T10" fmla="*/ 84 w 27"/>
                <a:gd name="T11" fmla="*/ 297 h 95"/>
                <a:gd name="T12" fmla="*/ 104 w 27"/>
                <a:gd name="T13" fmla="*/ 354 h 95"/>
                <a:gd name="T14" fmla="*/ 120 w 27"/>
                <a:gd name="T15" fmla="*/ 338 h 95"/>
                <a:gd name="T16" fmla="*/ 143 w 27"/>
                <a:gd name="T17" fmla="*/ 0 h 95"/>
                <a:gd name="T18" fmla="*/ 165 w 27"/>
                <a:gd name="T19" fmla="*/ 354 h 95"/>
                <a:gd name="T20" fmla="*/ 188 w 27"/>
                <a:gd name="T21" fmla="*/ 463 h 95"/>
                <a:gd name="T22" fmla="*/ 204 w 27"/>
                <a:gd name="T23" fmla="*/ 427 h 95"/>
                <a:gd name="T24" fmla="*/ 204 w 27"/>
                <a:gd name="T25" fmla="*/ 53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95"/>
                <a:gd name="T41" fmla="*/ 27 w 27"/>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95">
                  <a:moveTo>
                    <a:pt x="0" y="95"/>
                  </a:moveTo>
                  <a:lnTo>
                    <a:pt x="0" y="88"/>
                  </a:lnTo>
                  <a:lnTo>
                    <a:pt x="3" y="88"/>
                  </a:lnTo>
                  <a:lnTo>
                    <a:pt x="6" y="79"/>
                  </a:lnTo>
                  <a:lnTo>
                    <a:pt x="8" y="85"/>
                  </a:lnTo>
                  <a:lnTo>
                    <a:pt x="11" y="53"/>
                  </a:lnTo>
                  <a:lnTo>
                    <a:pt x="14" y="63"/>
                  </a:lnTo>
                  <a:lnTo>
                    <a:pt x="16" y="60"/>
                  </a:lnTo>
                  <a:lnTo>
                    <a:pt x="19" y="0"/>
                  </a:lnTo>
                  <a:lnTo>
                    <a:pt x="22" y="63"/>
                  </a:lnTo>
                  <a:lnTo>
                    <a:pt x="25" y="82"/>
                  </a:lnTo>
                  <a:lnTo>
                    <a:pt x="27" y="76"/>
                  </a:lnTo>
                  <a:lnTo>
                    <a:pt x="27" y="95"/>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1" name="Freeform 150"/>
            <p:cNvSpPr>
              <a:spLocks noChangeArrowheads="1"/>
            </p:cNvSpPr>
            <p:nvPr/>
          </p:nvSpPr>
          <p:spPr bwMode="auto">
            <a:xfrm>
              <a:off x="4939" y="2513"/>
              <a:ext cx="6" cy="23"/>
            </a:xfrm>
            <a:custGeom>
              <a:avLst/>
              <a:gdLst>
                <a:gd name="T0" fmla="*/ 0 w 3"/>
                <a:gd name="T1" fmla="*/ 73 h 13"/>
                <a:gd name="T2" fmla="*/ 0 w 3"/>
                <a:gd name="T3" fmla="*/ 50 h 13"/>
                <a:gd name="T4" fmla="*/ 24 w 3"/>
                <a:gd name="T5" fmla="*/ 0 h 13"/>
                <a:gd name="T6" fmla="*/ 24 w 3"/>
                <a:gd name="T7" fmla="*/ 73 h 13"/>
                <a:gd name="T8" fmla="*/ 0 60000 65536"/>
                <a:gd name="T9" fmla="*/ 0 60000 65536"/>
                <a:gd name="T10" fmla="*/ 0 60000 65536"/>
                <a:gd name="T11" fmla="*/ 0 60000 65536"/>
                <a:gd name="T12" fmla="*/ 0 w 3"/>
                <a:gd name="T13" fmla="*/ 0 h 13"/>
                <a:gd name="T14" fmla="*/ 3 w 3"/>
                <a:gd name="T15" fmla="*/ 13 h 13"/>
              </a:gdLst>
              <a:ahLst/>
              <a:cxnLst>
                <a:cxn ang="T8">
                  <a:pos x="T0" y="T1"/>
                </a:cxn>
                <a:cxn ang="T9">
                  <a:pos x="T2" y="T3"/>
                </a:cxn>
                <a:cxn ang="T10">
                  <a:pos x="T4" y="T5"/>
                </a:cxn>
                <a:cxn ang="T11">
                  <a:pos x="T6" y="T7"/>
                </a:cxn>
              </a:cxnLst>
              <a:rect l="T12" t="T13" r="T14" b="T15"/>
              <a:pathLst>
                <a:path w="3" h="13">
                  <a:moveTo>
                    <a:pt x="0" y="13"/>
                  </a:moveTo>
                  <a:lnTo>
                    <a:pt x="0" y="9"/>
                  </a:lnTo>
                  <a:lnTo>
                    <a:pt x="3" y="0"/>
                  </a:lnTo>
                  <a:lnTo>
                    <a:pt x="3"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2" name="Freeform 151"/>
            <p:cNvSpPr>
              <a:spLocks noChangeArrowheads="1"/>
            </p:cNvSpPr>
            <p:nvPr/>
          </p:nvSpPr>
          <p:spPr bwMode="auto">
            <a:xfrm>
              <a:off x="4955" y="2469"/>
              <a:ext cx="37" cy="67"/>
            </a:xfrm>
            <a:custGeom>
              <a:avLst/>
              <a:gdLst>
                <a:gd name="T0" fmla="*/ 0 w 19"/>
                <a:gd name="T1" fmla="*/ 208 h 38"/>
                <a:gd name="T2" fmla="*/ 0 w 19"/>
                <a:gd name="T3" fmla="*/ 187 h 38"/>
                <a:gd name="T4" fmla="*/ 23 w 19"/>
                <a:gd name="T5" fmla="*/ 187 h 38"/>
                <a:gd name="T6" fmla="*/ 37 w 19"/>
                <a:gd name="T7" fmla="*/ 187 h 38"/>
                <a:gd name="T8" fmla="*/ 60 w 19"/>
                <a:gd name="T9" fmla="*/ 0 h 38"/>
                <a:gd name="T10" fmla="*/ 80 w 19"/>
                <a:gd name="T11" fmla="*/ 65 h 38"/>
                <a:gd name="T12" fmla="*/ 95 w 19"/>
                <a:gd name="T13" fmla="*/ 122 h 38"/>
                <a:gd name="T14" fmla="*/ 117 w 19"/>
                <a:gd name="T15" fmla="*/ 152 h 38"/>
                <a:gd name="T16" fmla="*/ 140 w 19"/>
                <a:gd name="T17" fmla="*/ 187 h 38"/>
                <a:gd name="T18" fmla="*/ 140 w 19"/>
                <a:gd name="T19" fmla="*/ 20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38"/>
                <a:gd name="T32" fmla="*/ 19 w 19"/>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38">
                  <a:moveTo>
                    <a:pt x="0" y="38"/>
                  </a:moveTo>
                  <a:lnTo>
                    <a:pt x="0" y="34"/>
                  </a:lnTo>
                  <a:lnTo>
                    <a:pt x="3" y="34"/>
                  </a:lnTo>
                  <a:lnTo>
                    <a:pt x="5" y="34"/>
                  </a:lnTo>
                  <a:lnTo>
                    <a:pt x="8" y="0"/>
                  </a:lnTo>
                  <a:lnTo>
                    <a:pt x="11" y="12"/>
                  </a:lnTo>
                  <a:lnTo>
                    <a:pt x="13" y="22"/>
                  </a:lnTo>
                  <a:lnTo>
                    <a:pt x="16" y="28"/>
                  </a:lnTo>
                  <a:lnTo>
                    <a:pt x="19" y="34"/>
                  </a:lnTo>
                  <a:lnTo>
                    <a:pt x="19" y="38"/>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3" name="Line 152"/>
            <p:cNvSpPr>
              <a:spLocks noChangeShapeType="1"/>
            </p:cNvSpPr>
            <p:nvPr/>
          </p:nvSpPr>
          <p:spPr bwMode="auto">
            <a:xfrm flipV="1">
              <a:off x="5001" y="2501"/>
              <a:ext cx="1" cy="36"/>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94" name="Line 153"/>
            <p:cNvSpPr>
              <a:spLocks noChangeShapeType="1"/>
            </p:cNvSpPr>
            <p:nvPr/>
          </p:nvSpPr>
          <p:spPr bwMode="auto">
            <a:xfrm flipV="1">
              <a:off x="5014"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95" name="Line 154"/>
            <p:cNvSpPr>
              <a:spLocks noChangeShapeType="1"/>
            </p:cNvSpPr>
            <p:nvPr/>
          </p:nvSpPr>
          <p:spPr bwMode="auto">
            <a:xfrm flipV="1">
              <a:off x="5023" y="2517"/>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196" name="Freeform 155"/>
            <p:cNvSpPr>
              <a:spLocks noChangeArrowheads="1"/>
            </p:cNvSpPr>
            <p:nvPr/>
          </p:nvSpPr>
          <p:spPr bwMode="auto">
            <a:xfrm>
              <a:off x="5045" y="2508"/>
              <a:ext cx="10" cy="28"/>
            </a:xfrm>
            <a:custGeom>
              <a:avLst/>
              <a:gdLst>
                <a:gd name="T0" fmla="*/ 0 w 5"/>
                <a:gd name="T1" fmla="*/ 86 h 16"/>
                <a:gd name="T2" fmla="*/ 0 w 5"/>
                <a:gd name="T3" fmla="*/ 65 h 16"/>
                <a:gd name="T4" fmla="*/ 24 w 5"/>
                <a:gd name="T5" fmla="*/ 16 h 16"/>
                <a:gd name="T6" fmla="*/ 40 w 5"/>
                <a:gd name="T7" fmla="*/ 0 h 16"/>
                <a:gd name="T8" fmla="*/ 40 w 5"/>
                <a:gd name="T9" fmla="*/ 86 h 16"/>
                <a:gd name="T10" fmla="*/ 0 60000 65536"/>
                <a:gd name="T11" fmla="*/ 0 60000 65536"/>
                <a:gd name="T12" fmla="*/ 0 60000 65536"/>
                <a:gd name="T13" fmla="*/ 0 60000 65536"/>
                <a:gd name="T14" fmla="*/ 0 60000 65536"/>
                <a:gd name="T15" fmla="*/ 0 w 5"/>
                <a:gd name="T16" fmla="*/ 0 h 16"/>
                <a:gd name="T17" fmla="*/ 5 w 5"/>
                <a:gd name="T18" fmla="*/ 16 h 16"/>
              </a:gdLst>
              <a:ahLst/>
              <a:cxnLst>
                <a:cxn ang="T10">
                  <a:pos x="T0" y="T1"/>
                </a:cxn>
                <a:cxn ang="T11">
                  <a:pos x="T2" y="T3"/>
                </a:cxn>
                <a:cxn ang="T12">
                  <a:pos x="T4" y="T5"/>
                </a:cxn>
                <a:cxn ang="T13">
                  <a:pos x="T6" y="T7"/>
                </a:cxn>
                <a:cxn ang="T14">
                  <a:pos x="T8" y="T9"/>
                </a:cxn>
              </a:cxnLst>
              <a:rect l="T15" t="T16" r="T17" b="T18"/>
              <a:pathLst>
                <a:path w="5" h="16">
                  <a:moveTo>
                    <a:pt x="0" y="16"/>
                  </a:moveTo>
                  <a:lnTo>
                    <a:pt x="0" y="12"/>
                  </a:lnTo>
                  <a:lnTo>
                    <a:pt x="3" y="3"/>
                  </a:lnTo>
                  <a:lnTo>
                    <a:pt x="5" y="0"/>
                  </a:lnTo>
                  <a:lnTo>
                    <a:pt x="5"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7" name="Freeform 156"/>
            <p:cNvSpPr>
              <a:spLocks noChangeArrowheads="1"/>
            </p:cNvSpPr>
            <p:nvPr/>
          </p:nvSpPr>
          <p:spPr bwMode="auto">
            <a:xfrm>
              <a:off x="5066" y="2495"/>
              <a:ext cx="16" cy="41"/>
            </a:xfrm>
            <a:custGeom>
              <a:avLst/>
              <a:gdLst>
                <a:gd name="T0" fmla="*/ 0 w 8"/>
                <a:gd name="T1" fmla="*/ 130 h 23"/>
                <a:gd name="T2" fmla="*/ 0 w 8"/>
                <a:gd name="T3" fmla="*/ 0 h 23"/>
                <a:gd name="T4" fmla="*/ 16 w 8"/>
                <a:gd name="T5" fmla="*/ 37 h 23"/>
                <a:gd name="T6" fmla="*/ 40 w 8"/>
                <a:gd name="T7" fmla="*/ 37 h 23"/>
                <a:gd name="T8" fmla="*/ 64 w 8"/>
                <a:gd name="T9" fmla="*/ 93 h 23"/>
                <a:gd name="T10" fmla="*/ 64 w 8"/>
                <a:gd name="T11" fmla="*/ 130 h 23"/>
                <a:gd name="T12" fmla="*/ 0 60000 65536"/>
                <a:gd name="T13" fmla="*/ 0 60000 65536"/>
                <a:gd name="T14" fmla="*/ 0 60000 65536"/>
                <a:gd name="T15" fmla="*/ 0 60000 65536"/>
                <a:gd name="T16" fmla="*/ 0 60000 65536"/>
                <a:gd name="T17" fmla="*/ 0 60000 65536"/>
                <a:gd name="T18" fmla="*/ 0 w 8"/>
                <a:gd name="T19" fmla="*/ 0 h 23"/>
                <a:gd name="T20" fmla="*/ 8 w 8"/>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8" h="23">
                  <a:moveTo>
                    <a:pt x="0" y="23"/>
                  </a:moveTo>
                  <a:lnTo>
                    <a:pt x="0" y="0"/>
                  </a:lnTo>
                  <a:lnTo>
                    <a:pt x="2" y="7"/>
                  </a:lnTo>
                  <a:lnTo>
                    <a:pt x="5" y="7"/>
                  </a:lnTo>
                  <a:lnTo>
                    <a:pt x="8" y="16"/>
                  </a:lnTo>
                  <a:lnTo>
                    <a:pt x="8"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8" name="Freeform 157"/>
            <p:cNvSpPr>
              <a:spLocks noChangeArrowheads="1"/>
            </p:cNvSpPr>
            <p:nvPr/>
          </p:nvSpPr>
          <p:spPr bwMode="auto">
            <a:xfrm>
              <a:off x="5120" y="2502"/>
              <a:ext cx="26" cy="34"/>
            </a:xfrm>
            <a:custGeom>
              <a:avLst/>
              <a:gdLst>
                <a:gd name="T0" fmla="*/ 0 w 13"/>
                <a:gd name="T1" fmla="*/ 109 h 19"/>
                <a:gd name="T2" fmla="*/ 0 w 13"/>
                <a:gd name="T3" fmla="*/ 86 h 19"/>
                <a:gd name="T4" fmla="*/ 16 w 13"/>
                <a:gd name="T5" fmla="*/ 68 h 19"/>
                <a:gd name="T6" fmla="*/ 40 w 13"/>
                <a:gd name="T7" fmla="*/ 0 h 19"/>
                <a:gd name="T8" fmla="*/ 64 w 13"/>
                <a:gd name="T9" fmla="*/ 52 h 19"/>
                <a:gd name="T10" fmla="*/ 88 w 13"/>
                <a:gd name="T11" fmla="*/ 86 h 19"/>
                <a:gd name="T12" fmla="*/ 104 w 13"/>
                <a:gd name="T13" fmla="*/ 0 h 19"/>
                <a:gd name="T14" fmla="*/ 104 w 13"/>
                <a:gd name="T15" fmla="*/ 109 h 19"/>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9"/>
                <a:gd name="T26" fmla="*/ 13 w 13"/>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9">
                  <a:moveTo>
                    <a:pt x="0" y="19"/>
                  </a:moveTo>
                  <a:lnTo>
                    <a:pt x="0" y="15"/>
                  </a:lnTo>
                  <a:lnTo>
                    <a:pt x="2" y="12"/>
                  </a:lnTo>
                  <a:lnTo>
                    <a:pt x="5" y="0"/>
                  </a:lnTo>
                  <a:lnTo>
                    <a:pt x="8" y="9"/>
                  </a:lnTo>
                  <a:lnTo>
                    <a:pt x="11" y="15"/>
                  </a:lnTo>
                  <a:lnTo>
                    <a:pt x="13" y="0"/>
                  </a:lnTo>
                  <a:lnTo>
                    <a:pt x="13"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199" name="Freeform 158"/>
            <p:cNvSpPr>
              <a:spLocks noChangeArrowheads="1"/>
            </p:cNvSpPr>
            <p:nvPr/>
          </p:nvSpPr>
          <p:spPr bwMode="auto">
            <a:xfrm>
              <a:off x="5157" y="2480"/>
              <a:ext cx="16" cy="57"/>
            </a:xfrm>
            <a:custGeom>
              <a:avLst/>
              <a:gdLst>
                <a:gd name="T0" fmla="*/ 0 w 8"/>
                <a:gd name="T1" fmla="*/ 182 h 32"/>
                <a:gd name="T2" fmla="*/ 0 w 8"/>
                <a:gd name="T3" fmla="*/ 73 h 32"/>
                <a:gd name="T4" fmla="*/ 16 w 8"/>
                <a:gd name="T5" fmla="*/ 123 h 32"/>
                <a:gd name="T6" fmla="*/ 40 w 8"/>
                <a:gd name="T7" fmla="*/ 0 h 32"/>
                <a:gd name="T8" fmla="*/ 64 w 8"/>
                <a:gd name="T9" fmla="*/ 159 h 32"/>
                <a:gd name="T10" fmla="*/ 64 w 8"/>
                <a:gd name="T11" fmla="*/ 182 h 32"/>
                <a:gd name="T12" fmla="*/ 0 60000 65536"/>
                <a:gd name="T13" fmla="*/ 0 60000 65536"/>
                <a:gd name="T14" fmla="*/ 0 60000 65536"/>
                <a:gd name="T15" fmla="*/ 0 60000 65536"/>
                <a:gd name="T16" fmla="*/ 0 60000 65536"/>
                <a:gd name="T17" fmla="*/ 0 60000 65536"/>
                <a:gd name="T18" fmla="*/ 0 w 8"/>
                <a:gd name="T19" fmla="*/ 0 h 32"/>
                <a:gd name="T20" fmla="*/ 8 w 8"/>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8" h="32">
                  <a:moveTo>
                    <a:pt x="0" y="32"/>
                  </a:moveTo>
                  <a:lnTo>
                    <a:pt x="0" y="13"/>
                  </a:lnTo>
                  <a:lnTo>
                    <a:pt x="2" y="22"/>
                  </a:lnTo>
                  <a:lnTo>
                    <a:pt x="5" y="0"/>
                  </a:lnTo>
                  <a:lnTo>
                    <a:pt x="8" y="28"/>
                  </a:lnTo>
                  <a:lnTo>
                    <a:pt x="8"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0" name="Line 159"/>
            <p:cNvSpPr>
              <a:spLocks noChangeShapeType="1"/>
            </p:cNvSpPr>
            <p:nvPr/>
          </p:nvSpPr>
          <p:spPr bwMode="auto">
            <a:xfrm flipV="1">
              <a:off x="5195"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201" name="Freeform 160"/>
            <p:cNvSpPr>
              <a:spLocks noChangeArrowheads="1"/>
            </p:cNvSpPr>
            <p:nvPr/>
          </p:nvSpPr>
          <p:spPr bwMode="auto">
            <a:xfrm>
              <a:off x="5211" y="2480"/>
              <a:ext cx="63" cy="57"/>
            </a:xfrm>
            <a:custGeom>
              <a:avLst/>
              <a:gdLst>
                <a:gd name="T0" fmla="*/ 0 w 32"/>
                <a:gd name="T1" fmla="*/ 182 h 32"/>
                <a:gd name="T2" fmla="*/ 0 w 32"/>
                <a:gd name="T3" fmla="*/ 123 h 32"/>
                <a:gd name="T4" fmla="*/ 16 w 32"/>
                <a:gd name="T5" fmla="*/ 142 h 32"/>
                <a:gd name="T6" fmla="*/ 39 w 32"/>
                <a:gd name="T7" fmla="*/ 109 h 32"/>
                <a:gd name="T8" fmla="*/ 63 w 32"/>
                <a:gd name="T9" fmla="*/ 73 h 32"/>
                <a:gd name="T10" fmla="*/ 85 w 32"/>
                <a:gd name="T11" fmla="*/ 123 h 32"/>
                <a:gd name="T12" fmla="*/ 100 w 32"/>
                <a:gd name="T13" fmla="*/ 109 h 32"/>
                <a:gd name="T14" fmla="*/ 124 w 32"/>
                <a:gd name="T15" fmla="*/ 93 h 32"/>
                <a:gd name="T16" fmla="*/ 144 w 32"/>
                <a:gd name="T17" fmla="*/ 0 h 32"/>
                <a:gd name="T18" fmla="*/ 159 w 32"/>
                <a:gd name="T19" fmla="*/ 36 h 32"/>
                <a:gd name="T20" fmla="*/ 183 w 32"/>
                <a:gd name="T21" fmla="*/ 93 h 32"/>
                <a:gd name="T22" fmla="*/ 205 w 32"/>
                <a:gd name="T23" fmla="*/ 123 h 32"/>
                <a:gd name="T24" fmla="*/ 220 w 32"/>
                <a:gd name="T25" fmla="*/ 109 h 32"/>
                <a:gd name="T26" fmla="*/ 244 w 32"/>
                <a:gd name="T27" fmla="*/ 142 h 32"/>
                <a:gd name="T28" fmla="*/ 244 w 32"/>
                <a:gd name="T29" fmla="*/ 182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2"/>
                <a:gd name="T47" fmla="*/ 32 w 32"/>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2">
                  <a:moveTo>
                    <a:pt x="0" y="32"/>
                  </a:moveTo>
                  <a:lnTo>
                    <a:pt x="0" y="22"/>
                  </a:lnTo>
                  <a:lnTo>
                    <a:pt x="2" y="25"/>
                  </a:lnTo>
                  <a:lnTo>
                    <a:pt x="5" y="19"/>
                  </a:lnTo>
                  <a:lnTo>
                    <a:pt x="8" y="13"/>
                  </a:lnTo>
                  <a:lnTo>
                    <a:pt x="11" y="22"/>
                  </a:lnTo>
                  <a:lnTo>
                    <a:pt x="13" y="19"/>
                  </a:lnTo>
                  <a:lnTo>
                    <a:pt x="16" y="16"/>
                  </a:lnTo>
                  <a:lnTo>
                    <a:pt x="19" y="0"/>
                  </a:lnTo>
                  <a:lnTo>
                    <a:pt x="21" y="6"/>
                  </a:lnTo>
                  <a:lnTo>
                    <a:pt x="24" y="16"/>
                  </a:lnTo>
                  <a:lnTo>
                    <a:pt x="27" y="22"/>
                  </a:lnTo>
                  <a:lnTo>
                    <a:pt x="29" y="19"/>
                  </a:lnTo>
                  <a:lnTo>
                    <a:pt x="32" y="25"/>
                  </a:lnTo>
                  <a:lnTo>
                    <a:pt x="32" y="32"/>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2" name="Freeform 161"/>
            <p:cNvSpPr>
              <a:spLocks noChangeArrowheads="1"/>
            </p:cNvSpPr>
            <p:nvPr/>
          </p:nvSpPr>
          <p:spPr bwMode="auto">
            <a:xfrm>
              <a:off x="5295" y="2495"/>
              <a:ext cx="53" cy="41"/>
            </a:xfrm>
            <a:custGeom>
              <a:avLst/>
              <a:gdLst>
                <a:gd name="T0" fmla="*/ 0 w 27"/>
                <a:gd name="T1" fmla="*/ 130 h 23"/>
                <a:gd name="T2" fmla="*/ 0 w 27"/>
                <a:gd name="T3" fmla="*/ 93 h 23"/>
                <a:gd name="T4" fmla="*/ 24 w 27"/>
                <a:gd name="T5" fmla="*/ 109 h 23"/>
                <a:gd name="T6" fmla="*/ 39 w 27"/>
                <a:gd name="T7" fmla="*/ 93 h 23"/>
                <a:gd name="T8" fmla="*/ 61 w 27"/>
                <a:gd name="T9" fmla="*/ 109 h 23"/>
                <a:gd name="T10" fmla="*/ 84 w 27"/>
                <a:gd name="T11" fmla="*/ 57 h 23"/>
                <a:gd name="T12" fmla="*/ 100 w 27"/>
                <a:gd name="T13" fmla="*/ 0 h 23"/>
                <a:gd name="T14" fmla="*/ 120 w 27"/>
                <a:gd name="T15" fmla="*/ 93 h 23"/>
                <a:gd name="T16" fmla="*/ 143 w 27"/>
                <a:gd name="T17" fmla="*/ 0 h 23"/>
                <a:gd name="T18" fmla="*/ 165 w 27"/>
                <a:gd name="T19" fmla="*/ 73 h 23"/>
                <a:gd name="T20" fmla="*/ 181 w 27"/>
                <a:gd name="T21" fmla="*/ 73 h 23"/>
                <a:gd name="T22" fmla="*/ 204 w 27"/>
                <a:gd name="T23" fmla="*/ 0 h 23"/>
                <a:gd name="T24" fmla="*/ 204 w 27"/>
                <a:gd name="T25" fmla="*/ 130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23"/>
                <a:gd name="T41" fmla="*/ 27 w 27"/>
                <a:gd name="T42" fmla="*/ 23 h 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23">
                  <a:moveTo>
                    <a:pt x="0" y="23"/>
                  </a:moveTo>
                  <a:lnTo>
                    <a:pt x="0" y="16"/>
                  </a:lnTo>
                  <a:lnTo>
                    <a:pt x="3" y="19"/>
                  </a:lnTo>
                  <a:lnTo>
                    <a:pt x="5" y="16"/>
                  </a:lnTo>
                  <a:lnTo>
                    <a:pt x="8" y="19"/>
                  </a:lnTo>
                  <a:lnTo>
                    <a:pt x="11" y="10"/>
                  </a:lnTo>
                  <a:lnTo>
                    <a:pt x="13" y="0"/>
                  </a:lnTo>
                  <a:lnTo>
                    <a:pt x="16" y="16"/>
                  </a:lnTo>
                  <a:lnTo>
                    <a:pt x="19" y="0"/>
                  </a:lnTo>
                  <a:lnTo>
                    <a:pt x="22" y="13"/>
                  </a:lnTo>
                  <a:lnTo>
                    <a:pt x="24" y="13"/>
                  </a:lnTo>
                  <a:lnTo>
                    <a:pt x="27" y="0"/>
                  </a:lnTo>
                  <a:lnTo>
                    <a:pt x="27" y="2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3" name="Line 162"/>
            <p:cNvSpPr>
              <a:spLocks noChangeShapeType="1"/>
            </p:cNvSpPr>
            <p:nvPr/>
          </p:nvSpPr>
          <p:spPr bwMode="auto">
            <a:xfrm flipV="1">
              <a:off x="5359" y="2517"/>
              <a:ext cx="1" cy="2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204" name="Line 163"/>
            <p:cNvSpPr>
              <a:spLocks noChangeShapeType="1"/>
            </p:cNvSpPr>
            <p:nvPr/>
          </p:nvSpPr>
          <p:spPr bwMode="auto">
            <a:xfrm flipV="1">
              <a:off x="5370" y="2523"/>
              <a:ext cx="1" cy="14"/>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205" name="Freeform 164"/>
            <p:cNvSpPr>
              <a:spLocks noChangeArrowheads="1"/>
            </p:cNvSpPr>
            <p:nvPr/>
          </p:nvSpPr>
          <p:spPr bwMode="auto">
            <a:xfrm>
              <a:off x="5392" y="2485"/>
              <a:ext cx="41" cy="52"/>
            </a:xfrm>
            <a:custGeom>
              <a:avLst/>
              <a:gdLst>
                <a:gd name="T0" fmla="*/ 0 w 21"/>
                <a:gd name="T1" fmla="*/ 167 h 29"/>
                <a:gd name="T2" fmla="*/ 0 w 21"/>
                <a:gd name="T3" fmla="*/ 126 h 29"/>
                <a:gd name="T4" fmla="*/ 16 w 21"/>
                <a:gd name="T5" fmla="*/ 145 h 29"/>
                <a:gd name="T6" fmla="*/ 39 w 21"/>
                <a:gd name="T7" fmla="*/ 126 h 29"/>
                <a:gd name="T8" fmla="*/ 61 w 21"/>
                <a:gd name="T9" fmla="*/ 93 h 29"/>
                <a:gd name="T10" fmla="*/ 76 w 21"/>
                <a:gd name="T11" fmla="*/ 0 h 29"/>
                <a:gd name="T12" fmla="*/ 96 w 21"/>
                <a:gd name="T13" fmla="*/ 93 h 29"/>
                <a:gd name="T14" fmla="*/ 119 w 21"/>
                <a:gd name="T15" fmla="*/ 126 h 29"/>
                <a:gd name="T16" fmla="*/ 141 w 21"/>
                <a:gd name="T17" fmla="*/ 126 h 29"/>
                <a:gd name="T18" fmla="*/ 156 w 21"/>
                <a:gd name="T19" fmla="*/ 145 h 29"/>
                <a:gd name="T20" fmla="*/ 156 w 21"/>
                <a:gd name="T21" fmla="*/ 167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29"/>
                <a:gd name="T35" fmla="*/ 21 w 21"/>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29">
                  <a:moveTo>
                    <a:pt x="0" y="29"/>
                  </a:moveTo>
                  <a:lnTo>
                    <a:pt x="0" y="22"/>
                  </a:lnTo>
                  <a:lnTo>
                    <a:pt x="2" y="25"/>
                  </a:lnTo>
                  <a:lnTo>
                    <a:pt x="5" y="22"/>
                  </a:lnTo>
                  <a:lnTo>
                    <a:pt x="8" y="16"/>
                  </a:lnTo>
                  <a:lnTo>
                    <a:pt x="10" y="0"/>
                  </a:lnTo>
                  <a:lnTo>
                    <a:pt x="13" y="16"/>
                  </a:lnTo>
                  <a:lnTo>
                    <a:pt x="16" y="22"/>
                  </a:lnTo>
                  <a:lnTo>
                    <a:pt x="19" y="22"/>
                  </a:lnTo>
                  <a:lnTo>
                    <a:pt x="21" y="25"/>
                  </a:lnTo>
                  <a:lnTo>
                    <a:pt x="21" y="2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6" name="Freeform 165"/>
            <p:cNvSpPr>
              <a:spLocks noChangeArrowheads="1"/>
            </p:cNvSpPr>
            <p:nvPr/>
          </p:nvSpPr>
          <p:spPr bwMode="auto">
            <a:xfrm>
              <a:off x="5449" y="2519"/>
              <a:ext cx="12" cy="18"/>
            </a:xfrm>
            <a:custGeom>
              <a:avLst/>
              <a:gdLst>
                <a:gd name="T0" fmla="*/ 0 w 6"/>
                <a:gd name="T1" fmla="*/ 58 h 10"/>
                <a:gd name="T2" fmla="*/ 0 w 6"/>
                <a:gd name="T3" fmla="*/ 0 h 10"/>
                <a:gd name="T4" fmla="*/ 24 w 6"/>
                <a:gd name="T5" fmla="*/ 36 h 10"/>
                <a:gd name="T6" fmla="*/ 48 w 6"/>
                <a:gd name="T7" fmla="*/ 36 h 10"/>
                <a:gd name="T8" fmla="*/ 48 w 6"/>
                <a:gd name="T9" fmla="*/ 58 h 10"/>
                <a:gd name="T10" fmla="*/ 0 60000 65536"/>
                <a:gd name="T11" fmla="*/ 0 60000 65536"/>
                <a:gd name="T12" fmla="*/ 0 60000 65536"/>
                <a:gd name="T13" fmla="*/ 0 60000 65536"/>
                <a:gd name="T14" fmla="*/ 0 60000 65536"/>
                <a:gd name="T15" fmla="*/ 0 w 6"/>
                <a:gd name="T16" fmla="*/ 0 h 10"/>
                <a:gd name="T17" fmla="*/ 6 w 6"/>
                <a:gd name="T18" fmla="*/ 10 h 10"/>
              </a:gdLst>
              <a:ahLst/>
              <a:cxnLst>
                <a:cxn ang="T10">
                  <a:pos x="T0" y="T1"/>
                </a:cxn>
                <a:cxn ang="T11">
                  <a:pos x="T2" y="T3"/>
                </a:cxn>
                <a:cxn ang="T12">
                  <a:pos x="T4" y="T5"/>
                </a:cxn>
                <a:cxn ang="T13">
                  <a:pos x="T6" y="T7"/>
                </a:cxn>
                <a:cxn ang="T14">
                  <a:pos x="T8" y="T9"/>
                </a:cxn>
              </a:cxnLst>
              <a:rect l="T15" t="T16" r="T17" b="T18"/>
              <a:pathLst>
                <a:path w="6" h="10">
                  <a:moveTo>
                    <a:pt x="0" y="10"/>
                  </a:moveTo>
                  <a:lnTo>
                    <a:pt x="0" y="0"/>
                  </a:lnTo>
                  <a:lnTo>
                    <a:pt x="3" y="6"/>
                  </a:lnTo>
                  <a:lnTo>
                    <a:pt x="6" y="6"/>
                  </a:lnTo>
                  <a:lnTo>
                    <a:pt x="6" y="10"/>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7" name="Freeform 166"/>
            <p:cNvSpPr>
              <a:spLocks noChangeArrowheads="1"/>
            </p:cNvSpPr>
            <p:nvPr/>
          </p:nvSpPr>
          <p:spPr bwMode="auto">
            <a:xfrm>
              <a:off x="5476" y="2508"/>
              <a:ext cx="26" cy="28"/>
            </a:xfrm>
            <a:custGeom>
              <a:avLst/>
              <a:gdLst>
                <a:gd name="T0" fmla="*/ 0 w 13"/>
                <a:gd name="T1" fmla="*/ 86 h 16"/>
                <a:gd name="T2" fmla="*/ 0 w 13"/>
                <a:gd name="T3" fmla="*/ 65 h 16"/>
                <a:gd name="T4" fmla="*/ 24 w 13"/>
                <a:gd name="T5" fmla="*/ 0 h 16"/>
                <a:gd name="T6" fmla="*/ 40 w 13"/>
                <a:gd name="T7" fmla="*/ 49 h 16"/>
                <a:gd name="T8" fmla="*/ 64 w 13"/>
                <a:gd name="T9" fmla="*/ 0 h 16"/>
                <a:gd name="T10" fmla="*/ 88 w 13"/>
                <a:gd name="T11" fmla="*/ 33 h 16"/>
                <a:gd name="T12" fmla="*/ 104 w 13"/>
                <a:gd name="T13" fmla="*/ 65 h 16"/>
                <a:gd name="T14" fmla="*/ 104 w 13"/>
                <a:gd name="T15" fmla="*/ 8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0" y="16"/>
                  </a:moveTo>
                  <a:lnTo>
                    <a:pt x="0" y="12"/>
                  </a:lnTo>
                  <a:lnTo>
                    <a:pt x="3" y="0"/>
                  </a:lnTo>
                  <a:lnTo>
                    <a:pt x="5" y="9"/>
                  </a:lnTo>
                  <a:lnTo>
                    <a:pt x="8" y="0"/>
                  </a:lnTo>
                  <a:lnTo>
                    <a:pt x="11" y="6"/>
                  </a:lnTo>
                  <a:lnTo>
                    <a:pt x="13" y="12"/>
                  </a:lnTo>
                  <a:lnTo>
                    <a:pt x="13" y="16"/>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8" name="Freeform 167"/>
            <p:cNvSpPr>
              <a:spLocks noChangeArrowheads="1"/>
            </p:cNvSpPr>
            <p:nvPr/>
          </p:nvSpPr>
          <p:spPr bwMode="auto">
            <a:xfrm>
              <a:off x="5514" y="2502"/>
              <a:ext cx="22" cy="34"/>
            </a:xfrm>
            <a:custGeom>
              <a:avLst/>
              <a:gdLst>
                <a:gd name="T0" fmla="*/ 0 w 11"/>
                <a:gd name="T1" fmla="*/ 109 h 19"/>
                <a:gd name="T2" fmla="*/ 0 w 11"/>
                <a:gd name="T3" fmla="*/ 52 h 19"/>
                <a:gd name="T4" fmla="*/ 16 w 11"/>
                <a:gd name="T5" fmla="*/ 0 h 19"/>
                <a:gd name="T6" fmla="*/ 40 w 11"/>
                <a:gd name="T7" fmla="*/ 52 h 19"/>
                <a:gd name="T8" fmla="*/ 64 w 11"/>
                <a:gd name="T9" fmla="*/ 52 h 19"/>
                <a:gd name="T10" fmla="*/ 88 w 11"/>
                <a:gd name="T11" fmla="*/ 86 h 19"/>
                <a:gd name="T12" fmla="*/ 88 w 11"/>
                <a:gd name="T13" fmla="*/ 109 h 19"/>
                <a:gd name="T14" fmla="*/ 0 60000 65536"/>
                <a:gd name="T15" fmla="*/ 0 60000 65536"/>
                <a:gd name="T16" fmla="*/ 0 60000 65536"/>
                <a:gd name="T17" fmla="*/ 0 60000 65536"/>
                <a:gd name="T18" fmla="*/ 0 60000 65536"/>
                <a:gd name="T19" fmla="*/ 0 60000 65536"/>
                <a:gd name="T20" fmla="*/ 0 60000 65536"/>
                <a:gd name="T21" fmla="*/ 0 w 11"/>
                <a:gd name="T22" fmla="*/ 0 h 19"/>
                <a:gd name="T23" fmla="*/ 11 w 11"/>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9">
                  <a:moveTo>
                    <a:pt x="0" y="19"/>
                  </a:moveTo>
                  <a:lnTo>
                    <a:pt x="0" y="9"/>
                  </a:lnTo>
                  <a:lnTo>
                    <a:pt x="2" y="0"/>
                  </a:lnTo>
                  <a:lnTo>
                    <a:pt x="5" y="9"/>
                  </a:lnTo>
                  <a:lnTo>
                    <a:pt x="8" y="9"/>
                  </a:lnTo>
                  <a:lnTo>
                    <a:pt x="11" y="15"/>
                  </a:lnTo>
                  <a:lnTo>
                    <a:pt x="11" y="19"/>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09" name="Line 168"/>
            <p:cNvSpPr>
              <a:spLocks noChangeShapeType="1"/>
            </p:cNvSpPr>
            <p:nvPr/>
          </p:nvSpPr>
          <p:spPr bwMode="auto">
            <a:xfrm flipV="1">
              <a:off x="5545"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210" name="Line 169"/>
            <p:cNvSpPr>
              <a:spLocks noChangeShapeType="1"/>
            </p:cNvSpPr>
            <p:nvPr/>
          </p:nvSpPr>
          <p:spPr bwMode="auto">
            <a:xfrm flipV="1">
              <a:off x="5561" y="2528"/>
              <a:ext cx="1" cy="9"/>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211" name="Freeform 170"/>
            <p:cNvSpPr>
              <a:spLocks noChangeArrowheads="1"/>
            </p:cNvSpPr>
            <p:nvPr/>
          </p:nvSpPr>
          <p:spPr bwMode="auto">
            <a:xfrm>
              <a:off x="5573" y="2513"/>
              <a:ext cx="16" cy="23"/>
            </a:xfrm>
            <a:custGeom>
              <a:avLst/>
              <a:gdLst>
                <a:gd name="T0" fmla="*/ 0 w 8"/>
                <a:gd name="T1" fmla="*/ 73 h 13"/>
                <a:gd name="T2" fmla="*/ 0 w 8"/>
                <a:gd name="T3" fmla="*/ 16 h 13"/>
                <a:gd name="T4" fmla="*/ 16 w 8"/>
                <a:gd name="T5" fmla="*/ 0 h 13"/>
                <a:gd name="T6" fmla="*/ 40 w 8"/>
                <a:gd name="T7" fmla="*/ 34 h 13"/>
                <a:gd name="T8" fmla="*/ 64 w 8"/>
                <a:gd name="T9" fmla="*/ 34 h 13"/>
                <a:gd name="T10" fmla="*/ 64 w 8"/>
                <a:gd name="T11" fmla="*/ 73 h 13"/>
                <a:gd name="T12" fmla="*/ 0 60000 65536"/>
                <a:gd name="T13" fmla="*/ 0 60000 65536"/>
                <a:gd name="T14" fmla="*/ 0 60000 65536"/>
                <a:gd name="T15" fmla="*/ 0 60000 65536"/>
                <a:gd name="T16" fmla="*/ 0 60000 65536"/>
                <a:gd name="T17" fmla="*/ 0 60000 65536"/>
                <a:gd name="T18" fmla="*/ 0 w 8"/>
                <a:gd name="T19" fmla="*/ 0 h 13"/>
                <a:gd name="T20" fmla="*/ 8 w 8"/>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8" h="13">
                  <a:moveTo>
                    <a:pt x="0" y="13"/>
                  </a:moveTo>
                  <a:lnTo>
                    <a:pt x="0" y="3"/>
                  </a:lnTo>
                  <a:lnTo>
                    <a:pt x="2" y="0"/>
                  </a:lnTo>
                  <a:lnTo>
                    <a:pt x="5" y="6"/>
                  </a:lnTo>
                  <a:lnTo>
                    <a:pt x="8" y="6"/>
                  </a:lnTo>
                  <a:lnTo>
                    <a:pt x="8" y="13"/>
                  </a:lnTo>
                </a:path>
              </a:pathLst>
            </a:custGeom>
            <a:noFill/>
            <a:ln w="1908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43212" name="Line 171"/>
            <p:cNvSpPr>
              <a:spLocks noChangeShapeType="1"/>
            </p:cNvSpPr>
            <p:nvPr/>
          </p:nvSpPr>
          <p:spPr bwMode="auto">
            <a:xfrm flipV="1">
              <a:off x="5599" y="2507"/>
              <a:ext cx="1" cy="30"/>
            </a:xfrm>
            <a:prstGeom prst="line">
              <a:avLst/>
            </a:prstGeom>
            <a:noFill/>
            <a:ln w="19080">
              <a:solidFill>
                <a:srgbClr val="0000FF"/>
              </a:solidFill>
              <a:miter lim="800000"/>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43024" name="Freeform 172"/>
          <p:cNvSpPr>
            <a:spLocks noChangeArrowheads="1"/>
          </p:cNvSpPr>
          <p:nvPr/>
        </p:nvSpPr>
        <p:spPr bwMode="auto">
          <a:xfrm>
            <a:off x="2085976" y="2463801"/>
            <a:ext cx="404813" cy="773113"/>
          </a:xfrm>
          <a:custGeom>
            <a:avLst/>
            <a:gdLst>
              <a:gd name="T0" fmla="*/ 2147483647 w 1240"/>
              <a:gd name="T1" fmla="*/ 2147483647 h 2368"/>
              <a:gd name="T2" fmla="*/ 2147483647 w 1240"/>
              <a:gd name="T3" fmla="*/ 2147483647 h 2368"/>
              <a:gd name="T4" fmla="*/ 2147483647 w 1240"/>
              <a:gd name="T5" fmla="*/ 2147483647 h 2368"/>
              <a:gd name="T6" fmla="*/ 2147483647 w 1240"/>
              <a:gd name="T7" fmla="*/ 2147483647 h 2368"/>
              <a:gd name="T8" fmla="*/ 2147483647 w 1240"/>
              <a:gd name="T9" fmla="*/ 2147483647 h 2368"/>
              <a:gd name="T10" fmla="*/ 2147483647 w 1240"/>
              <a:gd name="T11" fmla="*/ 0 h 2368"/>
              <a:gd name="T12" fmla="*/ 0 60000 65536"/>
              <a:gd name="T13" fmla="*/ 0 60000 65536"/>
              <a:gd name="T14" fmla="*/ 0 60000 65536"/>
              <a:gd name="T15" fmla="*/ 0 60000 65536"/>
              <a:gd name="T16" fmla="*/ 0 60000 65536"/>
              <a:gd name="T17" fmla="*/ 0 60000 65536"/>
              <a:gd name="T18" fmla="*/ 0 w 1240"/>
              <a:gd name="T19" fmla="*/ 0 h 2368"/>
              <a:gd name="T20" fmla="*/ 1240 w 124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1240" h="2368">
                <a:moveTo>
                  <a:pt x="191" y="2367"/>
                </a:moveTo>
                <a:cubicBezTo>
                  <a:pt x="156" y="2069"/>
                  <a:pt x="0" y="1755"/>
                  <a:pt x="169" y="1443"/>
                </a:cubicBezTo>
                <a:cubicBezTo>
                  <a:pt x="369" y="1070"/>
                  <a:pt x="634" y="1414"/>
                  <a:pt x="863" y="1357"/>
                </a:cubicBezTo>
                <a:cubicBezTo>
                  <a:pt x="1162" y="1283"/>
                  <a:pt x="1239" y="617"/>
                  <a:pt x="909" y="462"/>
                </a:cubicBezTo>
                <a:lnTo>
                  <a:pt x="863" y="173"/>
                </a:lnTo>
                <a:lnTo>
                  <a:pt x="909"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25" name="Text Box 173"/>
          <p:cNvSpPr txBox="1">
            <a:spLocks noChangeArrowheads="1"/>
          </p:cNvSpPr>
          <p:nvPr/>
        </p:nvSpPr>
        <p:spPr bwMode="auto">
          <a:xfrm>
            <a:off x="2649539" y="2265364"/>
            <a:ext cx="5476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123000"/>
              </a:lnSpc>
              <a:spcBef>
                <a:spcPct val="0"/>
              </a:spcBef>
              <a:spcAft>
                <a:spcPct val="0"/>
              </a:spcAft>
              <a:buClr>
                <a:srgbClr val="000000"/>
              </a:buClr>
              <a:buSzPct val="45000"/>
              <a:buFont typeface="Wingdings" panose="05000000000000000000" pitchFamily="2" charset="2"/>
              <a:buNone/>
            </a:pPr>
            <a:r>
              <a:rPr lang="en-GB" altLang="en-US" sz="2400">
                <a:solidFill>
                  <a:srgbClr val="000000"/>
                </a:solidFill>
                <a:latin typeface="Century Schoolbook L" pitchFamily="16" charset="0"/>
              </a:rPr>
              <a:t>2+</a:t>
            </a:r>
          </a:p>
        </p:txBody>
      </p:sp>
      <p:sp>
        <p:nvSpPr>
          <p:cNvPr id="43026" name="AutoShape 174"/>
          <p:cNvSpPr>
            <a:spLocks/>
          </p:cNvSpPr>
          <p:nvPr/>
        </p:nvSpPr>
        <p:spPr bwMode="auto">
          <a:xfrm>
            <a:off x="1984375" y="2366964"/>
            <a:ext cx="84138" cy="1023937"/>
          </a:xfrm>
          <a:prstGeom prst="leftBracket">
            <a:avLst>
              <a:gd name="adj" fmla="val 101414"/>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27" name="AutoShape 175"/>
          <p:cNvSpPr>
            <a:spLocks/>
          </p:cNvSpPr>
          <p:nvPr/>
        </p:nvSpPr>
        <p:spPr bwMode="auto">
          <a:xfrm flipH="1">
            <a:off x="2555875" y="2366964"/>
            <a:ext cx="84138" cy="1023937"/>
          </a:xfrm>
          <a:prstGeom prst="leftBracket">
            <a:avLst>
              <a:gd name="adj" fmla="val 101414"/>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28" name="Rectangle 176"/>
          <p:cNvSpPr>
            <a:spLocks noChangeArrowheads="1"/>
          </p:cNvSpPr>
          <p:nvPr/>
        </p:nvSpPr>
        <p:spPr bwMode="auto">
          <a:xfrm>
            <a:off x="5691189" y="4922838"/>
            <a:ext cx="974725"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Q3</a:t>
            </a:r>
          </a:p>
          <a:p>
            <a:pPr algn="ct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900">
              <a:solidFill>
                <a:srgbClr val="000000"/>
              </a:solidFill>
            </a:endParaRPr>
          </a:p>
        </p:txBody>
      </p:sp>
      <p:sp>
        <p:nvSpPr>
          <p:cNvPr id="43029" name="Rectangle 177"/>
          <p:cNvSpPr>
            <a:spLocks noChangeArrowheads="1"/>
          </p:cNvSpPr>
          <p:nvPr/>
        </p:nvSpPr>
        <p:spPr bwMode="auto">
          <a:xfrm>
            <a:off x="4518026" y="4921250"/>
            <a:ext cx="974725"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q2</a:t>
            </a:r>
          </a:p>
        </p:txBody>
      </p:sp>
      <p:sp>
        <p:nvSpPr>
          <p:cNvPr id="43030" name="Line 178"/>
          <p:cNvSpPr>
            <a:spLocks noChangeShapeType="1"/>
          </p:cNvSpPr>
          <p:nvPr/>
        </p:nvSpPr>
        <p:spPr bwMode="auto">
          <a:xfrm>
            <a:off x="2867026" y="5589588"/>
            <a:ext cx="354013" cy="6350"/>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1" name="Text Box 179"/>
          <p:cNvSpPr txBox="1">
            <a:spLocks noChangeArrowheads="1"/>
          </p:cNvSpPr>
          <p:nvPr/>
        </p:nvSpPr>
        <p:spPr bwMode="auto">
          <a:xfrm>
            <a:off x="3205164" y="4986338"/>
            <a:ext cx="10556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32" name="Rectangle 180"/>
          <p:cNvSpPr>
            <a:spLocks noChangeArrowheads="1"/>
          </p:cNvSpPr>
          <p:nvPr/>
        </p:nvSpPr>
        <p:spPr bwMode="auto">
          <a:xfrm>
            <a:off x="3275013" y="4921250"/>
            <a:ext cx="976312" cy="1181100"/>
          </a:xfrm>
          <a:prstGeom prst="rect">
            <a:avLst/>
          </a:prstGeom>
          <a:solidFill>
            <a:srgbClr val="99CCFF"/>
          </a:solidFill>
          <a:ln w="9360">
            <a:solidFill>
              <a:srgbClr val="000000"/>
            </a:solidFill>
            <a:round/>
            <a:headEnd/>
            <a:tailEnd/>
          </a:ln>
        </p:spPr>
        <p:txBody>
          <a:bodyPr wrap="none" lIns="81639" tIns="40820" rIns="81639" bIns="40820" anchor="ctr"/>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algn="ct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Q1</a:t>
            </a:r>
          </a:p>
          <a:p>
            <a:pPr algn="ct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900">
              <a:solidFill>
                <a:srgbClr val="000000"/>
              </a:solidFill>
            </a:endParaRPr>
          </a:p>
        </p:txBody>
      </p:sp>
      <p:sp>
        <p:nvSpPr>
          <p:cNvPr id="43033" name="Line 181"/>
          <p:cNvSpPr>
            <a:spLocks noChangeShapeType="1"/>
          </p:cNvSpPr>
          <p:nvPr/>
        </p:nvSpPr>
        <p:spPr bwMode="auto">
          <a:xfrm>
            <a:off x="4251325" y="5491164"/>
            <a:ext cx="368300" cy="1587"/>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4" name="Line 182"/>
          <p:cNvSpPr>
            <a:spLocks noChangeShapeType="1"/>
          </p:cNvSpPr>
          <p:nvPr/>
        </p:nvSpPr>
        <p:spPr bwMode="auto">
          <a:xfrm>
            <a:off x="5426075" y="5503864"/>
            <a:ext cx="368300" cy="1587"/>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5" name="Line 183"/>
          <p:cNvSpPr>
            <a:spLocks noChangeShapeType="1"/>
          </p:cNvSpPr>
          <p:nvPr/>
        </p:nvSpPr>
        <p:spPr bwMode="auto">
          <a:xfrm>
            <a:off x="4251326" y="5375275"/>
            <a:ext cx="26987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6" name="Line 184"/>
          <p:cNvSpPr>
            <a:spLocks noChangeShapeType="1"/>
          </p:cNvSpPr>
          <p:nvPr/>
        </p:nvSpPr>
        <p:spPr bwMode="auto">
          <a:xfrm>
            <a:off x="4251326" y="5640388"/>
            <a:ext cx="269875"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7" name="Line 185"/>
          <p:cNvSpPr>
            <a:spLocks noChangeShapeType="1"/>
          </p:cNvSpPr>
          <p:nvPr/>
        </p:nvSpPr>
        <p:spPr bwMode="auto">
          <a:xfrm>
            <a:off x="5470526" y="5375275"/>
            <a:ext cx="269875" cy="1588"/>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8" name="Line 186"/>
          <p:cNvSpPr>
            <a:spLocks noChangeShapeType="1"/>
          </p:cNvSpPr>
          <p:nvPr/>
        </p:nvSpPr>
        <p:spPr bwMode="auto">
          <a:xfrm>
            <a:off x="5470526" y="5640388"/>
            <a:ext cx="269875" cy="0"/>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39" name="Freeform 187"/>
          <p:cNvSpPr>
            <a:spLocks noChangeArrowheads="1"/>
          </p:cNvSpPr>
          <p:nvPr/>
        </p:nvSpPr>
        <p:spPr bwMode="auto">
          <a:xfrm>
            <a:off x="2133600" y="5095876"/>
            <a:ext cx="400050" cy="773113"/>
          </a:xfrm>
          <a:custGeom>
            <a:avLst/>
            <a:gdLst>
              <a:gd name="T0" fmla="*/ 2147483647 w 1225"/>
              <a:gd name="T1" fmla="*/ 2147483647 h 2368"/>
              <a:gd name="T2" fmla="*/ 2147483647 w 1225"/>
              <a:gd name="T3" fmla="*/ 2147483647 h 2368"/>
              <a:gd name="T4" fmla="*/ 2147483647 w 1225"/>
              <a:gd name="T5" fmla="*/ 2147483647 h 2368"/>
              <a:gd name="T6" fmla="*/ 2147483647 w 1225"/>
              <a:gd name="T7" fmla="*/ 2147483647 h 2368"/>
              <a:gd name="T8" fmla="*/ 2147483647 w 1225"/>
              <a:gd name="T9" fmla="*/ 2147483647 h 2368"/>
              <a:gd name="T10" fmla="*/ 2147483647 w 1225"/>
              <a:gd name="T11" fmla="*/ 0 h 2368"/>
              <a:gd name="T12" fmla="*/ 0 60000 65536"/>
              <a:gd name="T13" fmla="*/ 0 60000 65536"/>
              <a:gd name="T14" fmla="*/ 0 60000 65536"/>
              <a:gd name="T15" fmla="*/ 0 60000 65536"/>
              <a:gd name="T16" fmla="*/ 0 60000 65536"/>
              <a:gd name="T17" fmla="*/ 0 60000 65536"/>
              <a:gd name="T18" fmla="*/ 0 w 1225"/>
              <a:gd name="T19" fmla="*/ 0 h 2368"/>
              <a:gd name="T20" fmla="*/ 1225 w 1225"/>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1225" h="2368">
                <a:moveTo>
                  <a:pt x="188" y="2367"/>
                </a:moveTo>
                <a:cubicBezTo>
                  <a:pt x="154" y="2069"/>
                  <a:pt x="0" y="1755"/>
                  <a:pt x="167" y="1443"/>
                </a:cubicBezTo>
                <a:cubicBezTo>
                  <a:pt x="365" y="1070"/>
                  <a:pt x="626" y="1414"/>
                  <a:pt x="853" y="1357"/>
                </a:cubicBezTo>
                <a:cubicBezTo>
                  <a:pt x="1147" y="1283"/>
                  <a:pt x="1224" y="617"/>
                  <a:pt x="897" y="462"/>
                </a:cubicBezTo>
                <a:lnTo>
                  <a:pt x="853" y="173"/>
                </a:lnTo>
                <a:lnTo>
                  <a:pt x="897" y="0"/>
                </a:lnTo>
              </a:path>
            </a:pathLst>
          </a:custGeom>
          <a:noFill/>
          <a:ln w="7308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40" name="Text Box 188"/>
          <p:cNvSpPr txBox="1">
            <a:spLocks noChangeArrowheads="1"/>
          </p:cNvSpPr>
          <p:nvPr/>
        </p:nvSpPr>
        <p:spPr bwMode="auto">
          <a:xfrm>
            <a:off x="2690813" y="4895851"/>
            <a:ext cx="5461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123000"/>
              </a:lnSpc>
              <a:spcBef>
                <a:spcPct val="0"/>
              </a:spcBef>
              <a:spcAft>
                <a:spcPct val="0"/>
              </a:spcAft>
              <a:buClr>
                <a:srgbClr val="000000"/>
              </a:buClr>
              <a:buSzPct val="45000"/>
              <a:buFont typeface="Wingdings" panose="05000000000000000000" pitchFamily="2" charset="2"/>
              <a:buNone/>
            </a:pPr>
            <a:r>
              <a:rPr lang="en-GB" altLang="en-US" sz="2400">
                <a:solidFill>
                  <a:srgbClr val="000000"/>
                </a:solidFill>
                <a:latin typeface="Century Schoolbook L" pitchFamily="16" charset="0"/>
              </a:rPr>
              <a:t>2+</a:t>
            </a:r>
          </a:p>
        </p:txBody>
      </p:sp>
      <p:sp>
        <p:nvSpPr>
          <p:cNvPr id="43041" name="AutoShape 189"/>
          <p:cNvSpPr>
            <a:spLocks/>
          </p:cNvSpPr>
          <p:nvPr/>
        </p:nvSpPr>
        <p:spPr bwMode="auto">
          <a:xfrm>
            <a:off x="2033588" y="4999038"/>
            <a:ext cx="82550" cy="1022350"/>
          </a:xfrm>
          <a:prstGeom prst="leftBracket">
            <a:avLst>
              <a:gd name="adj" fmla="val 103205"/>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42" name="AutoShape 190"/>
          <p:cNvSpPr>
            <a:spLocks/>
          </p:cNvSpPr>
          <p:nvPr/>
        </p:nvSpPr>
        <p:spPr bwMode="auto">
          <a:xfrm flipH="1">
            <a:off x="2586038" y="4999038"/>
            <a:ext cx="82550" cy="1022350"/>
          </a:xfrm>
          <a:prstGeom prst="leftBracket">
            <a:avLst>
              <a:gd name="adj" fmla="val 103205"/>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43" name="AutoShape 191"/>
          <p:cNvSpPr>
            <a:spLocks noChangeArrowheads="1"/>
          </p:cNvSpPr>
          <p:nvPr/>
        </p:nvSpPr>
        <p:spPr bwMode="auto">
          <a:xfrm>
            <a:off x="4622800" y="5046663"/>
            <a:ext cx="812800" cy="982662"/>
          </a:xfrm>
          <a:prstGeom prst="irregularSeal2">
            <a:avLst/>
          </a:prstGeom>
          <a:noFill/>
          <a:ln w="36720">
            <a:solidFill>
              <a:srgbClr val="FF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3044" name="Text Box 192"/>
          <p:cNvSpPr txBox="1">
            <a:spLocks noChangeArrowheads="1"/>
          </p:cNvSpPr>
          <p:nvPr/>
        </p:nvSpPr>
        <p:spPr bwMode="auto">
          <a:xfrm>
            <a:off x="4602163" y="6042025"/>
            <a:ext cx="889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000">
                <a:solidFill>
                  <a:srgbClr val="000000"/>
                </a:solidFill>
              </a:rPr>
              <a:t>collision cell</a:t>
            </a:r>
          </a:p>
          <a:p>
            <a:pP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000">
              <a:solidFill>
                <a:srgbClr val="000000"/>
              </a:solidFill>
            </a:endParaRPr>
          </a:p>
        </p:txBody>
      </p:sp>
      <p:sp>
        <p:nvSpPr>
          <p:cNvPr id="43045" name="Text Box 193"/>
          <p:cNvSpPr txBox="1">
            <a:spLocks noChangeArrowheads="1"/>
          </p:cNvSpPr>
          <p:nvPr/>
        </p:nvSpPr>
        <p:spPr bwMode="auto">
          <a:xfrm>
            <a:off x="2079626" y="4271963"/>
            <a:ext cx="8270875"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a:solidFill>
                  <a:srgbClr val="000000"/>
                </a:solidFill>
              </a:rPr>
              <a:t>2. Q1 selects, q2 smashes, Q3 scans (MS/MS spectrum)</a:t>
            </a:r>
            <a:r>
              <a:rPr lang="ar-SA" altLang="en-US" sz="2500">
                <a:solidFill>
                  <a:srgbClr val="000000"/>
                </a:solidFill>
                <a:cs typeface="Arial" panose="020B0604020202020204" pitchFamily="34" charset="0"/>
              </a:rPr>
              <a:t>‏</a:t>
            </a:r>
            <a:endParaRPr lang="en-GB" altLang="en-US" sz="2500">
              <a:solidFill>
                <a:srgbClr val="000000"/>
              </a:solidFill>
            </a:endParaRPr>
          </a:p>
          <a:p>
            <a:pPr eaLnBrk="1" fontAlgn="base">
              <a:lnSpc>
                <a:spcPct val="87000"/>
              </a:lnSpc>
              <a:spcBef>
                <a:spcPct val="0"/>
              </a:spcBef>
              <a:spcAft>
                <a:spcPct val="0"/>
              </a:spcAft>
              <a:buClr>
                <a:srgbClr val="000000"/>
              </a:buClr>
              <a:buSzPct val="45000"/>
              <a:buFont typeface="Wingdings" panose="05000000000000000000" pitchFamily="2" charset="2"/>
              <a:buNone/>
            </a:pPr>
            <a:endParaRPr lang="en-GB" altLang="en-US" sz="2500">
              <a:solidFill>
                <a:srgbClr val="000000"/>
              </a:solidFill>
            </a:endParaRPr>
          </a:p>
        </p:txBody>
      </p:sp>
      <p:sp>
        <p:nvSpPr>
          <p:cNvPr id="43046" name="Freeform 194"/>
          <p:cNvSpPr>
            <a:spLocks noChangeArrowheads="1"/>
          </p:cNvSpPr>
          <p:nvPr/>
        </p:nvSpPr>
        <p:spPr bwMode="auto">
          <a:xfrm>
            <a:off x="3476626" y="2997201"/>
            <a:ext cx="542925" cy="284163"/>
          </a:xfrm>
          <a:custGeom>
            <a:avLst/>
            <a:gdLst>
              <a:gd name="T0" fmla="*/ 0 w 1661"/>
              <a:gd name="T1" fmla="*/ 2147483647 h 869"/>
              <a:gd name="T2" fmla="*/ 2147483647 w 1661"/>
              <a:gd name="T3" fmla="*/ 2147483647 h 869"/>
              <a:gd name="T4" fmla="*/ 2147483647 w 1661"/>
              <a:gd name="T5" fmla="*/ 2147483647 h 869"/>
              <a:gd name="T6" fmla="*/ 2147483647 w 1661"/>
              <a:gd name="T7" fmla="*/ 2147483647 h 869"/>
              <a:gd name="T8" fmla="*/ 2147483647 w 1661"/>
              <a:gd name="T9" fmla="*/ 2147483647 h 869"/>
              <a:gd name="T10" fmla="*/ 2147483647 w 1661"/>
              <a:gd name="T11" fmla="*/ 2147483647 h 869"/>
              <a:gd name="T12" fmla="*/ 0 60000 65536"/>
              <a:gd name="T13" fmla="*/ 0 60000 65536"/>
              <a:gd name="T14" fmla="*/ 0 60000 65536"/>
              <a:gd name="T15" fmla="*/ 0 60000 65536"/>
              <a:gd name="T16" fmla="*/ 0 60000 65536"/>
              <a:gd name="T17" fmla="*/ 0 60000 65536"/>
              <a:gd name="T18" fmla="*/ 0 w 1661"/>
              <a:gd name="T19" fmla="*/ 0 h 869"/>
              <a:gd name="T20" fmla="*/ 1661 w 1661"/>
              <a:gd name="T21" fmla="*/ 869 h 869"/>
            </a:gdLst>
            <a:ahLst/>
            <a:cxnLst>
              <a:cxn ang="T12">
                <a:pos x="T0" y="T1"/>
              </a:cxn>
              <a:cxn ang="T13">
                <a:pos x="T2" y="T3"/>
              </a:cxn>
              <a:cxn ang="T14">
                <a:pos x="T4" y="T5"/>
              </a:cxn>
              <a:cxn ang="T15">
                <a:pos x="T6" y="T7"/>
              </a:cxn>
              <a:cxn ang="T16">
                <a:pos x="T8" y="T9"/>
              </a:cxn>
              <a:cxn ang="T17">
                <a:pos x="T10" y="T11"/>
              </a:cxn>
            </a:cxnLst>
            <a:rect l="T18" t="T19" r="T20" b="T21"/>
            <a:pathLst>
              <a:path w="1661" h="869">
                <a:moveTo>
                  <a:pt x="0" y="133"/>
                </a:moveTo>
                <a:cubicBezTo>
                  <a:pt x="209" y="109"/>
                  <a:pt x="429" y="0"/>
                  <a:pt x="648" y="117"/>
                </a:cubicBezTo>
                <a:cubicBezTo>
                  <a:pt x="910" y="259"/>
                  <a:pt x="668" y="444"/>
                  <a:pt x="708" y="605"/>
                </a:cubicBezTo>
                <a:cubicBezTo>
                  <a:pt x="760" y="814"/>
                  <a:pt x="1227" y="868"/>
                  <a:pt x="1336" y="637"/>
                </a:cubicBezTo>
                <a:lnTo>
                  <a:pt x="1539" y="605"/>
                </a:lnTo>
                <a:lnTo>
                  <a:pt x="1660" y="637"/>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47" name="Freeform 195"/>
          <p:cNvSpPr>
            <a:spLocks noChangeArrowheads="1"/>
          </p:cNvSpPr>
          <p:nvPr/>
        </p:nvSpPr>
        <p:spPr bwMode="auto">
          <a:xfrm>
            <a:off x="4740276" y="2997201"/>
            <a:ext cx="542925" cy="284163"/>
          </a:xfrm>
          <a:custGeom>
            <a:avLst/>
            <a:gdLst>
              <a:gd name="T0" fmla="*/ 0 w 1662"/>
              <a:gd name="T1" fmla="*/ 2147483647 h 869"/>
              <a:gd name="T2" fmla="*/ 2147483647 w 1662"/>
              <a:gd name="T3" fmla="*/ 2147483647 h 869"/>
              <a:gd name="T4" fmla="*/ 2147483647 w 1662"/>
              <a:gd name="T5" fmla="*/ 2147483647 h 869"/>
              <a:gd name="T6" fmla="*/ 2147483647 w 1662"/>
              <a:gd name="T7" fmla="*/ 2147483647 h 869"/>
              <a:gd name="T8" fmla="*/ 2147483647 w 1662"/>
              <a:gd name="T9" fmla="*/ 2147483647 h 869"/>
              <a:gd name="T10" fmla="*/ 2147483647 w 1662"/>
              <a:gd name="T11" fmla="*/ 2147483647 h 869"/>
              <a:gd name="T12" fmla="*/ 0 60000 65536"/>
              <a:gd name="T13" fmla="*/ 0 60000 65536"/>
              <a:gd name="T14" fmla="*/ 0 60000 65536"/>
              <a:gd name="T15" fmla="*/ 0 60000 65536"/>
              <a:gd name="T16" fmla="*/ 0 60000 65536"/>
              <a:gd name="T17" fmla="*/ 0 60000 65536"/>
              <a:gd name="T18" fmla="*/ 0 w 1662"/>
              <a:gd name="T19" fmla="*/ 0 h 869"/>
              <a:gd name="T20" fmla="*/ 1662 w 1662"/>
              <a:gd name="T21" fmla="*/ 869 h 869"/>
            </a:gdLst>
            <a:ahLst/>
            <a:cxnLst>
              <a:cxn ang="T12">
                <a:pos x="T0" y="T1"/>
              </a:cxn>
              <a:cxn ang="T13">
                <a:pos x="T2" y="T3"/>
              </a:cxn>
              <a:cxn ang="T14">
                <a:pos x="T4" y="T5"/>
              </a:cxn>
              <a:cxn ang="T15">
                <a:pos x="T6" y="T7"/>
              </a:cxn>
              <a:cxn ang="T16">
                <a:pos x="T8" y="T9"/>
              </a:cxn>
              <a:cxn ang="T17">
                <a:pos x="T10" y="T11"/>
              </a:cxn>
            </a:cxnLst>
            <a:rect l="T18" t="T19" r="T20" b="T21"/>
            <a:pathLst>
              <a:path w="1662" h="869">
                <a:moveTo>
                  <a:pt x="0" y="133"/>
                </a:moveTo>
                <a:cubicBezTo>
                  <a:pt x="209" y="109"/>
                  <a:pt x="429" y="0"/>
                  <a:pt x="648" y="117"/>
                </a:cubicBezTo>
                <a:cubicBezTo>
                  <a:pt x="910" y="259"/>
                  <a:pt x="669" y="444"/>
                  <a:pt x="709" y="605"/>
                </a:cubicBezTo>
                <a:cubicBezTo>
                  <a:pt x="761" y="814"/>
                  <a:pt x="1228" y="868"/>
                  <a:pt x="1337" y="637"/>
                </a:cubicBezTo>
                <a:lnTo>
                  <a:pt x="1539" y="605"/>
                </a:lnTo>
                <a:lnTo>
                  <a:pt x="1661" y="637"/>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48" name="Freeform 196"/>
          <p:cNvSpPr>
            <a:spLocks noChangeArrowheads="1"/>
          </p:cNvSpPr>
          <p:nvPr/>
        </p:nvSpPr>
        <p:spPr bwMode="auto">
          <a:xfrm>
            <a:off x="5888039" y="2997201"/>
            <a:ext cx="542925" cy="284163"/>
          </a:xfrm>
          <a:custGeom>
            <a:avLst/>
            <a:gdLst>
              <a:gd name="T0" fmla="*/ 0 w 1662"/>
              <a:gd name="T1" fmla="*/ 2147483647 h 869"/>
              <a:gd name="T2" fmla="*/ 2147483647 w 1662"/>
              <a:gd name="T3" fmla="*/ 2147483647 h 869"/>
              <a:gd name="T4" fmla="*/ 2147483647 w 1662"/>
              <a:gd name="T5" fmla="*/ 2147483647 h 869"/>
              <a:gd name="T6" fmla="*/ 2147483647 w 1662"/>
              <a:gd name="T7" fmla="*/ 2147483647 h 869"/>
              <a:gd name="T8" fmla="*/ 2147483647 w 1662"/>
              <a:gd name="T9" fmla="*/ 2147483647 h 869"/>
              <a:gd name="T10" fmla="*/ 2147483647 w 1662"/>
              <a:gd name="T11" fmla="*/ 2147483647 h 869"/>
              <a:gd name="T12" fmla="*/ 0 60000 65536"/>
              <a:gd name="T13" fmla="*/ 0 60000 65536"/>
              <a:gd name="T14" fmla="*/ 0 60000 65536"/>
              <a:gd name="T15" fmla="*/ 0 60000 65536"/>
              <a:gd name="T16" fmla="*/ 0 60000 65536"/>
              <a:gd name="T17" fmla="*/ 0 60000 65536"/>
              <a:gd name="T18" fmla="*/ 0 w 1662"/>
              <a:gd name="T19" fmla="*/ 0 h 869"/>
              <a:gd name="T20" fmla="*/ 1662 w 1662"/>
              <a:gd name="T21" fmla="*/ 869 h 869"/>
            </a:gdLst>
            <a:ahLst/>
            <a:cxnLst>
              <a:cxn ang="T12">
                <a:pos x="T0" y="T1"/>
              </a:cxn>
              <a:cxn ang="T13">
                <a:pos x="T2" y="T3"/>
              </a:cxn>
              <a:cxn ang="T14">
                <a:pos x="T4" y="T5"/>
              </a:cxn>
              <a:cxn ang="T15">
                <a:pos x="T6" y="T7"/>
              </a:cxn>
              <a:cxn ang="T16">
                <a:pos x="T8" y="T9"/>
              </a:cxn>
              <a:cxn ang="T17">
                <a:pos x="T10" y="T11"/>
              </a:cxn>
            </a:cxnLst>
            <a:rect l="T18" t="T19" r="T20" b="T21"/>
            <a:pathLst>
              <a:path w="1662" h="869">
                <a:moveTo>
                  <a:pt x="0" y="133"/>
                </a:moveTo>
                <a:cubicBezTo>
                  <a:pt x="209" y="109"/>
                  <a:pt x="429" y="0"/>
                  <a:pt x="648" y="117"/>
                </a:cubicBezTo>
                <a:cubicBezTo>
                  <a:pt x="910" y="259"/>
                  <a:pt x="669" y="444"/>
                  <a:pt x="708" y="605"/>
                </a:cubicBezTo>
                <a:cubicBezTo>
                  <a:pt x="761" y="814"/>
                  <a:pt x="1227" y="868"/>
                  <a:pt x="1336" y="637"/>
                </a:cubicBezTo>
                <a:lnTo>
                  <a:pt x="1539" y="605"/>
                </a:lnTo>
                <a:lnTo>
                  <a:pt x="1661" y="637"/>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49" name="Freeform 197"/>
          <p:cNvSpPr>
            <a:spLocks noChangeArrowheads="1"/>
          </p:cNvSpPr>
          <p:nvPr/>
        </p:nvSpPr>
        <p:spPr bwMode="auto">
          <a:xfrm>
            <a:off x="3476626" y="5640388"/>
            <a:ext cx="542925" cy="284162"/>
          </a:xfrm>
          <a:custGeom>
            <a:avLst/>
            <a:gdLst>
              <a:gd name="T0" fmla="*/ 0 w 1661"/>
              <a:gd name="T1" fmla="*/ 2147483647 h 869"/>
              <a:gd name="T2" fmla="*/ 2147483647 w 1661"/>
              <a:gd name="T3" fmla="*/ 2147483647 h 869"/>
              <a:gd name="T4" fmla="*/ 2147483647 w 1661"/>
              <a:gd name="T5" fmla="*/ 2147483647 h 869"/>
              <a:gd name="T6" fmla="*/ 2147483647 w 1661"/>
              <a:gd name="T7" fmla="*/ 2147483647 h 869"/>
              <a:gd name="T8" fmla="*/ 2147483647 w 1661"/>
              <a:gd name="T9" fmla="*/ 2147483647 h 869"/>
              <a:gd name="T10" fmla="*/ 2147483647 w 1661"/>
              <a:gd name="T11" fmla="*/ 2147483647 h 869"/>
              <a:gd name="T12" fmla="*/ 0 60000 65536"/>
              <a:gd name="T13" fmla="*/ 0 60000 65536"/>
              <a:gd name="T14" fmla="*/ 0 60000 65536"/>
              <a:gd name="T15" fmla="*/ 0 60000 65536"/>
              <a:gd name="T16" fmla="*/ 0 60000 65536"/>
              <a:gd name="T17" fmla="*/ 0 60000 65536"/>
              <a:gd name="T18" fmla="*/ 0 w 1661"/>
              <a:gd name="T19" fmla="*/ 0 h 869"/>
              <a:gd name="T20" fmla="*/ 1661 w 1661"/>
              <a:gd name="T21" fmla="*/ 869 h 869"/>
            </a:gdLst>
            <a:ahLst/>
            <a:cxnLst>
              <a:cxn ang="T12">
                <a:pos x="T0" y="T1"/>
              </a:cxn>
              <a:cxn ang="T13">
                <a:pos x="T2" y="T3"/>
              </a:cxn>
              <a:cxn ang="T14">
                <a:pos x="T4" y="T5"/>
              </a:cxn>
              <a:cxn ang="T15">
                <a:pos x="T6" y="T7"/>
              </a:cxn>
              <a:cxn ang="T16">
                <a:pos x="T8" y="T9"/>
              </a:cxn>
              <a:cxn ang="T17">
                <a:pos x="T10" y="T11"/>
              </a:cxn>
            </a:cxnLst>
            <a:rect l="T18" t="T19" r="T20" b="T21"/>
            <a:pathLst>
              <a:path w="1661" h="869">
                <a:moveTo>
                  <a:pt x="0" y="133"/>
                </a:moveTo>
                <a:cubicBezTo>
                  <a:pt x="209" y="109"/>
                  <a:pt x="428" y="0"/>
                  <a:pt x="647" y="117"/>
                </a:cubicBezTo>
                <a:cubicBezTo>
                  <a:pt x="910" y="259"/>
                  <a:pt x="668" y="444"/>
                  <a:pt x="708" y="605"/>
                </a:cubicBezTo>
                <a:cubicBezTo>
                  <a:pt x="760" y="814"/>
                  <a:pt x="1227" y="868"/>
                  <a:pt x="1336" y="637"/>
                </a:cubicBezTo>
                <a:lnTo>
                  <a:pt x="1539" y="605"/>
                </a:lnTo>
                <a:lnTo>
                  <a:pt x="1660" y="637"/>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nvGrpSpPr>
          <p:cNvPr id="43050" name="Group 198"/>
          <p:cNvGrpSpPr>
            <a:grpSpLocks/>
          </p:cNvGrpSpPr>
          <p:nvPr/>
        </p:nvGrpSpPr>
        <p:grpSpPr bwMode="auto">
          <a:xfrm>
            <a:off x="5964239" y="5665789"/>
            <a:ext cx="409575" cy="268287"/>
            <a:chOff x="3084" y="3934"/>
            <a:chExt cx="284" cy="186"/>
          </a:xfrm>
        </p:grpSpPr>
        <p:sp>
          <p:nvSpPr>
            <p:cNvPr id="43052" name="Line 199"/>
            <p:cNvSpPr>
              <a:spLocks noChangeShapeType="1"/>
            </p:cNvSpPr>
            <p:nvPr/>
          </p:nvSpPr>
          <p:spPr bwMode="auto">
            <a:xfrm>
              <a:off x="3133" y="3964"/>
              <a:ext cx="29" cy="49"/>
            </a:xfrm>
            <a:prstGeom prst="line">
              <a:avLst/>
            </a:prstGeom>
            <a:noFill/>
            <a:ln w="54720">
              <a:solidFill>
                <a:srgbClr val="800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53" name="Line 200"/>
            <p:cNvSpPr>
              <a:spLocks noChangeShapeType="1"/>
            </p:cNvSpPr>
            <p:nvPr/>
          </p:nvSpPr>
          <p:spPr bwMode="auto">
            <a:xfrm flipH="1" flipV="1">
              <a:off x="3210" y="3933"/>
              <a:ext cx="81" cy="61"/>
            </a:xfrm>
            <a:prstGeom prst="line">
              <a:avLst/>
            </a:prstGeom>
            <a:noFill/>
            <a:ln w="54720">
              <a:solidFill>
                <a:srgbClr val="800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54" name="Line 201"/>
            <p:cNvSpPr>
              <a:spLocks noChangeShapeType="1"/>
            </p:cNvSpPr>
            <p:nvPr/>
          </p:nvSpPr>
          <p:spPr bwMode="auto">
            <a:xfrm>
              <a:off x="3211" y="4082"/>
              <a:ext cx="39" cy="1"/>
            </a:xfrm>
            <a:prstGeom prst="line">
              <a:avLst/>
            </a:prstGeom>
            <a:noFill/>
            <a:ln w="54720">
              <a:solidFill>
                <a:srgbClr val="800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43055" name="Freeform 202"/>
            <p:cNvSpPr>
              <a:spLocks noChangeArrowheads="1"/>
            </p:cNvSpPr>
            <p:nvPr/>
          </p:nvSpPr>
          <p:spPr bwMode="auto">
            <a:xfrm>
              <a:off x="3329" y="3944"/>
              <a:ext cx="39" cy="118"/>
            </a:xfrm>
            <a:custGeom>
              <a:avLst/>
              <a:gdLst>
                <a:gd name="T0" fmla="*/ 0 w 174"/>
                <a:gd name="T1" fmla="*/ 0 h 521"/>
                <a:gd name="T2" fmla="*/ 2 w 174"/>
                <a:gd name="T3" fmla="*/ 5 h 521"/>
                <a:gd name="T4" fmla="*/ 0 w 174"/>
                <a:gd name="T5" fmla="*/ 6 h 521"/>
                <a:gd name="T6" fmla="*/ 0 60000 65536"/>
                <a:gd name="T7" fmla="*/ 0 60000 65536"/>
                <a:gd name="T8" fmla="*/ 0 60000 65536"/>
                <a:gd name="T9" fmla="*/ 0 w 174"/>
                <a:gd name="T10" fmla="*/ 0 h 521"/>
                <a:gd name="T11" fmla="*/ 174 w 174"/>
                <a:gd name="T12" fmla="*/ 521 h 521"/>
              </a:gdLst>
              <a:ahLst/>
              <a:cxnLst>
                <a:cxn ang="T6">
                  <a:pos x="T0" y="T1"/>
                </a:cxn>
                <a:cxn ang="T7">
                  <a:pos x="T2" y="T3"/>
                </a:cxn>
                <a:cxn ang="T8">
                  <a:pos x="T4" y="T5"/>
                </a:cxn>
              </a:cxnLst>
              <a:rect l="T9" t="T10" r="T11" b="T12"/>
              <a:pathLst>
                <a:path w="174" h="521">
                  <a:moveTo>
                    <a:pt x="0" y="0"/>
                  </a:moveTo>
                  <a:lnTo>
                    <a:pt x="173" y="433"/>
                  </a:lnTo>
                  <a:lnTo>
                    <a:pt x="43" y="520"/>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43056" name="Freeform 203"/>
            <p:cNvSpPr>
              <a:spLocks noChangeArrowheads="1"/>
            </p:cNvSpPr>
            <p:nvPr/>
          </p:nvSpPr>
          <p:spPr bwMode="auto">
            <a:xfrm>
              <a:off x="3084" y="4033"/>
              <a:ext cx="98" cy="89"/>
            </a:xfrm>
            <a:custGeom>
              <a:avLst/>
              <a:gdLst>
                <a:gd name="T0" fmla="*/ 0 w 434"/>
                <a:gd name="T1" fmla="*/ 0 h 391"/>
                <a:gd name="T2" fmla="*/ 5 w 434"/>
                <a:gd name="T3" fmla="*/ 5 h 391"/>
                <a:gd name="T4" fmla="*/ 5 w 434"/>
                <a:gd name="T5" fmla="*/ 5 h 391"/>
                <a:gd name="T6" fmla="*/ 0 60000 65536"/>
                <a:gd name="T7" fmla="*/ 0 60000 65536"/>
                <a:gd name="T8" fmla="*/ 0 60000 65536"/>
                <a:gd name="T9" fmla="*/ 0 w 434"/>
                <a:gd name="T10" fmla="*/ 0 h 391"/>
                <a:gd name="T11" fmla="*/ 434 w 434"/>
                <a:gd name="T12" fmla="*/ 391 h 391"/>
              </a:gdLst>
              <a:ahLst/>
              <a:cxnLst>
                <a:cxn ang="T6">
                  <a:pos x="T0" y="T1"/>
                </a:cxn>
                <a:cxn ang="T7">
                  <a:pos x="T2" y="T3"/>
                </a:cxn>
                <a:cxn ang="T8">
                  <a:pos x="T4" y="T5"/>
                </a:cxn>
              </a:cxnLst>
              <a:rect l="T9" t="T10" r="T11" b="T12"/>
              <a:pathLst>
                <a:path w="434" h="391">
                  <a:moveTo>
                    <a:pt x="0" y="0"/>
                  </a:moveTo>
                  <a:lnTo>
                    <a:pt x="433" y="390"/>
                  </a:lnTo>
                </a:path>
              </a:pathLst>
            </a:custGeom>
            <a:noFill/>
            <a:ln w="5472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grpSp>
      <p:pic>
        <p:nvPicPr>
          <p:cNvPr id="43051" name="Picture 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976" y="4679951"/>
            <a:ext cx="3021013"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0450372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1779589" y="2952751"/>
            <a:ext cx="86645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400" b="1">
                <a:solidFill>
                  <a:srgbClr val="000000"/>
                </a:solidFill>
              </a:rPr>
              <a:t>How do we know what we're looking for?</a:t>
            </a:r>
          </a:p>
        </p:txBody>
      </p:sp>
    </p:spTree>
    <p:extLst>
      <p:ext uri="{BB962C8B-B14F-4D97-AF65-F5344CB8AC3E}">
        <p14:creationId xmlns:p14="http://schemas.microsoft.com/office/powerpoint/2010/main" val="94183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3732213" y="385764"/>
            <a:ext cx="4787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Have: Genomic data</a:t>
            </a:r>
          </a:p>
        </p:txBody>
      </p:sp>
      <p:sp>
        <p:nvSpPr>
          <p:cNvPr id="45059" name="AutoShape 3"/>
          <p:cNvSpPr>
            <a:spLocks noChangeArrowheads="1"/>
          </p:cNvSpPr>
          <p:nvPr/>
        </p:nvSpPr>
        <p:spPr bwMode="auto">
          <a:xfrm rot="5400000">
            <a:off x="5968207" y="1345407"/>
            <a:ext cx="839788" cy="720725"/>
          </a:xfrm>
          <a:prstGeom prst="rightArrow">
            <a:avLst>
              <a:gd name="adj1" fmla="val 50000"/>
              <a:gd name="adj2" fmla="val 29130"/>
            </a:avLst>
          </a:prstGeom>
          <a:solidFill>
            <a:srgbClr val="99CCFF"/>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5060" name="Text Box 4"/>
          <p:cNvSpPr txBox="1">
            <a:spLocks noChangeArrowheads="1"/>
          </p:cNvSpPr>
          <p:nvPr/>
        </p:nvSpPr>
        <p:spPr bwMode="auto">
          <a:xfrm>
            <a:off x="6846888" y="1354138"/>
            <a:ext cx="2976562"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i="1">
                <a:solidFill>
                  <a:srgbClr val="000000"/>
                </a:solidFill>
              </a:rPr>
              <a:t>Search</a:t>
            </a:r>
          </a:p>
        </p:txBody>
      </p:sp>
      <p:sp>
        <p:nvSpPr>
          <p:cNvPr id="45061" name="Text Box 5"/>
          <p:cNvSpPr txBox="1">
            <a:spLocks noChangeArrowheads="1"/>
          </p:cNvSpPr>
          <p:nvPr/>
        </p:nvSpPr>
        <p:spPr bwMode="auto">
          <a:xfrm>
            <a:off x="2849563" y="2346325"/>
            <a:ext cx="709771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Open Reading Frames (ORFs)</a:t>
            </a:r>
            <a:r>
              <a:rPr lang="ar-SA" altLang="en-US" sz="4000">
                <a:solidFill>
                  <a:srgbClr val="000000"/>
                </a:solidFill>
                <a:cs typeface="Arial" panose="020B0604020202020204" pitchFamily="34" charset="0"/>
              </a:rPr>
              <a:t>‏</a:t>
            </a:r>
            <a:endParaRPr lang="en-GB" altLang="en-US" sz="4000">
              <a:solidFill>
                <a:srgbClr val="000000"/>
              </a:solidFill>
            </a:endParaRPr>
          </a:p>
        </p:txBody>
      </p:sp>
      <p:sp>
        <p:nvSpPr>
          <p:cNvPr id="45062" name="AutoShape 6"/>
          <p:cNvSpPr>
            <a:spLocks noChangeArrowheads="1"/>
          </p:cNvSpPr>
          <p:nvPr/>
        </p:nvSpPr>
        <p:spPr bwMode="auto">
          <a:xfrm rot="5400000">
            <a:off x="5968208" y="3175795"/>
            <a:ext cx="839787" cy="720725"/>
          </a:xfrm>
          <a:prstGeom prst="rightArrow">
            <a:avLst>
              <a:gd name="adj1" fmla="val 50000"/>
              <a:gd name="adj2" fmla="val 29130"/>
            </a:avLst>
          </a:prstGeom>
          <a:solidFill>
            <a:srgbClr val="99CCFF"/>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5063" name="Text Box 7"/>
          <p:cNvSpPr txBox="1">
            <a:spLocks noChangeArrowheads="1"/>
          </p:cNvSpPr>
          <p:nvPr/>
        </p:nvSpPr>
        <p:spPr bwMode="auto">
          <a:xfrm>
            <a:off x="6846888" y="3182938"/>
            <a:ext cx="2976562"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i="1">
                <a:solidFill>
                  <a:srgbClr val="000000"/>
                </a:solidFill>
              </a:rPr>
              <a:t>Translate</a:t>
            </a:r>
          </a:p>
        </p:txBody>
      </p:sp>
      <p:sp>
        <p:nvSpPr>
          <p:cNvPr id="45064" name="Text Box 8"/>
          <p:cNvSpPr txBox="1">
            <a:spLocks noChangeArrowheads="1"/>
          </p:cNvSpPr>
          <p:nvPr/>
        </p:nvSpPr>
        <p:spPr bwMode="auto">
          <a:xfrm>
            <a:off x="2916238" y="4076700"/>
            <a:ext cx="6964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Protein amino acid sequences</a:t>
            </a:r>
          </a:p>
        </p:txBody>
      </p:sp>
      <p:sp>
        <p:nvSpPr>
          <p:cNvPr id="45065" name="AutoShape 9"/>
          <p:cNvSpPr>
            <a:spLocks noChangeArrowheads="1"/>
          </p:cNvSpPr>
          <p:nvPr/>
        </p:nvSpPr>
        <p:spPr bwMode="auto">
          <a:xfrm rot="5400000">
            <a:off x="5969001" y="4906963"/>
            <a:ext cx="838200" cy="720725"/>
          </a:xfrm>
          <a:prstGeom prst="rightArrow">
            <a:avLst>
              <a:gd name="adj1" fmla="val 50000"/>
              <a:gd name="adj2" fmla="val 29075"/>
            </a:avLst>
          </a:prstGeom>
          <a:solidFill>
            <a:srgbClr val="99CCFF"/>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5066" name="Text Box 10"/>
          <p:cNvSpPr txBox="1">
            <a:spLocks noChangeArrowheads="1"/>
          </p:cNvSpPr>
          <p:nvPr/>
        </p:nvSpPr>
        <p:spPr bwMode="auto">
          <a:xfrm>
            <a:off x="6846888" y="4945063"/>
            <a:ext cx="38211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i="1">
                <a:solidFill>
                  <a:srgbClr val="000000"/>
                </a:solidFill>
              </a:rPr>
              <a:t>In silico digestion</a:t>
            </a:r>
          </a:p>
        </p:txBody>
      </p:sp>
      <p:sp>
        <p:nvSpPr>
          <p:cNvPr id="45067" name="Text Box 11"/>
          <p:cNvSpPr txBox="1">
            <a:spLocks noChangeArrowheads="1"/>
          </p:cNvSpPr>
          <p:nvPr/>
        </p:nvSpPr>
        <p:spPr bwMode="auto">
          <a:xfrm>
            <a:off x="4343400" y="5791201"/>
            <a:ext cx="4235450"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Predicted peptides</a:t>
            </a:r>
          </a:p>
        </p:txBody>
      </p:sp>
    </p:spTree>
    <p:extLst>
      <p:ext uri="{BB962C8B-B14F-4D97-AF65-F5344CB8AC3E}">
        <p14:creationId xmlns:p14="http://schemas.microsoft.com/office/powerpoint/2010/main" val="14720095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2079626" y="368301"/>
            <a:ext cx="82280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MS/MS Spectrum of a Peptide’s Fragments</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4" y="1474788"/>
            <a:ext cx="8948737"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6084" name="Text Box 4"/>
          <p:cNvSpPr txBox="1">
            <a:spLocks noChangeArrowheads="1"/>
          </p:cNvSpPr>
          <p:nvPr/>
        </p:nvSpPr>
        <p:spPr bwMode="auto">
          <a:xfrm>
            <a:off x="3754438" y="4497388"/>
            <a:ext cx="47101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8000"/>
                </a:solidFill>
              </a:rPr>
              <a:t>W    </a:t>
            </a:r>
            <a:r>
              <a:rPr lang="en-GB" altLang="en-US" sz="3600" b="1">
                <a:solidFill>
                  <a:srgbClr val="800000"/>
                </a:solidFill>
              </a:rPr>
              <a:t>EGTPEENLLIMR</a:t>
            </a:r>
          </a:p>
        </p:txBody>
      </p:sp>
      <p:sp>
        <p:nvSpPr>
          <p:cNvPr id="46085" name="Text Box 5"/>
          <p:cNvSpPr txBox="1">
            <a:spLocks noChangeArrowheads="1"/>
          </p:cNvSpPr>
          <p:nvPr/>
        </p:nvSpPr>
        <p:spPr bwMode="auto">
          <a:xfrm>
            <a:off x="3754438" y="4987926"/>
            <a:ext cx="47101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8000"/>
                </a:solidFill>
              </a:rPr>
              <a:t>WE    </a:t>
            </a:r>
            <a:r>
              <a:rPr lang="en-GB" altLang="en-US" sz="3600" b="1">
                <a:solidFill>
                  <a:srgbClr val="800000"/>
                </a:solidFill>
              </a:rPr>
              <a:t>GTPEENLLIMR</a:t>
            </a:r>
          </a:p>
        </p:txBody>
      </p:sp>
      <p:sp>
        <p:nvSpPr>
          <p:cNvPr id="46086" name="Text Box 6"/>
          <p:cNvSpPr txBox="1">
            <a:spLocks noChangeArrowheads="1"/>
          </p:cNvSpPr>
          <p:nvPr/>
        </p:nvSpPr>
        <p:spPr bwMode="auto">
          <a:xfrm>
            <a:off x="3754438" y="5543551"/>
            <a:ext cx="471011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8000"/>
                </a:solidFill>
              </a:rPr>
              <a:t>WEG    </a:t>
            </a:r>
            <a:r>
              <a:rPr lang="en-GB" altLang="en-US" sz="3600" b="1">
                <a:solidFill>
                  <a:srgbClr val="800000"/>
                </a:solidFill>
              </a:rPr>
              <a:t>TPEENLLIMR</a:t>
            </a:r>
          </a:p>
        </p:txBody>
      </p:sp>
      <p:sp>
        <p:nvSpPr>
          <p:cNvPr id="46087" name="Text Box 7"/>
          <p:cNvSpPr txBox="1">
            <a:spLocks noChangeArrowheads="1"/>
          </p:cNvSpPr>
          <p:nvPr/>
        </p:nvSpPr>
        <p:spPr bwMode="auto">
          <a:xfrm>
            <a:off x="3754438" y="6065838"/>
            <a:ext cx="47101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8000"/>
                </a:solidFill>
              </a:rPr>
              <a:t>WEGT    </a:t>
            </a:r>
            <a:r>
              <a:rPr lang="en-GB" altLang="en-US" sz="3600" b="1">
                <a:solidFill>
                  <a:srgbClr val="800000"/>
                </a:solidFill>
              </a:rPr>
              <a:t>PEENLLIMR</a:t>
            </a:r>
          </a:p>
        </p:txBody>
      </p:sp>
      <p:sp>
        <p:nvSpPr>
          <p:cNvPr id="46088" name="Text Box 8"/>
          <p:cNvSpPr txBox="1">
            <a:spLocks noChangeArrowheads="1"/>
          </p:cNvSpPr>
          <p:nvPr/>
        </p:nvSpPr>
        <p:spPr bwMode="auto">
          <a:xfrm>
            <a:off x="9188450" y="5251450"/>
            <a:ext cx="12652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5000"/>
              </a:lnSpc>
              <a:spcBef>
                <a:spcPct val="0"/>
              </a:spcBef>
              <a:spcAft>
                <a:spcPct val="0"/>
              </a:spcAft>
              <a:buClr>
                <a:srgbClr val="000000"/>
              </a:buClr>
              <a:buSzPct val="45000"/>
              <a:buFont typeface="Wingdings" panose="05000000000000000000" pitchFamily="2" charset="2"/>
              <a:buNone/>
            </a:pPr>
            <a:r>
              <a:rPr lang="en-GB" altLang="en-US" sz="3300" i="1">
                <a:solidFill>
                  <a:srgbClr val="000000"/>
                </a:solidFill>
                <a:latin typeface="Georgia" panose="02040502050405020303" pitchFamily="18" charset="0"/>
              </a:rPr>
              <a:t>y</a:t>
            </a:r>
            <a:r>
              <a:rPr lang="en-GB" altLang="en-US" sz="3300">
                <a:solidFill>
                  <a:srgbClr val="000000"/>
                </a:solidFill>
                <a:latin typeface="Georgia" panose="02040502050405020303" pitchFamily="18" charset="0"/>
              </a:rPr>
              <a:t> ions</a:t>
            </a:r>
          </a:p>
        </p:txBody>
      </p:sp>
      <p:sp>
        <p:nvSpPr>
          <p:cNvPr id="46089" name="Text Box 9"/>
          <p:cNvSpPr txBox="1">
            <a:spLocks noChangeArrowheads="1"/>
          </p:cNvSpPr>
          <p:nvPr/>
        </p:nvSpPr>
        <p:spPr bwMode="auto">
          <a:xfrm>
            <a:off x="1709738" y="5251450"/>
            <a:ext cx="12636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5000"/>
              </a:lnSpc>
              <a:spcBef>
                <a:spcPct val="0"/>
              </a:spcBef>
              <a:spcAft>
                <a:spcPct val="0"/>
              </a:spcAft>
              <a:buClr>
                <a:srgbClr val="000000"/>
              </a:buClr>
              <a:buSzPct val="45000"/>
              <a:buFont typeface="Wingdings" panose="05000000000000000000" pitchFamily="2" charset="2"/>
              <a:buNone/>
            </a:pPr>
            <a:r>
              <a:rPr lang="en-GB" altLang="en-US" sz="3300" i="1">
                <a:solidFill>
                  <a:srgbClr val="000000"/>
                </a:solidFill>
                <a:latin typeface="Georgia" panose="02040502050405020303" pitchFamily="18" charset="0"/>
              </a:rPr>
              <a:t>b</a:t>
            </a:r>
            <a:r>
              <a:rPr lang="en-GB" altLang="en-US" sz="3300">
                <a:solidFill>
                  <a:srgbClr val="000000"/>
                </a:solidFill>
                <a:latin typeface="Georgia" panose="02040502050405020303" pitchFamily="18" charset="0"/>
              </a:rPr>
              <a:t> ions</a:t>
            </a:r>
          </a:p>
        </p:txBody>
      </p:sp>
      <p:sp>
        <p:nvSpPr>
          <p:cNvPr id="46090" name="AutoShape 10"/>
          <p:cNvSpPr>
            <a:spLocks/>
          </p:cNvSpPr>
          <p:nvPr/>
        </p:nvSpPr>
        <p:spPr bwMode="auto">
          <a:xfrm>
            <a:off x="8555039" y="4602164"/>
            <a:ext cx="428625" cy="1951037"/>
          </a:xfrm>
          <a:prstGeom prst="rightBrace">
            <a:avLst>
              <a:gd name="adj1" fmla="val 37932"/>
              <a:gd name="adj2" fmla="val 50000"/>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6091" name="AutoShape 11"/>
          <p:cNvSpPr>
            <a:spLocks/>
          </p:cNvSpPr>
          <p:nvPr/>
        </p:nvSpPr>
        <p:spPr bwMode="auto">
          <a:xfrm flipH="1">
            <a:off x="3227389" y="4602164"/>
            <a:ext cx="427037" cy="1951037"/>
          </a:xfrm>
          <a:prstGeom prst="rightBrace">
            <a:avLst>
              <a:gd name="adj1" fmla="val 38073"/>
              <a:gd name="adj2" fmla="val 50000"/>
            </a:avLst>
          </a:prstGeom>
          <a:noFill/>
          <a:ln w="367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Tree>
    <p:extLst>
      <p:ext uri="{BB962C8B-B14F-4D97-AF65-F5344CB8AC3E}">
        <p14:creationId xmlns:p14="http://schemas.microsoft.com/office/powerpoint/2010/main" val="12810202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4" y="1476376"/>
            <a:ext cx="8948737"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Text Box 3"/>
          <p:cNvSpPr txBox="1">
            <a:spLocks noChangeArrowheads="1"/>
          </p:cNvSpPr>
          <p:nvPr/>
        </p:nvSpPr>
        <p:spPr bwMode="auto">
          <a:xfrm>
            <a:off x="2244725" y="263526"/>
            <a:ext cx="715168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Do this for as many peptides as we can find in the sample.</a:t>
            </a:r>
          </a:p>
        </p:txBody>
      </p:sp>
      <p:sp>
        <p:nvSpPr>
          <p:cNvPr id="47108" name="Text Box 4"/>
          <p:cNvSpPr txBox="1">
            <a:spLocks noChangeArrowheads="1"/>
          </p:cNvSpPr>
          <p:nvPr/>
        </p:nvSpPr>
        <p:spPr bwMode="auto">
          <a:xfrm>
            <a:off x="2244725" y="4933950"/>
            <a:ext cx="715168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Now, what do we know?</a:t>
            </a:r>
          </a:p>
        </p:txBody>
      </p:sp>
    </p:spTree>
    <p:extLst>
      <p:ext uri="{BB962C8B-B14F-4D97-AF65-F5344CB8AC3E}">
        <p14:creationId xmlns:p14="http://schemas.microsoft.com/office/powerpoint/2010/main" val="36909584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047876" y="396876"/>
            <a:ext cx="822801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Shotgun proteomics: detect as many </a:t>
            </a:r>
            <a:r>
              <a:rPr lang="en-GB" altLang="en-US" sz="4000" b="1" u="sng">
                <a:solidFill>
                  <a:srgbClr val="000000"/>
                </a:solidFill>
              </a:rPr>
              <a:t>peptides</a:t>
            </a:r>
            <a:r>
              <a:rPr lang="en-GB" altLang="en-US" sz="4000" b="1">
                <a:solidFill>
                  <a:srgbClr val="000000"/>
                </a:solidFill>
              </a:rPr>
              <a:t> as possible</a:t>
            </a:r>
          </a:p>
        </p:txBody>
      </p:sp>
      <p:sp>
        <p:nvSpPr>
          <p:cNvPr id="48131" name="Text Box 3"/>
          <p:cNvSpPr txBox="1">
            <a:spLocks noChangeArrowheads="1"/>
          </p:cNvSpPr>
          <p:nvPr/>
        </p:nvSpPr>
        <p:spPr bwMode="auto">
          <a:xfrm>
            <a:off x="2176464" y="2406650"/>
            <a:ext cx="7769225"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lIns="98293" tIns="57474" rIns="98293" bIns="57474"/>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a:solidFill>
                  <a:schemeClr val="tx1"/>
                </a:solidFill>
                <a:latin typeface="Arial" panose="020B0604020202020204" pitchFamily="34" charset="0"/>
              </a:defRPr>
            </a:lvl9pPr>
          </a:lstStyle>
          <a:p>
            <a:pPr eaLnBrk="1" fontAlgn="base">
              <a:lnSpc>
                <a:spcPct val="98000"/>
              </a:lnSpc>
              <a:spcBef>
                <a:spcPct val="0"/>
              </a:spcBef>
              <a:spcAft>
                <a:spcPct val="0"/>
              </a:spcAft>
              <a:buClr>
                <a:srgbClr val="000000"/>
              </a:buClr>
              <a:buSzPct val="45000"/>
              <a:buFont typeface="Wingdings" panose="05000000000000000000" pitchFamily="2" charset="2"/>
              <a:buNone/>
            </a:pPr>
            <a:r>
              <a:rPr lang="en-GB" altLang="en-US">
                <a:solidFill>
                  <a:srgbClr val="999999"/>
                </a:solidFill>
                <a:latin typeface="Bitstream Vera Sans Mono" pitchFamily="33" charset="0"/>
              </a:rPr>
              <a:t>M</a:t>
            </a:r>
            <a:r>
              <a:rPr lang="en-GB" altLang="en-US">
                <a:solidFill>
                  <a:srgbClr val="FF0000"/>
                </a:solidFill>
                <a:latin typeface="Bitstream Vera Sans Mono" pitchFamily="33" charset="0"/>
              </a:rPr>
              <a:t>SEKYHSTVTRRDFMKRLGLAGAGAGAL</a:t>
            </a:r>
            <a:r>
              <a:rPr lang="en-GB" altLang="en-US">
                <a:solidFill>
                  <a:srgbClr val="999999"/>
                </a:solidFill>
                <a:latin typeface="Bitstream Vera Sans Mono" pitchFamily="33" charset="0"/>
              </a:rPr>
              <a:t>GAAVLAENNLP</a:t>
            </a:r>
            <a:r>
              <a:rPr lang="en-GB" altLang="en-US">
                <a:solidFill>
                  <a:srgbClr val="FF0000"/>
                </a:solidFill>
                <a:latin typeface="Bitstream Vera Sans Mono" pitchFamily="33" charset="0"/>
              </a:rPr>
              <a:t>HEF</a:t>
            </a:r>
            <a:r>
              <a:rPr lang="en-GB" altLang="en-US" b="1">
                <a:solidFill>
                  <a:srgbClr val="008000"/>
                </a:solidFill>
                <a:latin typeface="Bitstream Vera Sans Mono" pitchFamily="33" charset="0"/>
              </a:rPr>
              <a:t>KDVDDLLSAGKALEGDHANKVNNHPWWVTTRDHEDPTCNIDWSLIK</a:t>
            </a:r>
            <a:r>
              <a:rPr lang="en-GB" altLang="en-US">
                <a:solidFill>
                  <a:srgbClr val="FF0000"/>
                </a:solidFill>
                <a:latin typeface="Bitstream Vera Sans Mono" pitchFamily="33" charset="0"/>
              </a:rPr>
              <a:t>R</a:t>
            </a:r>
            <a:r>
              <a:rPr lang="en-GB" altLang="en-US" b="1">
                <a:solidFill>
                  <a:srgbClr val="008000"/>
                </a:solidFill>
                <a:latin typeface="Bitstream Vera Sans Mono" pitchFamily="33" charset="0"/>
              </a:rPr>
              <a:t>YSGWNNQGAYFLPEDYLSPTYTGR</a:t>
            </a:r>
            <a:r>
              <a:rPr lang="en-GB" altLang="en-US">
                <a:solidFill>
                  <a:srgbClr val="FF0000"/>
                </a:solidFill>
                <a:latin typeface="Bitstream Vera Sans Mono" pitchFamily="33" charset="0"/>
              </a:rPr>
              <a:t>R</a:t>
            </a:r>
            <a:r>
              <a:rPr lang="en-GB" altLang="en-US" b="1">
                <a:solidFill>
                  <a:srgbClr val="CCCC00"/>
                </a:solidFill>
                <a:latin typeface="Bitstream Vera Sans Mono" pitchFamily="33" charset="0"/>
              </a:rPr>
              <a:t>HTIVDSK</a:t>
            </a:r>
            <a:r>
              <a:rPr lang="en-GB" altLang="en-US" b="1">
                <a:solidFill>
                  <a:srgbClr val="008000"/>
                </a:solidFill>
                <a:latin typeface="Bitstream Vera Sans Mono" pitchFamily="33" charset="0"/>
              </a:rPr>
              <a:t>LEIELQGK</a:t>
            </a:r>
            <a:r>
              <a:rPr lang="en-GB" altLang="en-US">
                <a:solidFill>
                  <a:srgbClr val="999999"/>
                </a:solidFill>
                <a:latin typeface="Bitstream Vera Sans Mono" pitchFamily="33" charset="0"/>
              </a:rPr>
              <a:t>KYR</a:t>
            </a:r>
            <a:r>
              <a:rPr lang="en-GB" altLang="en-US" b="1">
                <a:solidFill>
                  <a:srgbClr val="CCCC00"/>
                </a:solidFill>
                <a:latin typeface="Bitstream Vera Sans Mono" pitchFamily="33" charset="0"/>
              </a:rPr>
              <a:t>DSAFIKSGIDWMK</a:t>
            </a:r>
            <a:r>
              <a:rPr lang="en-GB" altLang="en-US" b="1">
                <a:solidFill>
                  <a:srgbClr val="008000"/>
                </a:solidFill>
                <a:latin typeface="Bitstream Vera Sans Mono" pitchFamily="33" charset="0"/>
              </a:rPr>
              <a:t>ENIDPDYDPGELGYGDRREDALIYAATNGSHNCWENPLYGR</a:t>
            </a:r>
            <a:r>
              <a:rPr lang="en-GB" altLang="en-US">
                <a:solidFill>
                  <a:srgbClr val="FF0000"/>
                </a:solidFill>
                <a:latin typeface="Bitstream Vera Sans Mono" pitchFamily="33" charset="0"/>
              </a:rPr>
              <a:t>YEGSRPYLSMR</a:t>
            </a:r>
            <a:r>
              <a:rPr lang="en-GB" altLang="en-US" b="1">
                <a:solidFill>
                  <a:srgbClr val="008000"/>
                </a:solidFill>
                <a:latin typeface="Bitstream Vera Sans Mono" pitchFamily="33" charset="0"/>
              </a:rPr>
              <a:t>TMNGINGLHEFGHADIK</a:t>
            </a:r>
            <a:r>
              <a:rPr lang="en-GB" altLang="en-US">
                <a:solidFill>
                  <a:srgbClr val="FF0000"/>
                </a:solidFill>
                <a:latin typeface="Bitstream Vera Sans Mono" pitchFamily="33" charset="0"/>
              </a:rPr>
              <a:t>TTNYPK</a:t>
            </a:r>
            <a:r>
              <a:rPr lang="en-GB" altLang="en-US" b="1">
                <a:solidFill>
                  <a:srgbClr val="008000"/>
                </a:solidFill>
                <a:latin typeface="Bitstream Vera Sans Mono" pitchFamily="33" charset="0"/>
              </a:rPr>
              <a:t>WEGTPEENLLIMR</a:t>
            </a:r>
            <a:r>
              <a:rPr lang="en-GB" altLang="en-US">
                <a:solidFill>
                  <a:srgbClr val="FF0000"/>
                </a:solidFill>
                <a:latin typeface="Bitstream Vera Sans Mono" pitchFamily="33" charset="0"/>
              </a:rPr>
              <a:t>TAAR</a:t>
            </a:r>
            <a:r>
              <a:rPr lang="en-GB" altLang="en-US" b="1">
                <a:solidFill>
                  <a:srgbClr val="008000"/>
                </a:solidFill>
                <a:latin typeface="Bitstream Vera Sans Mono" pitchFamily="33" charset="0"/>
              </a:rPr>
              <a:t>YFGASSVGAIK</a:t>
            </a:r>
            <a:r>
              <a:rPr lang="en-GB" altLang="en-US">
                <a:solidFill>
                  <a:srgbClr val="FF0000"/>
                </a:solidFill>
                <a:latin typeface="Bitstream Vera Sans Mono" pitchFamily="33" charset="0"/>
              </a:rPr>
              <a:t>ITDNVKKIFYAK</a:t>
            </a:r>
            <a:r>
              <a:rPr lang="en-GB" altLang="en-US">
                <a:solidFill>
                  <a:srgbClr val="999999"/>
                </a:solidFill>
                <a:latin typeface="Bitstream Vera Sans Mono" pitchFamily="33" charset="0"/>
              </a:rPr>
              <a:t>VQPFCLGPWY</a:t>
            </a:r>
            <a:r>
              <a:rPr lang="en-GB" altLang="en-US">
                <a:solidFill>
                  <a:srgbClr val="FF0000"/>
                </a:solidFill>
                <a:latin typeface="Bitstream Vera Sans Mono" pitchFamily="33" charset="0"/>
              </a:rPr>
              <a:t>TI</a:t>
            </a:r>
            <a:r>
              <a:rPr lang="en-GB" altLang="en-US" b="1">
                <a:solidFill>
                  <a:srgbClr val="008000"/>
                </a:solidFill>
                <a:latin typeface="Bitstream Vera Sans Mono" pitchFamily="33" charset="0"/>
              </a:rPr>
              <a:t>TNMAEYIEYPVPVDNYAIPIVFEDIPADQGHYSYK</a:t>
            </a:r>
            <a:r>
              <a:rPr lang="en-GB" altLang="en-US">
                <a:solidFill>
                  <a:srgbClr val="FF0000"/>
                </a:solidFill>
                <a:latin typeface="Bitstream Vera Sans Mono" pitchFamily="33" charset="0"/>
              </a:rPr>
              <a:t>RFGGDDK</a:t>
            </a:r>
            <a:r>
              <a:rPr lang="en-GB" altLang="en-US" b="1">
                <a:solidFill>
                  <a:srgbClr val="008000"/>
                </a:solidFill>
                <a:latin typeface="Bitstream Vera Sans Mono" pitchFamily="33" charset="0"/>
              </a:rPr>
              <a:t>IAVPNALDNIFTYTIMLPEK</a:t>
            </a:r>
            <a:r>
              <a:rPr lang="en-GB" altLang="en-US">
                <a:solidFill>
                  <a:srgbClr val="FF0000"/>
                </a:solidFill>
                <a:latin typeface="Bitstream Vera Sans Mono" pitchFamily="33" charset="0"/>
              </a:rPr>
              <a:t>R</a:t>
            </a:r>
            <a:r>
              <a:rPr lang="en-GB" altLang="en-US">
                <a:solidFill>
                  <a:srgbClr val="999999"/>
                </a:solidFill>
                <a:latin typeface="Bitstream Vera Sans Mono" pitchFamily="33" charset="0"/>
              </a:rPr>
              <a:t>FK</a:t>
            </a:r>
            <a:r>
              <a:rPr lang="en-GB" altLang="en-US">
                <a:solidFill>
                  <a:srgbClr val="FF0000"/>
                </a:solidFill>
                <a:latin typeface="Bitstream Vera Sans Mono" pitchFamily="33" charset="0"/>
              </a:rPr>
              <a:t>YAHSIPMDPCSCIAYPL</a:t>
            </a:r>
            <a:r>
              <a:rPr lang="en-GB" altLang="en-US" b="1">
                <a:solidFill>
                  <a:srgbClr val="CCCC00"/>
                </a:solidFill>
                <a:latin typeface="Bitstream Vera Sans Mono" pitchFamily="33" charset="0"/>
              </a:rPr>
              <a:t>FTEVEAR</a:t>
            </a:r>
            <a:r>
              <a:rPr lang="en-GB" altLang="en-US">
                <a:solidFill>
                  <a:srgbClr val="FF0000"/>
                </a:solidFill>
                <a:latin typeface="Bitstream Vera Sans Mono" pitchFamily="33" charset="0"/>
              </a:rPr>
              <a:t>IQQFIAGLGYN</a:t>
            </a:r>
            <a:r>
              <a:rPr lang="en-GB" altLang="en-US" b="1">
                <a:solidFill>
                  <a:srgbClr val="008000"/>
                </a:solidFill>
                <a:latin typeface="Bitstream Vera Sans Mono" pitchFamily="33" charset="0"/>
              </a:rPr>
              <a:t>SMGGGVEAWGPGSAFGNLSGLGEQSR</a:t>
            </a:r>
            <a:r>
              <a:rPr lang="en-GB" altLang="en-US" b="1">
                <a:solidFill>
                  <a:srgbClr val="CCCC00"/>
                </a:solidFill>
                <a:latin typeface="Bitstream Vera Sans Mono" pitchFamily="33" charset="0"/>
              </a:rPr>
              <a:t>VSSIIEPR</a:t>
            </a:r>
            <a:r>
              <a:rPr lang="en-GB" altLang="en-US">
                <a:solidFill>
                  <a:srgbClr val="FF0000"/>
                </a:solidFill>
                <a:latin typeface="Bitstream Vera Sans Mono" pitchFamily="33" charset="0"/>
              </a:rPr>
              <a:t>YGSNTK</a:t>
            </a:r>
            <a:r>
              <a:rPr lang="en-GB" altLang="en-US" b="1">
                <a:solidFill>
                  <a:srgbClr val="CCCC00"/>
                </a:solidFill>
                <a:latin typeface="Bitstream Vera Sans Mono" pitchFamily="33" charset="0"/>
              </a:rPr>
              <a:t>GSLR</a:t>
            </a:r>
            <a:r>
              <a:rPr lang="en-GB" altLang="en-US" b="1">
                <a:solidFill>
                  <a:srgbClr val="008000"/>
                </a:solidFill>
                <a:latin typeface="Bitstream Vera Sans Mono" pitchFamily="33" charset="0"/>
              </a:rPr>
              <a:t>MLTDLPLAPTKPIDAGIR</a:t>
            </a:r>
            <a:r>
              <a:rPr lang="en-GB" altLang="en-US">
                <a:solidFill>
                  <a:srgbClr val="999999"/>
                </a:solidFill>
                <a:latin typeface="Bitstream Vera Sans Mono" pitchFamily="33" charset="0"/>
              </a:rPr>
              <a:t>EFCK</a:t>
            </a:r>
            <a:r>
              <a:rPr lang="en-GB" altLang="en-US" b="1">
                <a:solidFill>
                  <a:srgbClr val="008000"/>
                </a:solidFill>
                <a:latin typeface="Bitstream Vera Sans Mono" pitchFamily="33" charset="0"/>
              </a:rPr>
              <a:t>TCGICAEHCPTQAISHEGPR</a:t>
            </a:r>
            <a:r>
              <a:rPr lang="en-GB" altLang="en-US">
                <a:solidFill>
                  <a:srgbClr val="999999"/>
                </a:solidFill>
                <a:latin typeface="Bitstream Vera Sans Mono" pitchFamily="33" charset="0"/>
              </a:rPr>
              <a:t>Y</a:t>
            </a:r>
            <a:r>
              <a:rPr lang="en-GB" altLang="en-US">
                <a:solidFill>
                  <a:srgbClr val="FF0000"/>
                </a:solidFill>
                <a:latin typeface="Bitstream Vera Sans Mono" pitchFamily="33" charset="0"/>
              </a:rPr>
              <a:t>DSPHWDCVSGYEGW</a:t>
            </a:r>
            <a:r>
              <a:rPr lang="en-GB" altLang="en-US">
                <a:solidFill>
                  <a:srgbClr val="999999"/>
                </a:solidFill>
                <a:latin typeface="Bitstream Vera Sans Mono" pitchFamily="33" charset="0"/>
              </a:rPr>
              <a:t>HLDYHKCINCTICEAVCP</a:t>
            </a:r>
            <a:r>
              <a:rPr lang="en-GB" altLang="en-US">
                <a:solidFill>
                  <a:srgbClr val="FF0000"/>
                </a:solidFill>
                <a:latin typeface="Bitstream Vera Sans Mono" pitchFamily="33" charset="0"/>
              </a:rPr>
              <a:t>FFTMSNNSWVHNLVK</a:t>
            </a:r>
            <a:r>
              <a:rPr lang="en-GB" altLang="en-US" b="1">
                <a:solidFill>
                  <a:srgbClr val="008000"/>
                </a:solidFill>
                <a:latin typeface="Bitstream Vera Sans Mono" pitchFamily="33" charset="0"/>
              </a:rPr>
              <a:t>STVATTPVFNGFFKNMEGAFGYGPR</a:t>
            </a:r>
            <a:r>
              <a:rPr lang="en-GB" altLang="en-US">
                <a:solidFill>
                  <a:srgbClr val="FF0000"/>
                </a:solidFill>
                <a:latin typeface="Bitstream Vera Sans Mono" pitchFamily="33" charset="0"/>
              </a:rPr>
              <a:t>YSPSR</a:t>
            </a:r>
            <a:r>
              <a:rPr lang="en-GB" altLang="en-US" b="1">
                <a:solidFill>
                  <a:srgbClr val="008000"/>
                </a:solidFill>
                <a:latin typeface="Bitstream Vera Sans Mono" pitchFamily="33" charset="0"/>
              </a:rPr>
              <a:t>DEWWASENPIR</a:t>
            </a:r>
            <a:r>
              <a:rPr lang="en-GB" altLang="en-US">
                <a:solidFill>
                  <a:srgbClr val="FF0000"/>
                </a:solidFill>
                <a:latin typeface="Bitstream Vera Sans Mono" pitchFamily="33" charset="0"/>
              </a:rPr>
              <a:t>GASVDIF</a:t>
            </a:r>
          </a:p>
        </p:txBody>
      </p:sp>
      <p:sp>
        <p:nvSpPr>
          <p:cNvPr id="48132" name="Text Box 4"/>
          <p:cNvSpPr txBox="1">
            <a:spLocks noChangeArrowheads="1"/>
          </p:cNvSpPr>
          <p:nvPr/>
        </p:nvSpPr>
        <p:spPr bwMode="auto">
          <a:xfrm>
            <a:off x="3484563" y="5699125"/>
            <a:ext cx="53467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b="1">
                <a:solidFill>
                  <a:srgbClr val="008000"/>
                </a:solidFill>
              </a:rPr>
              <a:t>&gt;95% confidence		</a:t>
            </a:r>
            <a:r>
              <a:rPr lang="en-GB" altLang="en-US" sz="2200" b="1">
                <a:solidFill>
                  <a:srgbClr val="CCCC00"/>
                </a:solidFill>
              </a:rPr>
              <a:t>&gt;50% confidence</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b="1">
                <a:solidFill>
                  <a:srgbClr val="FF0000"/>
                </a:solidFill>
              </a:rPr>
              <a:t>&gt;0% confidence		</a:t>
            </a:r>
            <a:r>
              <a:rPr lang="en-GB" altLang="en-US" sz="2200" b="1">
                <a:solidFill>
                  <a:srgbClr val="808080"/>
                </a:solidFill>
              </a:rPr>
              <a:t>no evidence</a:t>
            </a:r>
          </a:p>
        </p:txBody>
      </p:sp>
      <p:sp>
        <p:nvSpPr>
          <p:cNvPr id="48133" name="Rectangle 5"/>
          <p:cNvSpPr>
            <a:spLocks noChangeArrowheads="1"/>
          </p:cNvSpPr>
          <p:nvPr/>
        </p:nvSpPr>
        <p:spPr bwMode="auto">
          <a:xfrm>
            <a:off x="2292351" y="5681664"/>
            <a:ext cx="7535863" cy="815975"/>
          </a:xfrm>
          <a:prstGeom prst="rect">
            <a:avLst/>
          </a:prstGeom>
          <a:noFill/>
          <a:ln w="36720">
            <a:solidFill>
              <a:srgbClr val="8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48134" name="Text Box 6"/>
          <p:cNvSpPr txBox="1">
            <a:spLocks noChangeArrowheads="1"/>
          </p:cNvSpPr>
          <p:nvPr/>
        </p:nvSpPr>
        <p:spPr bwMode="auto">
          <a:xfrm>
            <a:off x="2184401" y="1911350"/>
            <a:ext cx="63531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900" b="1">
                <a:solidFill>
                  <a:srgbClr val="000000"/>
                </a:solidFill>
              </a:rPr>
              <a:t>Genomic library sequence for TceA</a:t>
            </a:r>
          </a:p>
        </p:txBody>
      </p:sp>
    </p:spTree>
    <p:extLst>
      <p:ext uri="{BB962C8B-B14F-4D97-AF65-F5344CB8AC3E}">
        <p14:creationId xmlns:p14="http://schemas.microsoft.com/office/powerpoint/2010/main" val="842566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047876" y="398463"/>
            <a:ext cx="8228013"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Shotgun proteomics: no guarantees</a:t>
            </a:r>
          </a:p>
        </p:txBody>
      </p:sp>
      <p:sp>
        <p:nvSpPr>
          <p:cNvPr id="49155" name="Text Box 3"/>
          <p:cNvSpPr txBox="1">
            <a:spLocks noChangeArrowheads="1"/>
          </p:cNvSpPr>
          <p:nvPr/>
        </p:nvSpPr>
        <p:spPr bwMode="auto">
          <a:xfrm>
            <a:off x="2219326" y="2671763"/>
            <a:ext cx="8016875"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Positive detection: You know exactly how confident you are that you detected each peptide</a:t>
            </a:r>
          </a:p>
        </p:txBody>
      </p:sp>
      <p:sp>
        <p:nvSpPr>
          <p:cNvPr id="49156" name="AutoShape 4"/>
          <p:cNvSpPr>
            <a:spLocks noChangeArrowheads="1"/>
          </p:cNvSpPr>
          <p:nvPr/>
        </p:nvSpPr>
        <p:spPr bwMode="auto">
          <a:xfrm>
            <a:off x="5391150" y="5111751"/>
            <a:ext cx="1079500" cy="1031875"/>
          </a:xfrm>
          <a:prstGeom prst="smileyFace">
            <a:avLst>
              <a:gd name="adj" fmla="val 4653"/>
            </a:avLst>
          </a:prstGeom>
          <a:solidFill>
            <a:srgbClr val="FFFF99"/>
          </a:solidFill>
          <a:ln w="54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Tree>
    <p:extLst>
      <p:ext uri="{BB962C8B-B14F-4D97-AF65-F5344CB8AC3E}">
        <p14:creationId xmlns:p14="http://schemas.microsoft.com/office/powerpoint/2010/main" val="33987116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t>Genome browsers</a:t>
            </a:r>
          </a:p>
        </p:txBody>
      </p:sp>
      <p:sp>
        <p:nvSpPr>
          <p:cNvPr id="4099" name="Rectangle 3"/>
          <p:cNvSpPr>
            <a:spLocks noGrp="1" noChangeArrowheads="1"/>
          </p:cNvSpPr>
          <p:nvPr>
            <p:ph type="body" idx="1"/>
          </p:nvPr>
        </p:nvSpPr>
        <p:spPr/>
        <p:txBody>
          <a:bodyPr/>
          <a:lstStyle/>
          <a:p>
            <a:pPr eaLnBrk="1" hangingPunct="1"/>
            <a:r>
              <a:rPr lang="en-US" altLang="en-US" sz="2800"/>
              <a:t>Integrated microbial genomes (IMG):</a:t>
            </a:r>
          </a:p>
          <a:p>
            <a:pPr lvl="1" eaLnBrk="1" hangingPunct="1"/>
            <a:r>
              <a:rPr lang="en-US" altLang="en-US" sz="2400">
                <a:hlinkClick r:id="rId3"/>
              </a:rPr>
              <a:t>http://img.jgi.doe.gov/cgi-bin/pub/main.cgi</a:t>
            </a:r>
            <a:endParaRPr lang="en-US" altLang="en-US" sz="2400"/>
          </a:p>
          <a:p>
            <a:pPr lvl="1" eaLnBrk="1" hangingPunct="1"/>
            <a:endParaRPr lang="en-US" altLang="en-US" sz="2400"/>
          </a:p>
          <a:p>
            <a:pPr eaLnBrk="1" hangingPunct="1"/>
            <a:r>
              <a:rPr lang="en-US" altLang="en-US" sz="2800"/>
              <a:t>Comprehensive Microbial Resources (CMR):</a:t>
            </a:r>
          </a:p>
          <a:p>
            <a:pPr lvl="1" eaLnBrk="1" hangingPunct="1"/>
            <a:r>
              <a:rPr lang="en-US" altLang="en-US" sz="2400">
                <a:hlinkClick r:id="rId4"/>
              </a:rPr>
              <a:t>http://cmr.jcvi.org/tigr-scripts/CMR/CmrHomePage.cgi</a:t>
            </a:r>
            <a:endParaRPr lang="en-US" altLang="en-US" sz="2400"/>
          </a:p>
          <a:p>
            <a:pPr lvl="1" eaLnBrk="1" hangingPunct="1"/>
            <a:endParaRPr lang="en-US" altLang="en-US" sz="2400"/>
          </a:p>
          <a:p>
            <a:pPr eaLnBrk="1" hangingPunct="1"/>
            <a:r>
              <a:rPr lang="en-US" altLang="en-US" sz="2800"/>
              <a:t>NCBI Genomic Biology pages:</a:t>
            </a:r>
          </a:p>
          <a:p>
            <a:pPr lvl="1" eaLnBrk="1" hangingPunct="1"/>
            <a:r>
              <a:rPr lang="en-US" altLang="en-US" sz="2400">
                <a:hlinkClick r:id="rId5"/>
              </a:rPr>
              <a:t>http://www.ncbi.nlm.nih.gov/Genomes/</a:t>
            </a:r>
            <a:endParaRPr lang="en-US" altLang="en-US" sz="2400"/>
          </a:p>
        </p:txBody>
      </p:sp>
    </p:spTree>
    <p:extLst>
      <p:ext uri="{BB962C8B-B14F-4D97-AF65-F5344CB8AC3E}">
        <p14:creationId xmlns:p14="http://schemas.microsoft.com/office/powerpoint/2010/main" val="40244051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049463" y="398463"/>
            <a:ext cx="8228012"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Shotgun proteomics: no guarantees</a:t>
            </a:r>
          </a:p>
        </p:txBody>
      </p:sp>
      <p:sp>
        <p:nvSpPr>
          <p:cNvPr id="50179" name="Text Box 3"/>
          <p:cNvSpPr txBox="1">
            <a:spLocks noChangeArrowheads="1"/>
          </p:cNvSpPr>
          <p:nvPr/>
        </p:nvSpPr>
        <p:spPr bwMode="auto">
          <a:xfrm>
            <a:off x="2219326" y="2411413"/>
            <a:ext cx="8016875" cy="178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a:solidFill>
                  <a:srgbClr val="000000"/>
                </a:solidFill>
              </a:rPr>
              <a:t>Negative detection: The protein may or may not be there. It may even be relatively abundant.</a:t>
            </a:r>
          </a:p>
        </p:txBody>
      </p:sp>
      <p:sp>
        <p:nvSpPr>
          <p:cNvPr id="50180" name="AutoShape 4"/>
          <p:cNvSpPr>
            <a:spLocks noChangeArrowheads="1"/>
          </p:cNvSpPr>
          <p:nvPr/>
        </p:nvSpPr>
        <p:spPr bwMode="auto">
          <a:xfrm>
            <a:off x="5391150" y="5111751"/>
            <a:ext cx="1079500" cy="1031875"/>
          </a:xfrm>
          <a:prstGeom prst="smileyFace">
            <a:avLst>
              <a:gd name="adj" fmla="val -4653"/>
            </a:avLst>
          </a:prstGeom>
          <a:solidFill>
            <a:srgbClr val="FFFF99"/>
          </a:solidFill>
          <a:ln w="54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Tree>
    <p:extLst>
      <p:ext uri="{BB962C8B-B14F-4D97-AF65-F5344CB8AC3E}">
        <p14:creationId xmlns:p14="http://schemas.microsoft.com/office/powerpoint/2010/main" val="19791358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1171576"/>
            <a:ext cx="4203700"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3549651"/>
            <a:ext cx="8380412"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1204" name="Text Box 4"/>
          <p:cNvSpPr txBox="1">
            <a:spLocks noChangeArrowheads="1"/>
          </p:cNvSpPr>
          <p:nvPr/>
        </p:nvSpPr>
        <p:spPr bwMode="auto">
          <a:xfrm>
            <a:off x="2752725" y="3598863"/>
            <a:ext cx="1995488"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000000"/>
                </a:solidFill>
              </a:rPr>
              <a:t>MS/MS, 933</a:t>
            </a:r>
            <a:r>
              <a:rPr lang="en-GB" altLang="en-US" sz="2200">
                <a:solidFill>
                  <a:srgbClr val="000000"/>
                </a:solidFill>
                <a:cs typeface="Arial" panose="020B0604020202020204" pitchFamily="34" charset="0"/>
              </a:rPr>
              <a:t>→</a:t>
            </a:r>
          </a:p>
        </p:txBody>
      </p:sp>
      <p:sp>
        <p:nvSpPr>
          <p:cNvPr id="51205" name="Oval 5"/>
          <p:cNvSpPr>
            <a:spLocks noChangeArrowheads="1"/>
          </p:cNvSpPr>
          <p:nvPr/>
        </p:nvSpPr>
        <p:spPr bwMode="auto">
          <a:xfrm>
            <a:off x="5376864" y="2149476"/>
            <a:ext cx="168275" cy="1133475"/>
          </a:xfrm>
          <a:prstGeom prst="ellipse">
            <a:avLst/>
          </a:prstGeom>
          <a:noFill/>
          <a:ln w="3672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1206" name="Line 6"/>
          <p:cNvSpPr>
            <a:spLocks noChangeShapeType="1"/>
          </p:cNvSpPr>
          <p:nvPr/>
        </p:nvSpPr>
        <p:spPr bwMode="auto">
          <a:xfrm flipV="1">
            <a:off x="5556250" y="2287588"/>
            <a:ext cx="1104900" cy="146050"/>
          </a:xfrm>
          <a:prstGeom prst="line">
            <a:avLst/>
          </a:prstGeom>
          <a:noFill/>
          <a:ln w="36720">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1207" name="Text Box 7"/>
          <p:cNvSpPr txBox="1">
            <a:spLocks noChangeArrowheads="1"/>
          </p:cNvSpPr>
          <p:nvPr/>
        </p:nvSpPr>
        <p:spPr bwMode="auto">
          <a:xfrm>
            <a:off x="6708776" y="2081213"/>
            <a:ext cx="36623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000">
                <a:solidFill>
                  <a:srgbClr val="000000"/>
                </a:solidFill>
              </a:rPr>
              <a:t>m/z of 933 selected for MS/MS</a:t>
            </a:r>
          </a:p>
        </p:txBody>
      </p:sp>
      <p:sp>
        <p:nvSpPr>
          <p:cNvPr id="51208" name="AutoShape 8"/>
          <p:cNvSpPr>
            <a:spLocks noChangeArrowheads="1"/>
          </p:cNvSpPr>
          <p:nvPr/>
        </p:nvSpPr>
        <p:spPr bwMode="auto">
          <a:xfrm>
            <a:off x="8132764" y="2528888"/>
            <a:ext cx="447675" cy="768350"/>
          </a:xfrm>
          <a:prstGeom prst="downArrow">
            <a:avLst>
              <a:gd name="adj1" fmla="val 50000"/>
              <a:gd name="adj2" fmla="val 42908"/>
            </a:avLst>
          </a:prstGeom>
          <a:solidFill>
            <a:srgbClr val="99CCFF"/>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1209" name="Text Box 9"/>
          <p:cNvSpPr txBox="1">
            <a:spLocks noChangeArrowheads="1"/>
          </p:cNvSpPr>
          <p:nvPr/>
        </p:nvSpPr>
        <p:spPr bwMode="auto">
          <a:xfrm>
            <a:off x="10115551" y="161925"/>
            <a:ext cx="449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FFFFFF"/>
                </a:solidFill>
              </a:rPr>
              <a:t>11</a:t>
            </a:r>
          </a:p>
        </p:txBody>
      </p:sp>
      <p:sp>
        <p:nvSpPr>
          <p:cNvPr id="51210" name="Text Box 10"/>
          <p:cNvSpPr txBox="1">
            <a:spLocks noChangeArrowheads="1"/>
          </p:cNvSpPr>
          <p:nvPr/>
        </p:nvSpPr>
        <p:spPr bwMode="auto">
          <a:xfrm>
            <a:off x="1787526" y="107951"/>
            <a:ext cx="866457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Sample complexity is your #1 concern!</a:t>
            </a:r>
          </a:p>
        </p:txBody>
      </p:sp>
    </p:spTree>
    <p:extLst>
      <p:ext uri="{BB962C8B-B14F-4D97-AF65-F5344CB8AC3E}">
        <p14:creationId xmlns:p14="http://schemas.microsoft.com/office/powerpoint/2010/main" val="3866830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787526" y="468314"/>
            <a:ext cx="866457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b="1">
                <a:solidFill>
                  <a:srgbClr val="000000"/>
                </a:solidFill>
              </a:rPr>
              <a:t>Separations to reduce sample complexity</a:t>
            </a:r>
          </a:p>
        </p:txBody>
      </p:sp>
      <p:sp>
        <p:nvSpPr>
          <p:cNvPr id="52227" name="Text Box 3"/>
          <p:cNvSpPr txBox="1">
            <a:spLocks noChangeArrowheads="1"/>
          </p:cNvSpPr>
          <p:nvPr/>
        </p:nvSpPr>
        <p:spPr bwMode="auto">
          <a:xfrm>
            <a:off x="2027238" y="1743076"/>
            <a:ext cx="820896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Separate cells: pure cultures are fabulous!</a:t>
            </a:r>
          </a:p>
          <a:p>
            <a:pPr eaLnBrk="1" fontAlgn="base">
              <a:lnSpc>
                <a:spcPct val="93000"/>
              </a:lnSpc>
              <a:spcBef>
                <a:spcPct val="0"/>
              </a:spcBef>
              <a:spcAft>
                <a:spcPct val="0"/>
              </a:spcAft>
              <a:buClr>
                <a:srgbClr val="000000"/>
              </a:buClr>
              <a:buSzPct val="45000"/>
              <a:buFont typeface="Wingdings" panose="05000000000000000000" pitchFamily="2" charset="2"/>
              <a:buNone/>
            </a:pPr>
            <a:endParaRPr lang="en-GB" altLang="en-US" sz="3600">
              <a:solidFill>
                <a:srgbClr val="000000"/>
              </a:solidFill>
            </a:endParaRP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Separate proteins: Gel, antibody-based columns</a:t>
            </a:r>
          </a:p>
          <a:p>
            <a:pPr eaLnBrk="1" fontAlgn="base">
              <a:lnSpc>
                <a:spcPct val="93000"/>
              </a:lnSpc>
              <a:spcBef>
                <a:spcPct val="0"/>
              </a:spcBef>
              <a:spcAft>
                <a:spcPct val="0"/>
              </a:spcAft>
              <a:buClr>
                <a:srgbClr val="000000"/>
              </a:buClr>
              <a:buSzPct val="45000"/>
              <a:buFont typeface="Wingdings" panose="05000000000000000000" pitchFamily="2" charset="2"/>
              <a:buNone/>
            </a:pPr>
            <a:endParaRPr lang="en-GB" altLang="en-US" sz="3600">
              <a:solidFill>
                <a:srgbClr val="000000"/>
              </a:solidFill>
            </a:endParaRP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Separate peptides: Liquid Chromatography </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		Strong cation exchange (SCX)</a:t>
            </a:r>
            <a:r>
              <a:rPr lang="ar-SA" altLang="en-US" sz="3600">
                <a:solidFill>
                  <a:srgbClr val="000000"/>
                </a:solidFill>
                <a:cs typeface="Arial" panose="020B0604020202020204" pitchFamily="34" charset="0"/>
              </a:rPr>
              <a:t>‏</a:t>
            </a:r>
            <a:endParaRPr lang="en-GB" altLang="en-US" sz="3600">
              <a:solidFill>
                <a:srgbClr val="000000"/>
              </a:solidFill>
            </a:endParaRP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3600">
                <a:solidFill>
                  <a:srgbClr val="000000"/>
                </a:solidFill>
              </a:rPr>
              <a:t>		Reverse phase (regular C18 LC)</a:t>
            </a:r>
            <a:r>
              <a:rPr lang="ar-SA" altLang="en-US" sz="3600">
                <a:solidFill>
                  <a:srgbClr val="000000"/>
                </a:solidFill>
                <a:cs typeface="Arial" panose="020B0604020202020204" pitchFamily="34" charset="0"/>
              </a:rPr>
              <a:t>‏</a:t>
            </a:r>
            <a:endParaRPr lang="en-GB" altLang="en-US" sz="3600">
              <a:solidFill>
                <a:srgbClr val="000000"/>
              </a:solidFill>
            </a:endParaRPr>
          </a:p>
        </p:txBody>
      </p:sp>
    </p:spTree>
    <p:extLst>
      <p:ext uri="{BB962C8B-B14F-4D97-AF65-F5344CB8AC3E}">
        <p14:creationId xmlns:p14="http://schemas.microsoft.com/office/powerpoint/2010/main" val="38404853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051051" y="423863"/>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Gel separation</a:t>
            </a:r>
          </a:p>
        </p:txBody>
      </p:sp>
      <p:grpSp>
        <p:nvGrpSpPr>
          <p:cNvPr id="53251" name="Group 3"/>
          <p:cNvGrpSpPr>
            <a:grpSpLocks/>
          </p:cNvGrpSpPr>
          <p:nvPr/>
        </p:nvGrpSpPr>
        <p:grpSpPr bwMode="auto">
          <a:xfrm>
            <a:off x="1989138" y="1771650"/>
            <a:ext cx="552450" cy="1993900"/>
            <a:chOff x="323" y="1230"/>
            <a:chExt cx="384" cy="1385"/>
          </a:xfrm>
        </p:grpSpPr>
        <p:sp>
          <p:nvSpPr>
            <p:cNvPr id="53303" name="Freeform 4"/>
            <p:cNvSpPr>
              <a:spLocks noChangeArrowheads="1"/>
            </p:cNvSpPr>
            <p:nvPr/>
          </p:nvSpPr>
          <p:spPr bwMode="auto">
            <a:xfrm>
              <a:off x="462" y="2312"/>
              <a:ext cx="120" cy="303"/>
            </a:xfrm>
            <a:custGeom>
              <a:avLst/>
              <a:gdLst>
                <a:gd name="T0" fmla="*/ 0 w 300"/>
                <a:gd name="T1" fmla="*/ 0 h 760"/>
                <a:gd name="T2" fmla="*/ 19 w 300"/>
                <a:gd name="T3" fmla="*/ 0 h 760"/>
                <a:gd name="T4" fmla="*/ 0 60000 65536"/>
                <a:gd name="T5" fmla="*/ 0 60000 65536"/>
                <a:gd name="T6" fmla="*/ 0 w 300"/>
                <a:gd name="T7" fmla="*/ 0 h 760"/>
                <a:gd name="T8" fmla="*/ 300 w 300"/>
                <a:gd name="T9" fmla="*/ 760 h 760"/>
              </a:gdLst>
              <a:ahLst/>
              <a:cxnLst>
                <a:cxn ang="T4">
                  <a:pos x="T0" y="T1"/>
                </a:cxn>
                <a:cxn ang="T5">
                  <a:pos x="T2" y="T3"/>
                </a:cxn>
              </a:cxnLst>
              <a:rect l="T6" t="T7" r="T8" b="T9"/>
              <a:pathLst>
                <a:path w="300" h="760">
                  <a:moveTo>
                    <a:pt x="0" y="0"/>
                  </a:moveTo>
                  <a:cubicBezTo>
                    <a:pt x="183" y="759"/>
                    <a:pt x="299" y="0"/>
                    <a:pt x="299" y="0"/>
                  </a:cubicBezTo>
                </a:path>
              </a:pathLst>
            </a:custGeom>
            <a:noFill/>
            <a:ln w="18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304" name="Line 5"/>
            <p:cNvSpPr>
              <a:spLocks noChangeShapeType="1"/>
            </p:cNvSpPr>
            <p:nvPr/>
          </p:nvSpPr>
          <p:spPr bwMode="auto">
            <a:xfrm flipH="1" flipV="1">
              <a:off x="322" y="1727"/>
              <a:ext cx="159" cy="605"/>
            </a:xfrm>
            <a:prstGeom prst="line">
              <a:avLst/>
            </a:prstGeom>
            <a:noFill/>
            <a:ln w="18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305" name="Line 6"/>
            <p:cNvSpPr>
              <a:spLocks noChangeShapeType="1"/>
            </p:cNvSpPr>
            <p:nvPr/>
          </p:nvSpPr>
          <p:spPr bwMode="auto">
            <a:xfrm flipV="1">
              <a:off x="583" y="1728"/>
              <a:ext cx="123" cy="604"/>
            </a:xfrm>
            <a:prstGeom prst="line">
              <a:avLst/>
            </a:prstGeom>
            <a:noFill/>
            <a:ln w="18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306" name="Line 7"/>
            <p:cNvSpPr>
              <a:spLocks noChangeShapeType="1"/>
            </p:cNvSpPr>
            <p:nvPr/>
          </p:nvSpPr>
          <p:spPr bwMode="auto">
            <a:xfrm flipV="1">
              <a:off x="346" y="1238"/>
              <a:ext cx="2" cy="540"/>
            </a:xfrm>
            <a:prstGeom prst="line">
              <a:avLst/>
            </a:prstGeom>
            <a:noFill/>
            <a:ln w="18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307" name="Line 8"/>
            <p:cNvSpPr>
              <a:spLocks noChangeShapeType="1"/>
            </p:cNvSpPr>
            <p:nvPr/>
          </p:nvSpPr>
          <p:spPr bwMode="auto">
            <a:xfrm flipV="1">
              <a:off x="706" y="1238"/>
              <a:ext cx="2" cy="540"/>
            </a:xfrm>
            <a:prstGeom prst="line">
              <a:avLst/>
            </a:prstGeom>
            <a:noFill/>
            <a:ln w="1836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308" name="Oval 9"/>
            <p:cNvSpPr>
              <a:spLocks noChangeArrowheads="1"/>
            </p:cNvSpPr>
            <p:nvPr/>
          </p:nvSpPr>
          <p:spPr bwMode="auto">
            <a:xfrm>
              <a:off x="346" y="1230"/>
              <a:ext cx="360" cy="51"/>
            </a:xfrm>
            <a:prstGeom prst="ellipse">
              <a:avLst/>
            </a:prstGeom>
            <a:noFill/>
            <a:ln w="18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53252" name="Group 10"/>
          <p:cNvGrpSpPr>
            <a:grpSpLocks/>
          </p:cNvGrpSpPr>
          <p:nvPr/>
        </p:nvGrpSpPr>
        <p:grpSpPr bwMode="auto">
          <a:xfrm>
            <a:off x="2006601" y="2005013"/>
            <a:ext cx="403225" cy="633412"/>
            <a:chOff x="335" y="1392"/>
            <a:chExt cx="280" cy="440"/>
          </a:xfrm>
        </p:grpSpPr>
        <p:sp>
          <p:nvSpPr>
            <p:cNvPr id="53300" name="Freeform 11"/>
            <p:cNvSpPr>
              <a:spLocks noChangeArrowheads="1"/>
            </p:cNvSpPr>
            <p:nvPr/>
          </p:nvSpPr>
          <p:spPr bwMode="auto">
            <a:xfrm>
              <a:off x="335" y="1392"/>
              <a:ext cx="281" cy="441"/>
            </a:xfrm>
            <a:custGeom>
              <a:avLst/>
              <a:gdLst>
                <a:gd name="T0" fmla="*/ 45 w 702"/>
                <a:gd name="T1" fmla="*/ 58 h 1104"/>
                <a:gd name="T2" fmla="*/ 32 w 702"/>
                <a:gd name="T3" fmla="*/ 59 h 1104"/>
                <a:gd name="T4" fmla="*/ 25 w 702"/>
                <a:gd name="T5" fmla="*/ 58 h 1104"/>
                <a:gd name="T6" fmla="*/ 18 w 702"/>
                <a:gd name="T7" fmla="*/ 49 h 1104"/>
                <a:gd name="T8" fmla="*/ 14 w 702"/>
                <a:gd name="T9" fmla="*/ 38 h 1104"/>
                <a:gd name="T10" fmla="*/ 14 w 702"/>
                <a:gd name="T11" fmla="*/ 29 h 1104"/>
                <a:gd name="T12" fmla="*/ 11 w 702"/>
                <a:gd name="T13" fmla="*/ 20 h 1104"/>
                <a:gd name="T14" fmla="*/ 20 w 702"/>
                <a:gd name="T15" fmla="*/ 16 h 1104"/>
                <a:gd name="T16" fmla="*/ 33 w 702"/>
                <a:gd name="T17" fmla="*/ 15 h 1104"/>
                <a:gd name="T18" fmla="*/ 32 w 702"/>
                <a:gd name="T19" fmla="*/ 14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301" name="Oval 12"/>
            <p:cNvSpPr>
              <a:spLocks noChangeArrowheads="1"/>
            </p:cNvSpPr>
            <p:nvPr/>
          </p:nvSpPr>
          <p:spPr bwMode="auto">
            <a:xfrm rot="2700000">
              <a:off x="508" y="1539"/>
              <a:ext cx="58" cy="6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302" name="Oval 13"/>
            <p:cNvSpPr>
              <a:spLocks noChangeArrowheads="1"/>
            </p:cNvSpPr>
            <p:nvPr/>
          </p:nvSpPr>
          <p:spPr bwMode="auto">
            <a:xfrm rot="2700000">
              <a:off x="508" y="1641"/>
              <a:ext cx="58" cy="6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nvGrpSpPr>
          <p:cNvPr id="53253" name="Group 14"/>
          <p:cNvGrpSpPr>
            <a:grpSpLocks/>
          </p:cNvGrpSpPr>
          <p:nvPr/>
        </p:nvGrpSpPr>
        <p:grpSpPr bwMode="auto">
          <a:xfrm>
            <a:off x="2139950" y="2692401"/>
            <a:ext cx="368300" cy="352425"/>
            <a:chOff x="428" y="1870"/>
            <a:chExt cx="256" cy="244"/>
          </a:xfrm>
        </p:grpSpPr>
        <p:sp>
          <p:nvSpPr>
            <p:cNvPr id="53297" name="Freeform 15"/>
            <p:cNvSpPr>
              <a:spLocks noChangeArrowheads="1"/>
            </p:cNvSpPr>
            <p:nvPr/>
          </p:nvSpPr>
          <p:spPr bwMode="auto">
            <a:xfrm>
              <a:off x="505" y="1870"/>
              <a:ext cx="180" cy="245"/>
            </a:xfrm>
            <a:custGeom>
              <a:avLst/>
              <a:gdLst>
                <a:gd name="T0" fmla="*/ 19 w 450"/>
                <a:gd name="T1" fmla="*/ 0 h 614"/>
                <a:gd name="T2" fmla="*/ 18 w 450"/>
                <a:gd name="T3" fmla="*/ 12 h 614"/>
                <a:gd name="T4" fmla="*/ 12 w 450"/>
                <a:gd name="T5" fmla="*/ 22 h 614"/>
                <a:gd name="T6" fmla="*/ 5 w 450"/>
                <a:gd name="T7" fmla="*/ 29 h 614"/>
                <a:gd name="T8" fmla="*/ 0 w 450"/>
                <a:gd name="T9" fmla="*/ 37 h 614"/>
                <a:gd name="T10" fmla="*/ 0 60000 65536"/>
                <a:gd name="T11" fmla="*/ 0 60000 65536"/>
                <a:gd name="T12" fmla="*/ 0 60000 65536"/>
                <a:gd name="T13" fmla="*/ 0 60000 65536"/>
                <a:gd name="T14" fmla="*/ 0 60000 65536"/>
                <a:gd name="T15" fmla="*/ 0 w 450"/>
                <a:gd name="T16" fmla="*/ 0 h 614"/>
                <a:gd name="T17" fmla="*/ 450 w 450"/>
                <a:gd name="T18" fmla="*/ 614 h 614"/>
              </a:gdLst>
              <a:ahLst/>
              <a:cxnLst>
                <a:cxn ang="T10">
                  <a:pos x="T0" y="T1"/>
                </a:cxn>
                <a:cxn ang="T11">
                  <a:pos x="T2" y="T3"/>
                </a:cxn>
                <a:cxn ang="T12">
                  <a:pos x="T4" y="T5"/>
                </a:cxn>
                <a:cxn ang="T13">
                  <a:pos x="T6" y="T7"/>
                </a:cxn>
                <a:cxn ang="T14">
                  <a:pos x="T8" y="T9"/>
                </a:cxn>
              </a:cxnLst>
              <a:rect l="T15" t="T16" r="T17" b="T18"/>
              <a:pathLst>
                <a:path w="450" h="614">
                  <a:moveTo>
                    <a:pt x="293" y="0"/>
                  </a:moveTo>
                  <a:cubicBezTo>
                    <a:pt x="277" y="84"/>
                    <a:pt x="449" y="185"/>
                    <a:pt x="275" y="181"/>
                  </a:cubicBezTo>
                  <a:cubicBezTo>
                    <a:pt x="5" y="174"/>
                    <a:pt x="436" y="398"/>
                    <a:pt x="184" y="350"/>
                  </a:cubicBezTo>
                  <a:cubicBezTo>
                    <a:pt x="41" y="323"/>
                    <a:pt x="0" y="369"/>
                    <a:pt x="81" y="453"/>
                  </a:cubicBezTo>
                  <a:cubicBezTo>
                    <a:pt x="234" y="613"/>
                    <a:pt x="114" y="498"/>
                    <a:pt x="5" y="580"/>
                  </a:cubicBez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298" name="AutoShape 16"/>
            <p:cNvSpPr>
              <a:spLocks noChangeArrowheads="1"/>
            </p:cNvSpPr>
            <p:nvPr/>
          </p:nvSpPr>
          <p:spPr bwMode="auto">
            <a:xfrm rot="-3480000">
              <a:off x="439" y="1918"/>
              <a:ext cx="62" cy="59"/>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99" name="Oval 17"/>
            <p:cNvSpPr>
              <a:spLocks noChangeArrowheads="1"/>
            </p:cNvSpPr>
            <p:nvPr/>
          </p:nvSpPr>
          <p:spPr bwMode="auto">
            <a:xfrm rot="-1500000">
              <a:off x="457" y="2005"/>
              <a:ext cx="60" cy="63"/>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53254" name="Rectangle 18"/>
          <p:cNvSpPr>
            <a:spLocks noChangeArrowheads="1"/>
          </p:cNvSpPr>
          <p:nvPr/>
        </p:nvSpPr>
        <p:spPr bwMode="auto">
          <a:xfrm>
            <a:off x="3228976" y="2071689"/>
            <a:ext cx="6511925" cy="750887"/>
          </a:xfrm>
          <a:prstGeom prst="rect">
            <a:avLst/>
          </a:prstGeom>
          <a:solidFill>
            <a:srgbClr val="99CCFF"/>
          </a:solidFill>
          <a:ln w="93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55" name="Text Box 19"/>
          <p:cNvSpPr txBox="1">
            <a:spLocks noChangeArrowheads="1"/>
          </p:cNvSpPr>
          <p:nvPr/>
        </p:nvSpPr>
        <p:spPr bwMode="auto">
          <a:xfrm>
            <a:off x="3233738" y="1455738"/>
            <a:ext cx="518636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b="1">
                <a:solidFill>
                  <a:srgbClr val="000000"/>
                </a:solidFill>
              </a:rPr>
              <a:t>SDS-PAGE gives you bands</a:t>
            </a:r>
          </a:p>
        </p:txBody>
      </p:sp>
      <p:sp>
        <p:nvSpPr>
          <p:cNvPr id="53256" name="Freeform 20"/>
          <p:cNvSpPr>
            <a:spLocks noChangeArrowheads="1"/>
          </p:cNvSpPr>
          <p:nvPr/>
        </p:nvSpPr>
        <p:spPr bwMode="auto">
          <a:xfrm>
            <a:off x="5276851" y="2133600"/>
            <a:ext cx="384175" cy="604838"/>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257" name="Oval 21"/>
          <p:cNvSpPr>
            <a:spLocks noChangeArrowheads="1"/>
          </p:cNvSpPr>
          <p:nvPr/>
        </p:nvSpPr>
        <p:spPr bwMode="auto">
          <a:xfrm rot="2700000">
            <a:off x="4253707" y="2367757"/>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58" name="Oval 22"/>
          <p:cNvSpPr>
            <a:spLocks noChangeArrowheads="1"/>
          </p:cNvSpPr>
          <p:nvPr/>
        </p:nvSpPr>
        <p:spPr bwMode="auto">
          <a:xfrm rot="2700000">
            <a:off x="4145757" y="2231232"/>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59" name="AutoShape 23"/>
          <p:cNvSpPr>
            <a:spLocks noChangeArrowheads="1"/>
          </p:cNvSpPr>
          <p:nvPr/>
        </p:nvSpPr>
        <p:spPr bwMode="auto">
          <a:xfrm rot="-3480000">
            <a:off x="7780338" y="2336801"/>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0" name="AutoShape 24"/>
          <p:cNvSpPr>
            <a:spLocks noChangeArrowheads="1"/>
          </p:cNvSpPr>
          <p:nvPr/>
        </p:nvSpPr>
        <p:spPr bwMode="auto">
          <a:xfrm rot="-3480000">
            <a:off x="7615238" y="25574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1" name="AutoShape 25"/>
          <p:cNvSpPr>
            <a:spLocks noChangeArrowheads="1"/>
          </p:cNvSpPr>
          <p:nvPr/>
        </p:nvSpPr>
        <p:spPr bwMode="auto">
          <a:xfrm rot="-3480000">
            <a:off x="7891463" y="25574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2" name="Freeform 26"/>
          <p:cNvSpPr>
            <a:spLocks noChangeArrowheads="1"/>
          </p:cNvSpPr>
          <p:nvPr/>
        </p:nvSpPr>
        <p:spPr bwMode="auto">
          <a:xfrm>
            <a:off x="5440364" y="2133600"/>
            <a:ext cx="384175" cy="604838"/>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grpSp>
        <p:nvGrpSpPr>
          <p:cNvPr id="53263" name="Group 27"/>
          <p:cNvGrpSpPr>
            <a:grpSpLocks/>
          </p:cNvGrpSpPr>
          <p:nvPr/>
        </p:nvGrpSpPr>
        <p:grpSpPr bwMode="auto">
          <a:xfrm>
            <a:off x="2170113" y="1925639"/>
            <a:ext cx="260350" cy="141287"/>
            <a:chOff x="449" y="1337"/>
            <a:chExt cx="181" cy="98"/>
          </a:xfrm>
        </p:grpSpPr>
        <p:sp>
          <p:nvSpPr>
            <p:cNvPr id="53295" name="Freeform 28"/>
            <p:cNvSpPr>
              <a:spLocks noChangeArrowheads="1"/>
            </p:cNvSpPr>
            <p:nvPr/>
          </p:nvSpPr>
          <p:spPr bwMode="auto">
            <a:xfrm>
              <a:off x="461" y="1350"/>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9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 y="1337"/>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3264" name="Group 30"/>
          <p:cNvGrpSpPr>
            <a:grpSpLocks/>
          </p:cNvGrpSpPr>
          <p:nvPr/>
        </p:nvGrpSpPr>
        <p:grpSpPr bwMode="auto">
          <a:xfrm>
            <a:off x="2109788" y="2525714"/>
            <a:ext cx="260350" cy="141287"/>
            <a:chOff x="407" y="1754"/>
            <a:chExt cx="181" cy="98"/>
          </a:xfrm>
        </p:grpSpPr>
        <p:sp>
          <p:nvSpPr>
            <p:cNvPr id="53293" name="Freeform 31"/>
            <p:cNvSpPr>
              <a:spLocks noChangeArrowheads="1"/>
            </p:cNvSpPr>
            <p:nvPr/>
          </p:nvSpPr>
          <p:spPr bwMode="auto">
            <a:xfrm>
              <a:off x="418" y="1765"/>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9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 y="1754"/>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3265" name="Group 33"/>
          <p:cNvGrpSpPr>
            <a:grpSpLocks/>
          </p:cNvGrpSpPr>
          <p:nvPr/>
        </p:nvGrpSpPr>
        <p:grpSpPr bwMode="auto">
          <a:xfrm>
            <a:off x="7470776" y="2120901"/>
            <a:ext cx="322263" cy="384175"/>
            <a:chOff x="4130" y="1473"/>
            <a:chExt cx="223" cy="266"/>
          </a:xfrm>
        </p:grpSpPr>
        <p:grpSp>
          <p:nvGrpSpPr>
            <p:cNvPr id="53287" name="Group 34"/>
            <p:cNvGrpSpPr>
              <a:grpSpLocks/>
            </p:cNvGrpSpPr>
            <p:nvPr/>
          </p:nvGrpSpPr>
          <p:grpSpPr bwMode="auto">
            <a:xfrm>
              <a:off x="4172" y="1473"/>
              <a:ext cx="181" cy="98"/>
              <a:chOff x="4172" y="1473"/>
              <a:chExt cx="181" cy="98"/>
            </a:xfrm>
          </p:grpSpPr>
          <p:sp>
            <p:nvSpPr>
              <p:cNvPr id="53291" name="Freeform 35"/>
              <p:cNvSpPr>
                <a:spLocks noChangeArrowheads="1"/>
              </p:cNvSpPr>
              <p:nvPr/>
            </p:nvSpPr>
            <p:spPr bwMode="auto">
              <a:xfrm>
                <a:off x="4183" y="1486"/>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92" name="Picture 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 y="1473"/>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3288" name="Group 37"/>
            <p:cNvGrpSpPr>
              <a:grpSpLocks/>
            </p:cNvGrpSpPr>
            <p:nvPr/>
          </p:nvGrpSpPr>
          <p:grpSpPr bwMode="auto">
            <a:xfrm>
              <a:off x="4130" y="1641"/>
              <a:ext cx="181" cy="98"/>
              <a:chOff x="4130" y="1641"/>
              <a:chExt cx="181" cy="98"/>
            </a:xfrm>
          </p:grpSpPr>
          <p:sp>
            <p:nvSpPr>
              <p:cNvPr id="53289" name="Freeform 38"/>
              <p:cNvSpPr>
                <a:spLocks noChangeArrowheads="1"/>
              </p:cNvSpPr>
              <p:nvPr/>
            </p:nvSpPr>
            <p:spPr bwMode="auto">
              <a:xfrm>
                <a:off x="4141" y="1652"/>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90" name="Picture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 y="1641"/>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sp>
        <p:nvSpPr>
          <p:cNvPr id="53266" name="Rectangle 40"/>
          <p:cNvSpPr>
            <a:spLocks noChangeArrowheads="1"/>
          </p:cNvSpPr>
          <p:nvPr/>
        </p:nvSpPr>
        <p:spPr bwMode="auto">
          <a:xfrm>
            <a:off x="3267075" y="3616325"/>
            <a:ext cx="6432550" cy="3024188"/>
          </a:xfrm>
          <a:prstGeom prst="rect">
            <a:avLst/>
          </a:prstGeom>
          <a:solidFill>
            <a:srgbClr val="FFFF99"/>
          </a:solidFill>
          <a:ln w="183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7" name="Oval 41"/>
          <p:cNvSpPr>
            <a:spLocks noChangeArrowheads="1"/>
          </p:cNvSpPr>
          <p:nvPr/>
        </p:nvSpPr>
        <p:spPr bwMode="auto">
          <a:xfrm rot="2700000">
            <a:off x="4253707" y="4947444"/>
            <a:ext cx="80962"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8" name="Oval 42"/>
          <p:cNvSpPr>
            <a:spLocks noChangeArrowheads="1"/>
          </p:cNvSpPr>
          <p:nvPr/>
        </p:nvSpPr>
        <p:spPr bwMode="auto">
          <a:xfrm rot="2700000">
            <a:off x="4145757" y="4812507"/>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69" name="Freeform 43"/>
          <p:cNvSpPr>
            <a:spLocks noChangeArrowheads="1"/>
          </p:cNvSpPr>
          <p:nvPr/>
        </p:nvSpPr>
        <p:spPr bwMode="auto">
          <a:xfrm>
            <a:off x="5276851" y="5888039"/>
            <a:ext cx="384175" cy="604837"/>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270" name="Freeform 44"/>
          <p:cNvSpPr>
            <a:spLocks noChangeArrowheads="1"/>
          </p:cNvSpPr>
          <p:nvPr/>
        </p:nvSpPr>
        <p:spPr bwMode="auto">
          <a:xfrm>
            <a:off x="5441951" y="5888039"/>
            <a:ext cx="384175" cy="604837"/>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3271" name="AutoShape 45"/>
          <p:cNvSpPr>
            <a:spLocks noChangeArrowheads="1"/>
          </p:cNvSpPr>
          <p:nvPr/>
        </p:nvSpPr>
        <p:spPr bwMode="auto">
          <a:xfrm rot="-3480000">
            <a:off x="7780338" y="3937001"/>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72" name="AutoShape 46"/>
          <p:cNvSpPr>
            <a:spLocks noChangeArrowheads="1"/>
          </p:cNvSpPr>
          <p:nvPr/>
        </p:nvSpPr>
        <p:spPr bwMode="auto">
          <a:xfrm rot="-3480000">
            <a:off x="7615238" y="41576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3273" name="AutoShape 47"/>
          <p:cNvSpPr>
            <a:spLocks noChangeArrowheads="1"/>
          </p:cNvSpPr>
          <p:nvPr/>
        </p:nvSpPr>
        <p:spPr bwMode="auto">
          <a:xfrm rot="-3480000">
            <a:off x="7891463" y="41576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53274" name="Group 48"/>
          <p:cNvGrpSpPr>
            <a:grpSpLocks/>
          </p:cNvGrpSpPr>
          <p:nvPr/>
        </p:nvGrpSpPr>
        <p:grpSpPr bwMode="auto">
          <a:xfrm>
            <a:off x="7581901" y="5281613"/>
            <a:ext cx="320675" cy="247650"/>
            <a:chOff x="4207" y="3667"/>
            <a:chExt cx="223" cy="172"/>
          </a:xfrm>
        </p:grpSpPr>
        <p:grpSp>
          <p:nvGrpSpPr>
            <p:cNvPr id="53281" name="Group 49"/>
            <p:cNvGrpSpPr>
              <a:grpSpLocks/>
            </p:cNvGrpSpPr>
            <p:nvPr/>
          </p:nvGrpSpPr>
          <p:grpSpPr bwMode="auto">
            <a:xfrm>
              <a:off x="4249" y="3667"/>
              <a:ext cx="181" cy="63"/>
              <a:chOff x="4249" y="3667"/>
              <a:chExt cx="181" cy="63"/>
            </a:xfrm>
          </p:grpSpPr>
          <p:sp>
            <p:nvSpPr>
              <p:cNvPr id="53285" name="Freeform 50"/>
              <p:cNvSpPr>
                <a:spLocks noChangeArrowheads="1"/>
              </p:cNvSpPr>
              <p:nvPr/>
            </p:nvSpPr>
            <p:spPr bwMode="auto">
              <a:xfrm>
                <a:off x="4261" y="3675"/>
                <a:ext cx="162" cy="50"/>
              </a:xfrm>
              <a:custGeom>
                <a:avLst/>
                <a:gdLst>
                  <a:gd name="T0" fmla="*/ 5 w 884"/>
                  <a:gd name="T1" fmla="*/ 0 h 526"/>
                  <a:gd name="T2" fmla="*/ 5 w 884"/>
                  <a:gd name="T3" fmla="*/ 0 h 526"/>
                  <a:gd name="T4" fmla="*/ 5 w 884"/>
                  <a:gd name="T5" fmla="*/ 0 h 526"/>
                  <a:gd name="T6" fmla="*/ 5 w 884"/>
                  <a:gd name="T7" fmla="*/ 0 h 526"/>
                  <a:gd name="T8" fmla="*/ 4 w 884"/>
                  <a:gd name="T9" fmla="*/ 0 h 526"/>
                  <a:gd name="T10" fmla="*/ 3 w 884"/>
                  <a:gd name="T11" fmla="*/ 0 h 526"/>
                  <a:gd name="T12" fmla="*/ 3 w 884"/>
                  <a:gd name="T13" fmla="*/ 0 h 526"/>
                  <a:gd name="T14" fmla="*/ 3 w 884"/>
                  <a:gd name="T15" fmla="*/ 0 h 526"/>
                  <a:gd name="T16" fmla="*/ 3 w 884"/>
                  <a:gd name="T17" fmla="*/ 0 h 526"/>
                  <a:gd name="T18" fmla="*/ 3 w 884"/>
                  <a:gd name="T19" fmla="*/ 0 h 526"/>
                  <a:gd name="T20" fmla="*/ 2 w 884"/>
                  <a:gd name="T21" fmla="*/ 0 h 526"/>
                  <a:gd name="T22" fmla="*/ 2 w 884"/>
                  <a:gd name="T23" fmla="*/ 0 h 526"/>
                  <a:gd name="T24" fmla="*/ 2 w 884"/>
                  <a:gd name="T25" fmla="*/ 0 h 526"/>
                  <a:gd name="T26" fmla="*/ 1 w 884"/>
                  <a:gd name="T27" fmla="*/ 0 h 526"/>
                  <a:gd name="T28" fmla="*/ 1 w 884"/>
                  <a:gd name="T29" fmla="*/ 0 h 526"/>
                  <a:gd name="T30" fmla="*/ 1 w 884"/>
                  <a:gd name="T31" fmla="*/ 0 h 526"/>
                  <a:gd name="T32" fmla="*/ 1 w 884"/>
                  <a:gd name="T33" fmla="*/ 0 h 526"/>
                  <a:gd name="T34" fmla="*/ 1 w 884"/>
                  <a:gd name="T35" fmla="*/ 0 h 526"/>
                  <a:gd name="T36" fmla="*/ 0 w 884"/>
                  <a:gd name="T37" fmla="*/ 0 h 526"/>
                  <a:gd name="T38" fmla="*/ 0 w 884"/>
                  <a:gd name="T39" fmla="*/ 0 h 526"/>
                  <a:gd name="T40" fmla="*/ 0 w 884"/>
                  <a:gd name="T41" fmla="*/ 0 h 526"/>
                  <a:gd name="T42" fmla="*/ 1 w 884"/>
                  <a:gd name="T43" fmla="*/ 0 h 526"/>
                  <a:gd name="T44" fmla="*/ 1 w 884"/>
                  <a:gd name="T45" fmla="*/ 0 h 526"/>
                  <a:gd name="T46" fmla="*/ 1 w 884"/>
                  <a:gd name="T47" fmla="*/ 0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0 h 526"/>
                  <a:gd name="T98" fmla="*/ 5 w 884"/>
                  <a:gd name="T99" fmla="*/ 0 h 526"/>
                  <a:gd name="T100" fmla="*/ 5 w 884"/>
                  <a:gd name="T101" fmla="*/ 0 h 526"/>
                  <a:gd name="T102" fmla="*/ 5 w 884"/>
                  <a:gd name="T103" fmla="*/ 0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86" name="Pictur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9" y="3667"/>
                <a:ext cx="18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3282" name="Group 52"/>
            <p:cNvGrpSpPr>
              <a:grpSpLocks/>
            </p:cNvGrpSpPr>
            <p:nvPr/>
          </p:nvGrpSpPr>
          <p:grpSpPr bwMode="auto">
            <a:xfrm>
              <a:off x="4207" y="3776"/>
              <a:ext cx="181" cy="63"/>
              <a:chOff x="4207" y="3776"/>
              <a:chExt cx="181" cy="63"/>
            </a:xfrm>
          </p:grpSpPr>
          <p:sp>
            <p:nvSpPr>
              <p:cNvPr id="53283" name="Freeform 53"/>
              <p:cNvSpPr>
                <a:spLocks noChangeArrowheads="1"/>
              </p:cNvSpPr>
              <p:nvPr/>
            </p:nvSpPr>
            <p:spPr bwMode="auto">
              <a:xfrm>
                <a:off x="4219" y="3783"/>
                <a:ext cx="162" cy="50"/>
              </a:xfrm>
              <a:custGeom>
                <a:avLst/>
                <a:gdLst>
                  <a:gd name="T0" fmla="*/ 5 w 884"/>
                  <a:gd name="T1" fmla="*/ 0 h 526"/>
                  <a:gd name="T2" fmla="*/ 5 w 884"/>
                  <a:gd name="T3" fmla="*/ 0 h 526"/>
                  <a:gd name="T4" fmla="*/ 5 w 884"/>
                  <a:gd name="T5" fmla="*/ 0 h 526"/>
                  <a:gd name="T6" fmla="*/ 5 w 884"/>
                  <a:gd name="T7" fmla="*/ 0 h 526"/>
                  <a:gd name="T8" fmla="*/ 4 w 884"/>
                  <a:gd name="T9" fmla="*/ 0 h 526"/>
                  <a:gd name="T10" fmla="*/ 3 w 884"/>
                  <a:gd name="T11" fmla="*/ 0 h 526"/>
                  <a:gd name="T12" fmla="*/ 3 w 884"/>
                  <a:gd name="T13" fmla="*/ 0 h 526"/>
                  <a:gd name="T14" fmla="*/ 3 w 884"/>
                  <a:gd name="T15" fmla="*/ 0 h 526"/>
                  <a:gd name="T16" fmla="*/ 3 w 884"/>
                  <a:gd name="T17" fmla="*/ 0 h 526"/>
                  <a:gd name="T18" fmla="*/ 3 w 884"/>
                  <a:gd name="T19" fmla="*/ 0 h 526"/>
                  <a:gd name="T20" fmla="*/ 2 w 884"/>
                  <a:gd name="T21" fmla="*/ 0 h 526"/>
                  <a:gd name="T22" fmla="*/ 2 w 884"/>
                  <a:gd name="T23" fmla="*/ 0 h 526"/>
                  <a:gd name="T24" fmla="*/ 2 w 884"/>
                  <a:gd name="T25" fmla="*/ 0 h 526"/>
                  <a:gd name="T26" fmla="*/ 1 w 884"/>
                  <a:gd name="T27" fmla="*/ 0 h 526"/>
                  <a:gd name="T28" fmla="*/ 1 w 884"/>
                  <a:gd name="T29" fmla="*/ 0 h 526"/>
                  <a:gd name="T30" fmla="*/ 1 w 884"/>
                  <a:gd name="T31" fmla="*/ 0 h 526"/>
                  <a:gd name="T32" fmla="*/ 1 w 884"/>
                  <a:gd name="T33" fmla="*/ 0 h 526"/>
                  <a:gd name="T34" fmla="*/ 1 w 884"/>
                  <a:gd name="T35" fmla="*/ 0 h 526"/>
                  <a:gd name="T36" fmla="*/ 0 w 884"/>
                  <a:gd name="T37" fmla="*/ 0 h 526"/>
                  <a:gd name="T38" fmla="*/ 0 w 884"/>
                  <a:gd name="T39" fmla="*/ 0 h 526"/>
                  <a:gd name="T40" fmla="*/ 0 w 884"/>
                  <a:gd name="T41" fmla="*/ 0 h 526"/>
                  <a:gd name="T42" fmla="*/ 1 w 884"/>
                  <a:gd name="T43" fmla="*/ 0 h 526"/>
                  <a:gd name="T44" fmla="*/ 1 w 884"/>
                  <a:gd name="T45" fmla="*/ 0 h 526"/>
                  <a:gd name="T46" fmla="*/ 1 w 884"/>
                  <a:gd name="T47" fmla="*/ 0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0 h 526"/>
                  <a:gd name="T98" fmla="*/ 5 w 884"/>
                  <a:gd name="T99" fmla="*/ 0 h 526"/>
                  <a:gd name="T100" fmla="*/ 5 w 884"/>
                  <a:gd name="T101" fmla="*/ 0 h 526"/>
                  <a:gd name="T102" fmla="*/ 5 w 884"/>
                  <a:gd name="T103" fmla="*/ 0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3284"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7" y="3776"/>
                <a:ext cx="18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sp>
        <p:nvSpPr>
          <p:cNvPr id="53275" name="Line 55"/>
          <p:cNvSpPr>
            <a:spLocks noChangeShapeType="1"/>
          </p:cNvSpPr>
          <p:nvPr/>
        </p:nvSpPr>
        <p:spPr bwMode="auto">
          <a:xfrm>
            <a:off x="3429001" y="1916114"/>
            <a:ext cx="4016375" cy="1587"/>
          </a:xfrm>
          <a:prstGeom prst="line">
            <a:avLst/>
          </a:prstGeom>
          <a:noFill/>
          <a:ln w="36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276" name="Line 56"/>
          <p:cNvSpPr>
            <a:spLocks noChangeShapeType="1"/>
          </p:cNvSpPr>
          <p:nvPr/>
        </p:nvSpPr>
        <p:spPr bwMode="auto">
          <a:xfrm>
            <a:off x="4243389" y="2592388"/>
            <a:ext cx="1587" cy="2032000"/>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277" name="Line 57"/>
          <p:cNvSpPr>
            <a:spLocks noChangeShapeType="1"/>
          </p:cNvSpPr>
          <p:nvPr/>
        </p:nvSpPr>
        <p:spPr bwMode="auto">
          <a:xfrm>
            <a:off x="5549901" y="2755900"/>
            <a:ext cx="22225" cy="2941638"/>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278" name="Line 58"/>
          <p:cNvSpPr>
            <a:spLocks noChangeShapeType="1"/>
          </p:cNvSpPr>
          <p:nvPr/>
        </p:nvSpPr>
        <p:spPr bwMode="auto">
          <a:xfrm flipH="1">
            <a:off x="7761288" y="2755901"/>
            <a:ext cx="11112" cy="2365375"/>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279" name="Line 59"/>
          <p:cNvSpPr>
            <a:spLocks noChangeShapeType="1"/>
          </p:cNvSpPr>
          <p:nvPr/>
        </p:nvSpPr>
        <p:spPr bwMode="auto">
          <a:xfrm>
            <a:off x="7869238" y="2755901"/>
            <a:ext cx="6350" cy="989013"/>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3280" name="Text Box 60"/>
          <p:cNvSpPr txBox="1">
            <a:spLocks noChangeArrowheads="1"/>
          </p:cNvSpPr>
          <p:nvPr/>
        </p:nvSpPr>
        <p:spPr bwMode="auto">
          <a:xfrm>
            <a:off x="3267075" y="3155951"/>
            <a:ext cx="45783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b="1">
                <a:solidFill>
                  <a:srgbClr val="000000"/>
                </a:solidFill>
              </a:rPr>
              <a:t>2D Gel gives you spots</a:t>
            </a:r>
          </a:p>
        </p:txBody>
      </p:sp>
    </p:spTree>
    <p:extLst>
      <p:ext uri="{BB962C8B-B14F-4D97-AF65-F5344CB8AC3E}">
        <p14:creationId xmlns:p14="http://schemas.microsoft.com/office/powerpoint/2010/main" val="12956195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228976" y="2071689"/>
            <a:ext cx="6511925" cy="750887"/>
          </a:xfrm>
          <a:prstGeom prst="rect">
            <a:avLst/>
          </a:prstGeom>
          <a:solidFill>
            <a:srgbClr val="99CCFF"/>
          </a:solidFill>
          <a:ln w="93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75" name="Text Box 3"/>
          <p:cNvSpPr txBox="1">
            <a:spLocks noChangeArrowheads="1"/>
          </p:cNvSpPr>
          <p:nvPr/>
        </p:nvSpPr>
        <p:spPr bwMode="auto">
          <a:xfrm>
            <a:off x="3233738" y="1457326"/>
            <a:ext cx="5186362"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b="1">
                <a:solidFill>
                  <a:srgbClr val="000000"/>
                </a:solidFill>
              </a:rPr>
              <a:t>Protein size</a:t>
            </a:r>
          </a:p>
        </p:txBody>
      </p:sp>
      <p:sp>
        <p:nvSpPr>
          <p:cNvPr id="54276" name="Freeform 4"/>
          <p:cNvSpPr>
            <a:spLocks noChangeArrowheads="1"/>
          </p:cNvSpPr>
          <p:nvPr/>
        </p:nvSpPr>
        <p:spPr bwMode="auto">
          <a:xfrm>
            <a:off x="5276851" y="2133600"/>
            <a:ext cx="384175" cy="604838"/>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4277" name="Oval 5"/>
          <p:cNvSpPr>
            <a:spLocks noChangeArrowheads="1"/>
          </p:cNvSpPr>
          <p:nvPr/>
        </p:nvSpPr>
        <p:spPr bwMode="auto">
          <a:xfrm rot="2700000">
            <a:off x="4255294" y="2367757"/>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78" name="Oval 6"/>
          <p:cNvSpPr>
            <a:spLocks noChangeArrowheads="1"/>
          </p:cNvSpPr>
          <p:nvPr/>
        </p:nvSpPr>
        <p:spPr bwMode="auto">
          <a:xfrm rot="2700000">
            <a:off x="4145757" y="2232819"/>
            <a:ext cx="80962"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79" name="AutoShape 7"/>
          <p:cNvSpPr>
            <a:spLocks noChangeArrowheads="1"/>
          </p:cNvSpPr>
          <p:nvPr/>
        </p:nvSpPr>
        <p:spPr bwMode="auto">
          <a:xfrm rot="-3480000">
            <a:off x="7780338" y="2336801"/>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0" name="AutoShape 8"/>
          <p:cNvSpPr>
            <a:spLocks noChangeArrowheads="1"/>
          </p:cNvSpPr>
          <p:nvPr/>
        </p:nvSpPr>
        <p:spPr bwMode="auto">
          <a:xfrm rot="-3480000">
            <a:off x="7615238" y="25574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1" name="AutoShape 9"/>
          <p:cNvSpPr>
            <a:spLocks noChangeArrowheads="1"/>
          </p:cNvSpPr>
          <p:nvPr/>
        </p:nvSpPr>
        <p:spPr bwMode="auto">
          <a:xfrm rot="-3480000">
            <a:off x="7891463" y="25574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2" name="Freeform 10"/>
          <p:cNvSpPr>
            <a:spLocks noChangeArrowheads="1"/>
          </p:cNvSpPr>
          <p:nvPr/>
        </p:nvSpPr>
        <p:spPr bwMode="auto">
          <a:xfrm>
            <a:off x="5441951" y="2133600"/>
            <a:ext cx="384175" cy="604838"/>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grpSp>
        <p:nvGrpSpPr>
          <p:cNvPr id="54283" name="Group 11"/>
          <p:cNvGrpSpPr>
            <a:grpSpLocks/>
          </p:cNvGrpSpPr>
          <p:nvPr/>
        </p:nvGrpSpPr>
        <p:grpSpPr bwMode="auto">
          <a:xfrm>
            <a:off x="7470776" y="2122489"/>
            <a:ext cx="322263" cy="382587"/>
            <a:chOff x="4130" y="1474"/>
            <a:chExt cx="223" cy="266"/>
          </a:xfrm>
        </p:grpSpPr>
        <p:grpSp>
          <p:nvGrpSpPr>
            <p:cNvPr id="54307" name="Group 12"/>
            <p:cNvGrpSpPr>
              <a:grpSpLocks/>
            </p:cNvGrpSpPr>
            <p:nvPr/>
          </p:nvGrpSpPr>
          <p:grpSpPr bwMode="auto">
            <a:xfrm>
              <a:off x="4172" y="1474"/>
              <a:ext cx="181" cy="98"/>
              <a:chOff x="4172" y="1474"/>
              <a:chExt cx="181" cy="98"/>
            </a:xfrm>
          </p:grpSpPr>
          <p:sp>
            <p:nvSpPr>
              <p:cNvPr id="54311" name="Freeform 13"/>
              <p:cNvSpPr>
                <a:spLocks noChangeArrowheads="1"/>
              </p:cNvSpPr>
              <p:nvPr/>
            </p:nvSpPr>
            <p:spPr bwMode="auto">
              <a:xfrm>
                <a:off x="4183" y="1486"/>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4312"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 y="1474"/>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4308" name="Group 15"/>
            <p:cNvGrpSpPr>
              <a:grpSpLocks/>
            </p:cNvGrpSpPr>
            <p:nvPr/>
          </p:nvGrpSpPr>
          <p:grpSpPr bwMode="auto">
            <a:xfrm>
              <a:off x="4130" y="1641"/>
              <a:ext cx="181" cy="98"/>
              <a:chOff x="4130" y="1641"/>
              <a:chExt cx="181" cy="98"/>
            </a:xfrm>
          </p:grpSpPr>
          <p:sp>
            <p:nvSpPr>
              <p:cNvPr id="54309" name="Freeform 16"/>
              <p:cNvSpPr>
                <a:spLocks noChangeArrowheads="1"/>
              </p:cNvSpPr>
              <p:nvPr/>
            </p:nvSpPr>
            <p:spPr bwMode="auto">
              <a:xfrm>
                <a:off x="4141" y="1652"/>
                <a:ext cx="162" cy="77"/>
              </a:xfrm>
              <a:custGeom>
                <a:avLst/>
                <a:gdLst>
                  <a:gd name="T0" fmla="*/ 5 w 884"/>
                  <a:gd name="T1" fmla="*/ 1 h 526"/>
                  <a:gd name="T2" fmla="*/ 5 w 884"/>
                  <a:gd name="T3" fmla="*/ 1 h 526"/>
                  <a:gd name="T4" fmla="*/ 5 w 884"/>
                  <a:gd name="T5" fmla="*/ 1 h 526"/>
                  <a:gd name="T6" fmla="*/ 5 w 884"/>
                  <a:gd name="T7" fmla="*/ 1 h 526"/>
                  <a:gd name="T8" fmla="*/ 4 w 884"/>
                  <a:gd name="T9" fmla="*/ 2 h 526"/>
                  <a:gd name="T10" fmla="*/ 3 w 884"/>
                  <a:gd name="T11" fmla="*/ 2 h 526"/>
                  <a:gd name="T12" fmla="*/ 3 w 884"/>
                  <a:gd name="T13" fmla="*/ 1 h 526"/>
                  <a:gd name="T14" fmla="*/ 3 w 884"/>
                  <a:gd name="T15" fmla="*/ 2 h 526"/>
                  <a:gd name="T16" fmla="*/ 3 w 884"/>
                  <a:gd name="T17" fmla="*/ 2 h 526"/>
                  <a:gd name="T18" fmla="*/ 3 w 884"/>
                  <a:gd name="T19" fmla="*/ 2 h 526"/>
                  <a:gd name="T20" fmla="*/ 2 w 884"/>
                  <a:gd name="T21" fmla="*/ 1 h 526"/>
                  <a:gd name="T22" fmla="*/ 2 w 884"/>
                  <a:gd name="T23" fmla="*/ 2 h 526"/>
                  <a:gd name="T24" fmla="*/ 2 w 884"/>
                  <a:gd name="T25" fmla="*/ 2 h 526"/>
                  <a:gd name="T26" fmla="*/ 1 w 884"/>
                  <a:gd name="T27" fmla="*/ 1 h 526"/>
                  <a:gd name="T28" fmla="*/ 1 w 884"/>
                  <a:gd name="T29" fmla="*/ 1 h 526"/>
                  <a:gd name="T30" fmla="*/ 1 w 884"/>
                  <a:gd name="T31" fmla="*/ 1 h 526"/>
                  <a:gd name="T32" fmla="*/ 1 w 884"/>
                  <a:gd name="T33" fmla="*/ 1 h 526"/>
                  <a:gd name="T34" fmla="*/ 1 w 884"/>
                  <a:gd name="T35" fmla="*/ 1 h 526"/>
                  <a:gd name="T36" fmla="*/ 0 w 884"/>
                  <a:gd name="T37" fmla="*/ 1 h 526"/>
                  <a:gd name="T38" fmla="*/ 0 w 884"/>
                  <a:gd name="T39" fmla="*/ 1 h 526"/>
                  <a:gd name="T40" fmla="*/ 0 w 884"/>
                  <a:gd name="T41" fmla="*/ 1 h 526"/>
                  <a:gd name="T42" fmla="*/ 1 w 884"/>
                  <a:gd name="T43" fmla="*/ 1 h 526"/>
                  <a:gd name="T44" fmla="*/ 1 w 884"/>
                  <a:gd name="T45" fmla="*/ 1 h 526"/>
                  <a:gd name="T46" fmla="*/ 1 w 884"/>
                  <a:gd name="T47" fmla="*/ 1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1 h 526"/>
                  <a:gd name="T98" fmla="*/ 5 w 884"/>
                  <a:gd name="T99" fmla="*/ 1 h 526"/>
                  <a:gd name="T100" fmla="*/ 5 w 884"/>
                  <a:gd name="T101" fmla="*/ 1 h 526"/>
                  <a:gd name="T102" fmla="*/ 5 w 884"/>
                  <a:gd name="T103" fmla="*/ 1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4310"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0" y="1641"/>
                <a:ext cx="182"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sp>
        <p:nvSpPr>
          <p:cNvPr id="54284" name="Rectangle 18"/>
          <p:cNvSpPr>
            <a:spLocks noChangeArrowheads="1"/>
          </p:cNvSpPr>
          <p:nvPr/>
        </p:nvSpPr>
        <p:spPr bwMode="auto">
          <a:xfrm>
            <a:off x="3268663" y="3616325"/>
            <a:ext cx="6430962" cy="3024188"/>
          </a:xfrm>
          <a:prstGeom prst="rect">
            <a:avLst/>
          </a:prstGeom>
          <a:solidFill>
            <a:srgbClr val="FFFF99"/>
          </a:solidFill>
          <a:ln w="183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5" name="Oval 19"/>
          <p:cNvSpPr>
            <a:spLocks noChangeArrowheads="1"/>
          </p:cNvSpPr>
          <p:nvPr/>
        </p:nvSpPr>
        <p:spPr bwMode="auto">
          <a:xfrm rot="2700000">
            <a:off x="4255294" y="4949032"/>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6" name="Oval 20"/>
          <p:cNvSpPr>
            <a:spLocks noChangeArrowheads="1"/>
          </p:cNvSpPr>
          <p:nvPr/>
        </p:nvSpPr>
        <p:spPr bwMode="auto">
          <a:xfrm rot="2700000">
            <a:off x="4145757" y="4812507"/>
            <a:ext cx="80963" cy="82550"/>
          </a:xfrm>
          <a:prstGeom prst="ellipse">
            <a:avLst/>
          </a:prstGeom>
          <a:solidFill>
            <a:srgbClr val="FFFFFF"/>
          </a:solidFill>
          <a:ln w="900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87" name="Freeform 21"/>
          <p:cNvSpPr>
            <a:spLocks noChangeArrowheads="1"/>
          </p:cNvSpPr>
          <p:nvPr/>
        </p:nvSpPr>
        <p:spPr bwMode="auto">
          <a:xfrm>
            <a:off x="5278439" y="5888039"/>
            <a:ext cx="384175" cy="604837"/>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4288" name="Freeform 22"/>
          <p:cNvSpPr>
            <a:spLocks noChangeArrowheads="1"/>
          </p:cNvSpPr>
          <p:nvPr/>
        </p:nvSpPr>
        <p:spPr bwMode="auto">
          <a:xfrm>
            <a:off x="5441951" y="5888039"/>
            <a:ext cx="384175" cy="604837"/>
          </a:xfrm>
          <a:custGeom>
            <a:avLst/>
            <a:gdLst>
              <a:gd name="T0" fmla="*/ 2147483647 w 702"/>
              <a:gd name="T1" fmla="*/ 2147483647 h 1104"/>
              <a:gd name="T2" fmla="*/ 2147483647 w 702"/>
              <a:gd name="T3" fmla="*/ 2147483647 h 1104"/>
              <a:gd name="T4" fmla="*/ 2147483647 w 702"/>
              <a:gd name="T5" fmla="*/ 2147483647 h 1104"/>
              <a:gd name="T6" fmla="*/ 2147483647 w 702"/>
              <a:gd name="T7" fmla="*/ 2147483647 h 1104"/>
              <a:gd name="T8" fmla="*/ 2147483647 w 702"/>
              <a:gd name="T9" fmla="*/ 2147483647 h 1104"/>
              <a:gd name="T10" fmla="*/ 2147483647 w 702"/>
              <a:gd name="T11" fmla="*/ 2147483647 h 1104"/>
              <a:gd name="T12" fmla="*/ 2147483647 w 702"/>
              <a:gd name="T13" fmla="*/ 2147483647 h 1104"/>
              <a:gd name="T14" fmla="*/ 2147483647 w 702"/>
              <a:gd name="T15" fmla="*/ 2147483647 h 1104"/>
              <a:gd name="T16" fmla="*/ 2147483647 w 702"/>
              <a:gd name="T17" fmla="*/ 2147483647 h 1104"/>
              <a:gd name="T18" fmla="*/ 2147483647 w 702"/>
              <a:gd name="T19" fmla="*/ 2147483647 h 1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2"/>
              <a:gd name="T31" fmla="*/ 0 h 1104"/>
              <a:gd name="T32" fmla="*/ 702 w 702"/>
              <a:gd name="T33" fmla="*/ 1104 h 1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2" h="1104">
                <a:moveTo>
                  <a:pt x="701" y="912"/>
                </a:moveTo>
                <a:cubicBezTo>
                  <a:pt x="619" y="1103"/>
                  <a:pt x="535" y="767"/>
                  <a:pt x="495" y="918"/>
                </a:cubicBezTo>
                <a:cubicBezTo>
                  <a:pt x="456" y="1064"/>
                  <a:pt x="446" y="1000"/>
                  <a:pt x="385" y="907"/>
                </a:cubicBezTo>
                <a:cubicBezTo>
                  <a:pt x="339" y="840"/>
                  <a:pt x="150" y="890"/>
                  <a:pt x="272" y="771"/>
                </a:cubicBezTo>
                <a:cubicBezTo>
                  <a:pt x="457" y="588"/>
                  <a:pt x="12" y="739"/>
                  <a:pt x="217" y="594"/>
                </a:cubicBezTo>
                <a:cubicBezTo>
                  <a:pt x="329" y="515"/>
                  <a:pt x="326" y="455"/>
                  <a:pt x="213" y="455"/>
                </a:cubicBezTo>
                <a:cubicBezTo>
                  <a:pt x="0" y="452"/>
                  <a:pt x="160" y="447"/>
                  <a:pt x="175" y="316"/>
                </a:cubicBezTo>
                <a:cubicBezTo>
                  <a:pt x="193" y="150"/>
                  <a:pt x="253" y="509"/>
                  <a:pt x="309" y="254"/>
                </a:cubicBezTo>
                <a:cubicBezTo>
                  <a:pt x="365" y="0"/>
                  <a:pt x="371" y="302"/>
                  <a:pt x="510" y="233"/>
                </a:cubicBezTo>
                <a:lnTo>
                  <a:pt x="508" y="226"/>
                </a:lnTo>
              </a:path>
            </a:pathLst>
          </a:custGeom>
          <a:noFill/>
          <a:ln w="9000">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endParaRPr>
          </a:p>
        </p:txBody>
      </p:sp>
      <p:sp>
        <p:nvSpPr>
          <p:cNvPr id="54289" name="AutoShape 23"/>
          <p:cNvSpPr>
            <a:spLocks noChangeArrowheads="1"/>
          </p:cNvSpPr>
          <p:nvPr/>
        </p:nvSpPr>
        <p:spPr bwMode="auto">
          <a:xfrm rot="-3480000">
            <a:off x="7780338" y="3938588"/>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90" name="AutoShape 24"/>
          <p:cNvSpPr>
            <a:spLocks noChangeArrowheads="1"/>
          </p:cNvSpPr>
          <p:nvPr/>
        </p:nvSpPr>
        <p:spPr bwMode="auto">
          <a:xfrm rot="-3480000">
            <a:off x="7615238" y="41576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4291" name="AutoShape 25"/>
          <p:cNvSpPr>
            <a:spLocks noChangeArrowheads="1"/>
          </p:cNvSpPr>
          <p:nvPr/>
        </p:nvSpPr>
        <p:spPr bwMode="auto">
          <a:xfrm rot="-3480000">
            <a:off x="7891463" y="4157663"/>
            <a:ext cx="85725" cy="82550"/>
          </a:xfrm>
          <a:prstGeom prst="roundRect">
            <a:avLst>
              <a:gd name="adj" fmla="val 2940"/>
            </a:avLst>
          </a:prstGeom>
          <a:solidFill>
            <a:srgbClr val="000000"/>
          </a:solidFill>
          <a:ln w="9000">
            <a:solidFill>
              <a:srgbClr val="00FF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nvGrpSpPr>
          <p:cNvPr id="54292" name="Group 26"/>
          <p:cNvGrpSpPr>
            <a:grpSpLocks/>
          </p:cNvGrpSpPr>
          <p:nvPr/>
        </p:nvGrpSpPr>
        <p:grpSpPr bwMode="auto">
          <a:xfrm>
            <a:off x="7583489" y="5281613"/>
            <a:ext cx="320675" cy="247650"/>
            <a:chOff x="4208" y="3667"/>
            <a:chExt cx="223" cy="172"/>
          </a:xfrm>
        </p:grpSpPr>
        <p:grpSp>
          <p:nvGrpSpPr>
            <p:cNvPr id="54301" name="Group 27"/>
            <p:cNvGrpSpPr>
              <a:grpSpLocks/>
            </p:cNvGrpSpPr>
            <p:nvPr/>
          </p:nvGrpSpPr>
          <p:grpSpPr bwMode="auto">
            <a:xfrm>
              <a:off x="4250" y="3667"/>
              <a:ext cx="181" cy="63"/>
              <a:chOff x="4250" y="3667"/>
              <a:chExt cx="181" cy="63"/>
            </a:xfrm>
          </p:grpSpPr>
          <p:sp>
            <p:nvSpPr>
              <p:cNvPr id="54305" name="Freeform 28"/>
              <p:cNvSpPr>
                <a:spLocks noChangeArrowheads="1"/>
              </p:cNvSpPr>
              <p:nvPr/>
            </p:nvSpPr>
            <p:spPr bwMode="auto">
              <a:xfrm>
                <a:off x="4261" y="3675"/>
                <a:ext cx="162" cy="50"/>
              </a:xfrm>
              <a:custGeom>
                <a:avLst/>
                <a:gdLst>
                  <a:gd name="T0" fmla="*/ 5 w 884"/>
                  <a:gd name="T1" fmla="*/ 0 h 526"/>
                  <a:gd name="T2" fmla="*/ 5 w 884"/>
                  <a:gd name="T3" fmla="*/ 0 h 526"/>
                  <a:gd name="T4" fmla="*/ 5 w 884"/>
                  <a:gd name="T5" fmla="*/ 0 h 526"/>
                  <a:gd name="T6" fmla="*/ 5 w 884"/>
                  <a:gd name="T7" fmla="*/ 0 h 526"/>
                  <a:gd name="T8" fmla="*/ 4 w 884"/>
                  <a:gd name="T9" fmla="*/ 0 h 526"/>
                  <a:gd name="T10" fmla="*/ 3 w 884"/>
                  <a:gd name="T11" fmla="*/ 0 h 526"/>
                  <a:gd name="T12" fmla="*/ 3 w 884"/>
                  <a:gd name="T13" fmla="*/ 0 h 526"/>
                  <a:gd name="T14" fmla="*/ 3 w 884"/>
                  <a:gd name="T15" fmla="*/ 0 h 526"/>
                  <a:gd name="T16" fmla="*/ 3 w 884"/>
                  <a:gd name="T17" fmla="*/ 0 h 526"/>
                  <a:gd name="T18" fmla="*/ 3 w 884"/>
                  <a:gd name="T19" fmla="*/ 0 h 526"/>
                  <a:gd name="T20" fmla="*/ 2 w 884"/>
                  <a:gd name="T21" fmla="*/ 0 h 526"/>
                  <a:gd name="T22" fmla="*/ 2 w 884"/>
                  <a:gd name="T23" fmla="*/ 0 h 526"/>
                  <a:gd name="T24" fmla="*/ 2 w 884"/>
                  <a:gd name="T25" fmla="*/ 0 h 526"/>
                  <a:gd name="T26" fmla="*/ 1 w 884"/>
                  <a:gd name="T27" fmla="*/ 0 h 526"/>
                  <a:gd name="T28" fmla="*/ 1 w 884"/>
                  <a:gd name="T29" fmla="*/ 0 h 526"/>
                  <a:gd name="T30" fmla="*/ 1 w 884"/>
                  <a:gd name="T31" fmla="*/ 0 h 526"/>
                  <a:gd name="T32" fmla="*/ 1 w 884"/>
                  <a:gd name="T33" fmla="*/ 0 h 526"/>
                  <a:gd name="T34" fmla="*/ 1 w 884"/>
                  <a:gd name="T35" fmla="*/ 0 h 526"/>
                  <a:gd name="T36" fmla="*/ 0 w 884"/>
                  <a:gd name="T37" fmla="*/ 0 h 526"/>
                  <a:gd name="T38" fmla="*/ 0 w 884"/>
                  <a:gd name="T39" fmla="*/ 0 h 526"/>
                  <a:gd name="T40" fmla="*/ 0 w 884"/>
                  <a:gd name="T41" fmla="*/ 0 h 526"/>
                  <a:gd name="T42" fmla="*/ 1 w 884"/>
                  <a:gd name="T43" fmla="*/ 0 h 526"/>
                  <a:gd name="T44" fmla="*/ 1 w 884"/>
                  <a:gd name="T45" fmla="*/ 0 h 526"/>
                  <a:gd name="T46" fmla="*/ 1 w 884"/>
                  <a:gd name="T47" fmla="*/ 0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0 h 526"/>
                  <a:gd name="T98" fmla="*/ 5 w 884"/>
                  <a:gd name="T99" fmla="*/ 0 h 526"/>
                  <a:gd name="T100" fmla="*/ 5 w 884"/>
                  <a:gd name="T101" fmla="*/ 0 h 526"/>
                  <a:gd name="T102" fmla="*/ 5 w 884"/>
                  <a:gd name="T103" fmla="*/ 0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4306"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0" y="3667"/>
                <a:ext cx="18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54302" name="Group 30"/>
            <p:cNvGrpSpPr>
              <a:grpSpLocks/>
            </p:cNvGrpSpPr>
            <p:nvPr/>
          </p:nvGrpSpPr>
          <p:grpSpPr bwMode="auto">
            <a:xfrm>
              <a:off x="4208" y="3776"/>
              <a:ext cx="181" cy="63"/>
              <a:chOff x="4208" y="3776"/>
              <a:chExt cx="181" cy="63"/>
            </a:xfrm>
          </p:grpSpPr>
          <p:sp>
            <p:nvSpPr>
              <p:cNvPr id="54303" name="Freeform 31"/>
              <p:cNvSpPr>
                <a:spLocks noChangeArrowheads="1"/>
              </p:cNvSpPr>
              <p:nvPr/>
            </p:nvSpPr>
            <p:spPr bwMode="auto">
              <a:xfrm>
                <a:off x="4219" y="3783"/>
                <a:ext cx="162" cy="50"/>
              </a:xfrm>
              <a:custGeom>
                <a:avLst/>
                <a:gdLst>
                  <a:gd name="T0" fmla="*/ 5 w 884"/>
                  <a:gd name="T1" fmla="*/ 0 h 526"/>
                  <a:gd name="T2" fmla="*/ 5 w 884"/>
                  <a:gd name="T3" fmla="*/ 0 h 526"/>
                  <a:gd name="T4" fmla="*/ 5 w 884"/>
                  <a:gd name="T5" fmla="*/ 0 h 526"/>
                  <a:gd name="T6" fmla="*/ 5 w 884"/>
                  <a:gd name="T7" fmla="*/ 0 h 526"/>
                  <a:gd name="T8" fmla="*/ 4 w 884"/>
                  <a:gd name="T9" fmla="*/ 0 h 526"/>
                  <a:gd name="T10" fmla="*/ 3 w 884"/>
                  <a:gd name="T11" fmla="*/ 0 h 526"/>
                  <a:gd name="T12" fmla="*/ 3 w 884"/>
                  <a:gd name="T13" fmla="*/ 0 h 526"/>
                  <a:gd name="T14" fmla="*/ 3 w 884"/>
                  <a:gd name="T15" fmla="*/ 0 h 526"/>
                  <a:gd name="T16" fmla="*/ 3 w 884"/>
                  <a:gd name="T17" fmla="*/ 0 h 526"/>
                  <a:gd name="T18" fmla="*/ 3 w 884"/>
                  <a:gd name="T19" fmla="*/ 0 h 526"/>
                  <a:gd name="T20" fmla="*/ 2 w 884"/>
                  <a:gd name="T21" fmla="*/ 0 h 526"/>
                  <a:gd name="T22" fmla="*/ 2 w 884"/>
                  <a:gd name="T23" fmla="*/ 0 h 526"/>
                  <a:gd name="T24" fmla="*/ 2 w 884"/>
                  <a:gd name="T25" fmla="*/ 0 h 526"/>
                  <a:gd name="T26" fmla="*/ 1 w 884"/>
                  <a:gd name="T27" fmla="*/ 0 h 526"/>
                  <a:gd name="T28" fmla="*/ 1 w 884"/>
                  <a:gd name="T29" fmla="*/ 0 h 526"/>
                  <a:gd name="T30" fmla="*/ 1 w 884"/>
                  <a:gd name="T31" fmla="*/ 0 h 526"/>
                  <a:gd name="T32" fmla="*/ 1 w 884"/>
                  <a:gd name="T33" fmla="*/ 0 h 526"/>
                  <a:gd name="T34" fmla="*/ 1 w 884"/>
                  <a:gd name="T35" fmla="*/ 0 h 526"/>
                  <a:gd name="T36" fmla="*/ 0 w 884"/>
                  <a:gd name="T37" fmla="*/ 0 h 526"/>
                  <a:gd name="T38" fmla="*/ 0 w 884"/>
                  <a:gd name="T39" fmla="*/ 0 h 526"/>
                  <a:gd name="T40" fmla="*/ 0 w 884"/>
                  <a:gd name="T41" fmla="*/ 0 h 526"/>
                  <a:gd name="T42" fmla="*/ 1 w 884"/>
                  <a:gd name="T43" fmla="*/ 0 h 526"/>
                  <a:gd name="T44" fmla="*/ 1 w 884"/>
                  <a:gd name="T45" fmla="*/ 0 h 526"/>
                  <a:gd name="T46" fmla="*/ 1 w 884"/>
                  <a:gd name="T47" fmla="*/ 0 h 526"/>
                  <a:gd name="T48" fmla="*/ 1 w 884"/>
                  <a:gd name="T49" fmla="*/ 0 h 526"/>
                  <a:gd name="T50" fmla="*/ 1 w 884"/>
                  <a:gd name="T51" fmla="*/ 0 h 526"/>
                  <a:gd name="T52" fmla="*/ 1 w 884"/>
                  <a:gd name="T53" fmla="*/ 0 h 526"/>
                  <a:gd name="T54" fmla="*/ 1 w 884"/>
                  <a:gd name="T55" fmla="*/ 0 h 526"/>
                  <a:gd name="T56" fmla="*/ 2 w 884"/>
                  <a:gd name="T57" fmla="*/ 0 h 526"/>
                  <a:gd name="T58" fmla="*/ 2 w 884"/>
                  <a:gd name="T59" fmla="*/ 0 h 526"/>
                  <a:gd name="T60" fmla="*/ 2 w 884"/>
                  <a:gd name="T61" fmla="*/ 0 h 526"/>
                  <a:gd name="T62" fmla="*/ 2 w 884"/>
                  <a:gd name="T63" fmla="*/ 0 h 526"/>
                  <a:gd name="T64" fmla="*/ 2 w 884"/>
                  <a:gd name="T65" fmla="*/ 0 h 526"/>
                  <a:gd name="T66" fmla="*/ 2 w 884"/>
                  <a:gd name="T67" fmla="*/ 0 h 526"/>
                  <a:gd name="T68" fmla="*/ 2 w 884"/>
                  <a:gd name="T69" fmla="*/ 0 h 526"/>
                  <a:gd name="T70" fmla="*/ 3 w 884"/>
                  <a:gd name="T71" fmla="*/ 0 h 526"/>
                  <a:gd name="T72" fmla="*/ 3 w 884"/>
                  <a:gd name="T73" fmla="*/ 0 h 526"/>
                  <a:gd name="T74" fmla="*/ 3 w 884"/>
                  <a:gd name="T75" fmla="*/ 0 h 526"/>
                  <a:gd name="T76" fmla="*/ 3 w 884"/>
                  <a:gd name="T77" fmla="*/ 0 h 526"/>
                  <a:gd name="T78" fmla="*/ 3 w 884"/>
                  <a:gd name="T79" fmla="*/ 0 h 526"/>
                  <a:gd name="T80" fmla="*/ 3 w 884"/>
                  <a:gd name="T81" fmla="*/ 0 h 526"/>
                  <a:gd name="T82" fmla="*/ 4 w 884"/>
                  <a:gd name="T83" fmla="*/ 0 h 526"/>
                  <a:gd name="T84" fmla="*/ 4 w 884"/>
                  <a:gd name="T85" fmla="*/ 0 h 526"/>
                  <a:gd name="T86" fmla="*/ 4 w 884"/>
                  <a:gd name="T87" fmla="*/ 0 h 526"/>
                  <a:gd name="T88" fmla="*/ 4 w 884"/>
                  <a:gd name="T89" fmla="*/ 0 h 526"/>
                  <a:gd name="T90" fmla="*/ 5 w 884"/>
                  <a:gd name="T91" fmla="*/ 0 h 526"/>
                  <a:gd name="T92" fmla="*/ 5 w 884"/>
                  <a:gd name="T93" fmla="*/ 0 h 526"/>
                  <a:gd name="T94" fmla="*/ 5 w 884"/>
                  <a:gd name="T95" fmla="*/ 0 h 526"/>
                  <a:gd name="T96" fmla="*/ 5 w 884"/>
                  <a:gd name="T97" fmla="*/ 0 h 526"/>
                  <a:gd name="T98" fmla="*/ 5 w 884"/>
                  <a:gd name="T99" fmla="*/ 0 h 526"/>
                  <a:gd name="T100" fmla="*/ 5 w 884"/>
                  <a:gd name="T101" fmla="*/ 0 h 526"/>
                  <a:gd name="T102" fmla="*/ 5 w 884"/>
                  <a:gd name="T103" fmla="*/ 0 h 5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84"/>
                  <a:gd name="T157" fmla="*/ 0 h 526"/>
                  <a:gd name="T158" fmla="*/ 884 w 884"/>
                  <a:gd name="T159" fmla="*/ 526 h 5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84" h="526">
                    <a:moveTo>
                      <a:pt x="794" y="337"/>
                    </a:moveTo>
                    <a:lnTo>
                      <a:pt x="800" y="349"/>
                    </a:lnTo>
                    <a:lnTo>
                      <a:pt x="806" y="361"/>
                    </a:lnTo>
                    <a:lnTo>
                      <a:pt x="812" y="373"/>
                    </a:lnTo>
                    <a:lnTo>
                      <a:pt x="812" y="390"/>
                    </a:lnTo>
                    <a:lnTo>
                      <a:pt x="800" y="426"/>
                    </a:lnTo>
                    <a:lnTo>
                      <a:pt x="776" y="461"/>
                    </a:lnTo>
                    <a:lnTo>
                      <a:pt x="740" y="485"/>
                    </a:lnTo>
                    <a:lnTo>
                      <a:pt x="693" y="503"/>
                    </a:lnTo>
                    <a:lnTo>
                      <a:pt x="639" y="509"/>
                    </a:lnTo>
                    <a:lnTo>
                      <a:pt x="609" y="503"/>
                    </a:lnTo>
                    <a:lnTo>
                      <a:pt x="579" y="503"/>
                    </a:lnTo>
                    <a:lnTo>
                      <a:pt x="555" y="497"/>
                    </a:lnTo>
                    <a:lnTo>
                      <a:pt x="531" y="485"/>
                    </a:lnTo>
                    <a:lnTo>
                      <a:pt x="519" y="503"/>
                    </a:lnTo>
                    <a:lnTo>
                      <a:pt x="501" y="515"/>
                    </a:lnTo>
                    <a:lnTo>
                      <a:pt x="484" y="521"/>
                    </a:lnTo>
                    <a:lnTo>
                      <a:pt x="460" y="526"/>
                    </a:lnTo>
                    <a:lnTo>
                      <a:pt x="442" y="521"/>
                    </a:lnTo>
                    <a:lnTo>
                      <a:pt x="418" y="515"/>
                    </a:lnTo>
                    <a:lnTo>
                      <a:pt x="406" y="503"/>
                    </a:lnTo>
                    <a:lnTo>
                      <a:pt x="394" y="485"/>
                    </a:lnTo>
                    <a:lnTo>
                      <a:pt x="376" y="491"/>
                    </a:lnTo>
                    <a:lnTo>
                      <a:pt x="352" y="497"/>
                    </a:lnTo>
                    <a:lnTo>
                      <a:pt x="334" y="497"/>
                    </a:lnTo>
                    <a:lnTo>
                      <a:pt x="310" y="503"/>
                    </a:lnTo>
                    <a:lnTo>
                      <a:pt x="263" y="497"/>
                    </a:lnTo>
                    <a:lnTo>
                      <a:pt x="221" y="485"/>
                    </a:lnTo>
                    <a:lnTo>
                      <a:pt x="185" y="467"/>
                    </a:lnTo>
                    <a:lnTo>
                      <a:pt x="161" y="444"/>
                    </a:lnTo>
                    <a:lnTo>
                      <a:pt x="143" y="414"/>
                    </a:lnTo>
                    <a:lnTo>
                      <a:pt x="137" y="414"/>
                    </a:lnTo>
                    <a:lnTo>
                      <a:pt x="131" y="414"/>
                    </a:lnTo>
                    <a:lnTo>
                      <a:pt x="90" y="408"/>
                    </a:lnTo>
                    <a:lnTo>
                      <a:pt x="54" y="390"/>
                    </a:lnTo>
                    <a:lnTo>
                      <a:pt x="24" y="373"/>
                    </a:lnTo>
                    <a:lnTo>
                      <a:pt x="6" y="343"/>
                    </a:lnTo>
                    <a:lnTo>
                      <a:pt x="0" y="308"/>
                    </a:lnTo>
                    <a:lnTo>
                      <a:pt x="6" y="272"/>
                    </a:lnTo>
                    <a:lnTo>
                      <a:pt x="30" y="242"/>
                    </a:lnTo>
                    <a:lnTo>
                      <a:pt x="60" y="219"/>
                    </a:lnTo>
                    <a:lnTo>
                      <a:pt x="101" y="201"/>
                    </a:lnTo>
                    <a:lnTo>
                      <a:pt x="107" y="201"/>
                    </a:lnTo>
                    <a:lnTo>
                      <a:pt x="95" y="189"/>
                    </a:lnTo>
                    <a:lnTo>
                      <a:pt x="84" y="177"/>
                    </a:lnTo>
                    <a:lnTo>
                      <a:pt x="78" y="160"/>
                    </a:lnTo>
                    <a:lnTo>
                      <a:pt x="78" y="142"/>
                    </a:lnTo>
                    <a:lnTo>
                      <a:pt x="84" y="100"/>
                    </a:lnTo>
                    <a:lnTo>
                      <a:pt x="113" y="71"/>
                    </a:lnTo>
                    <a:lnTo>
                      <a:pt x="149" y="47"/>
                    </a:lnTo>
                    <a:lnTo>
                      <a:pt x="197" y="35"/>
                    </a:lnTo>
                    <a:lnTo>
                      <a:pt x="227" y="41"/>
                    </a:lnTo>
                    <a:lnTo>
                      <a:pt x="251" y="47"/>
                    </a:lnTo>
                    <a:lnTo>
                      <a:pt x="275" y="59"/>
                    </a:lnTo>
                    <a:lnTo>
                      <a:pt x="293" y="77"/>
                    </a:lnTo>
                    <a:lnTo>
                      <a:pt x="298" y="77"/>
                    </a:lnTo>
                    <a:lnTo>
                      <a:pt x="304" y="77"/>
                    </a:lnTo>
                    <a:lnTo>
                      <a:pt x="310" y="77"/>
                    </a:lnTo>
                    <a:lnTo>
                      <a:pt x="322" y="59"/>
                    </a:lnTo>
                    <a:lnTo>
                      <a:pt x="340" y="53"/>
                    </a:lnTo>
                    <a:lnTo>
                      <a:pt x="358" y="47"/>
                    </a:lnTo>
                    <a:lnTo>
                      <a:pt x="382" y="41"/>
                    </a:lnTo>
                    <a:lnTo>
                      <a:pt x="394" y="41"/>
                    </a:lnTo>
                    <a:lnTo>
                      <a:pt x="406" y="47"/>
                    </a:lnTo>
                    <a:lnTo>
                      <a:pt x="418" y="53"/>
                    </a:lnTo>
                    <a:lnTo>
                      <a:pt x="430" y="53"/>
                    </a:lnTo>
                    <a:lnTo>
                      <a:pt x="436" y="53"/>
                    </a:lnTo>
                    <a:lnTo>
                      <a:pt x="436" y="47"/>
                    </a:lnTo>
                    <a:lnTo>
                      <a:pt x="466" y="29"/>
                    </a:lnTo>
                    <a:lnTo>
                      <a:pt x="496" y="12"/>
                    </a:lnTo>
                    <a:lnTo>
                      <a:pt x="531" y="6"/>
                    </a:lnTo>
                    <a:lnTo>
                      <a:pt x="573" y="0"/>
                    </a:lnTo>
                    <a:lnTo>
                      <a:pt x="621" y="6"/>
                    </a:lnTo>
                    <a:lnTo>
                      <a:pt x="669" y="24"/>
                    </a:lnTo>
                    <a:lnTo>
                      <a:pt x="699" y="47"/>
                    </a:lnTo>
                    <a:lnTo>
                      <a:pt x="722" y="77"/>
                    </a:lnTo>
                    <a:lnTo>
                      <a:pt x="728" y="112"/>
                    </a:lnTo>
                    <a:lnTo>
                      <a:pt x="728" y="118"/>
                    </a:lnTo>
                    <a:lnTo>
                      <a:pt x="728" y="124"/>
                    </a:lnTo>
                    <a:lnTo>
                      <a:pt x="728" y="130"/>
                    </a:lnTo>
                    <a:lnTo>
                      <a:pt x="734" y="130"/>
                    </a:lnTo>
                    <a:lnTo>
                      <a:pt x="740" y="130"/>
                    </a:lnTo>
                    <a:lnTo>
                      <a:pt x="746" y="130"/>
                    </a:lnTo>
                    <a:lnTo>
                      <a:pt x="794" y="136"/>
                    </a:lnTo>
                    <a:lnTo>
                      <a:pt x="830" y="148"/>
                    </a:lnTo>
                    <a:lnTo>
                      <a:pt x="860" y="171"/>
                    </a:lnTo>
                    <a:lnTo>
                      <a:pt x="878" y="201"/>
                    </a:lnTo>
                    <a:lnTo>
                      <a:pt x="884" y="237"/>
                    </a:lnTo>
                    <a:lnTo>
                      <a:pt x="878" y="272"/>
                    </a:lnTo>
                    <a:lnTo>
                      <a:pt x="860" y="296"/>
                    </a:lnTo>
                    <a:lnTo>
                      <a:pt x="830" y="319"/>
                    </a:lnTo>
                    <a:lnTo>
                      <a:pt x="794" y="337"/>
                    </a:lnTo>
                  </a:path>
                </a:pathLst>
              </a:custGeom>
              <a:solidFill>
                <a:srgbClr val="FFFFFF"/>
              </a:solidFill>
              <a:ln w="9000">
                <a:solidFill>
                  <a:srgbClr val="000000"/>
                </a:solidFill>
                <a:round/>
                <a:headEnd/>
                <a:tailEnd/>
              </a:ln>
            </p:spPr>
            <p:txBody>
              <a:bodyPr wrap="none" anchor="ctr"/>
              <a:lstStyle/>
              <a:p>
                <a:pPr fontAlgn="base">
                  <a:spcBef>
                    <a:spcPct val="0"/>
                  </a:spcBef>
                  <a:spcAft>
                    <a:spcPct val="0"/>
                  </a:spcAft>
                </a:pPr>
                <a:endParaRPr lang="en-US">
                  <a:solidFill>
                    <a:srgbClr val="000000"/>
                  </a:solidFill>
                </a:endParaRPr>
              </a:p>
            </p:txBody>
          </p:sp>
          <p:pic>
            <p:nvPicPr>
              <p:cNvPr id="54304"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8" y="3776"/>
                <a:ext cx="182" cy="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sp>
        <p:nvSpPr>
          <p:cNvPr id="54293" name="Line 33"/>
          <p:cNvSpPr>
            <a:spLocks noChangeShapeType="1"/>
          </p:cNvSpPr>
          <p:nvPr/>
        </p:nvSpPr>
        <p:spPr bwMode="auto">
          <a:xfrm>
            <a:off x="3429001" y="1917700"/>
            <a:ext cx="4016375" cy="1588"/>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4" name="Line 34"/>
          <p:cNvSpPr>
            <a:spLocks noChangeShapeType="1"/>
          </p:cNvSpPr>
          <p:nvPr/>
        </p:nvSpPr>
        <p:spPr bwMode="auto">
          <a:xfrm>
            <a:off x="4243389" y="2592388"/>
            <a:ext cx="1587" cy="2032000"/>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5" name="Line 35"/>
          <p:cNvSpPr>
            <a:spLocks noChangeShapeType="1"/>
          </p:cNvSpPr>
          <p:nvPr/>
        </p:nvSpPr>
        <p:spPr bwMode="auto">
          <a:xfrm>
            <a:off x="5549901" y="2755900"/>
            <a:ext cx="22225" cy="2941638"/>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6" name="Line 36"/>
          <p:cNvSpPr>
            <a:spLocks noChangeShapeType="1"/>
          </p:cNvSpPr>
          <p:nvPr/>
        </p:nvSpPr>
        <p:spPr bwMode="auto">
          <a:xfrm flipH="1">
            <a:off x="7761288" y="2755901"/>
            <a:ext cx="11112" cy="2365375"/>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7" name="Line 37"/>
          <p:cNvSpPr>
            <a:spLocks noChangeShapeType="1"/>
          </p:cNvSpPr>
          <p:nvPr/>
        </p:nvSpPr>
        <p:spPr bwMode="auto">
          <a:xfrm>
            <a:off x="7869238" y="2755901"/>
            <a:ext cx="6350" cy="989013"/>
          </a:xfrm>
          <a:prstGeom prst="line">
            <a:avLst/>
          </a:prstGeom>
          <a:noFill/>
          <a:ln w="5472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8" name="Line 38"/>
          <p:cNvSpPr>
            <a:spLocks noChangeShapeType="1"/>
          </p:cNvSpPr>
          <p:nvPr/>
        </p:nvSpPr>
        <p:spPr bwMode="auto">
          <a:xfrm>
            <a:off x="2819400" y="3576638"/>
            <a:ext cx="1588" cy="2832100"/>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4299" name="Text Box 39"/>
          <p:cNvSpPr txBox="1">
            <a:spLocks noChangeArrowheads="1"/>
          </p:cNvSpPr>
          <p:nvPr/>
        </p:nvSpPr>
        <p:spPr bwMode="auto">
          <a:xfrm rot="-5400000">
            <a:off x="-257968" y="3550444"/>
            <a:ext cx="518795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500" b="1">
                <a:solidFill>
                  <a:srgbClr val="000000"/>
                </a:solidFill>
              </a:rPr>
              <a:t>Isoelectric point (pI)</a:t>
            </a:r>
            <a:r>
              <a:rPr lang="ar-SA" altLang="en-US" sz="2500" b="1">
                <a:solidFill>
                  <a:srgbClr val="000000"/>
                </a:solidFill>
                <a:cs typeface="Arial" panose="020B0604020202020204" pitchFamily="34" charset="0"/>
              </a:rPr>
              <a:t>‏</a:t>
            </a:r>
            <a:endParaRPr lang="en-GB" altLang="en-US" sz="2500" b="1">
              <a:solidFill>
                <a:srgbClr val="000000"/>
              </a:solidFill>
            </a:endParaRPr>
          </a:p>
        </p:txBody>
      </p:sp>
      <p:sp>
        <p:nvSpPr>
          <p:cNvPr id="54300" name="Text Box 40"/>
          <p:cNvSpPr txBox="1">
            <a:spLocks noChangeArrowheads="1"/>
          </p:cNvSpPr>
          <p:nvPr/>
        </p:nvSpPr>
        <p:spPr bwMode="auto">
          <a:xfrm>
            <a:off x="2051051" y="423863"/>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Gel separation</a:t>
            </a:r>
          </a:p>
        </p:txBody>
      </p:sp>
    </p:spTree>
    <p:extLst>
      <p:ext uri="{BB962C8B-B14F-4D97-AF65-F5344CB8AC3E}">
        <p14:creationId xmlns:p14="http://schemas.microsoft.com/office/powerpoint/2010/main" val="1654399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1241426"/>
            <a:ext cx="677545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5299" name="Text Box 3"/>
          <p:cNvSpPr txBox="1">
            <a:spLocks noChangeArrowheads="1"/>
          </p:cNvSpPr>
          <p:nvPr/>
        </p:nvSpPr>
        <p:spPr bwMode="auto">
          <a:xfrm>
            <a:off x="2051051" y="423863"/>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2D Gels</a:t>
            </a:r>
          </a:p>
        </p:txBody>
      </p:sp>
    </p:spTree>
    <p:extLst>
      <p:ext uri="{BB962C8B-B14F-4D97-AF65-F5344CB8AC3E}">
        <p14:creationId xmlns:p14="http://schemas.microsoft.com/office/powerpoint/2010/main" val="499367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1241426"/>
            <a:ext cx="677545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6323" name="Text Box 3"/>
          <p:cNvSpPr txBox="1">
            <a:spLocks noChangeArrowheads="1"/>
          </p:cNvSpPr>
          <p:nvPr/>
        </p:nvSpPr>
        <p:spPr bwMode="auto">
          <a:xfrm>
            <a:off x="2051051" y="423863"/>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2D Gels</a:t>
            </a:r>
          </a:p>
        </p:txBody>
      </p:sp>
      <p:sp>
        <p:nvSpPr>
          <p:cNvPr id="56324" name="Text Box 4"/>
          <p:cNvSpPr txBox="1">
            <a:spLocks noChangeArrowheads="1"/>
          </p:cNvSpPr>
          <p:nvPr/>
        </p:nvSpPr>
        <p:spPr bwMode="auto">
          <a:xfrm>
            <a:off x="6442076" y="3375026"/>
            <a:ext cx="4125913"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Relative </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spot intensities indicate relative abundance </a:t>
            </a:r>
          </a:p>
        </p:txBody>
      </p:sp>
      <p:sp>
        <p:nvSpPr>
          <p:cNvPr id="56325" name="Line 5"/>
          <p:cNvSpPr>
            <a:spLocks noChangeShapeType="1"/>
          </p:cNvSpPr>
          <p:nvPr/>
        </p:nvSpPr>
        <p:spPr bwMode="auto">
          <a:xfrm flipH="1" flipV="1">
            <a:off x="5410200" y="3190875"/>
            <a:ext cx="914400" cy="698500"/>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6326" name="Line 6"/>
          <p:cNvSpPr>
            <a:spLocks noChangeShapeType="1"/>
          </p:cNvSpPr>
          <p:nvPr/>
        </p:nvSpPr>
        <p:spPr bwMode="auto">
          <a:xfrm flipV="1">
            <a:off x="7596188" y="2614613"/>
            <a:ext cx="25400" cy="842962"/>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31938475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3" y="1241426"/>
            <a:ext cx="677545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7347" name="Text Box 3"/>
          <p:cNvSpPr txBox="1">
            <a:spLocks noChangeArrowheads="1"/>
          </p:cNvSpPr>
          <p:nvPr/>
        </p:nvSpPr>
        <p:spPr bwMode="auto">
          <a:xfrm>
            <a:off x="2051051" y="423863"/>
            <a:ext cx="6215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900" b="1">
                <a:solidFill>
                  <a:srgbClr val="000000"/>
                </a:solidFill>
              </a:rPr>
              <a:t>2D Gels</a:t>
            </a:r>
          </a:p>
        </p:txBody>
      </p:sp>
      <p:sp>
        <p:nvSpPr>
          <p:cNvPr id="57348" name="Text Box 4"/>
          <p:cNvSpPr txBox="1">
            <a:spLocks noChangeArrowheads="1"/>
          </p:cNvSpPr>
          <p:nvPr/>
        </p:nvSpPr>
        <p:spPr bwMode="auto">
          <a:xfrm>
            <a:off x="6376988" y="3536950"/>
            <a:ext cx="41275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4720">
                <a:solidFill>
                  <a:srgbClr val="000000"/>
                </a:solidFill>
                <a:round/>
                <a:headEnd/>
                <a:tailEnd/>
              </a14:hiddenLine>
            </a:ext>
          </a:extLst>
        </p:spPr>
        <p:txBody>
          <a:bodyPr lIns="106457" tIns="65638" rIns="106457" bIns="65638"/>
          <a:lstStyle>
            <a:lvl1pPr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But, what is it? </a:t>
            </a:r>
          </a:p>
        </p:txBody>
      </p:sp>
      <p:sp>
        <p:nvSpPr>
          <p:cNvPr id="57349" name="Line 5"/>
          <p:cNvSpPr>
            <a:spLocks noChangeShapeType="1"/>
          </p:cNvSpPr>
          <p:nvPr/>
        </p:nvSpPr>
        <p:spPr bwMode="auto">
          <a:xfrm flipH="1" flipV="1">
            <a:off x="5410200" y="3190875"/>
            <a:ext cx="914400" cy="698500"/>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7350" name="Line 6"/>
          <p:cNvSpPr>
            <a:spLocks noChangeShapeType="1"/>
          </p:cNvSpPr>
          <p:nvPr/>
        </p:nvSpPr>
        <p:spPr bwMode="auto">
          <a:xfrm flipV="1">
            <a:off x="7596188" y="2614613"/>
            <a:ext cx="25400" cy="842962"/>
          </a:xfrm>
          <a:prstGeom prst="line">
            <a:avLst/>
          </a:prstGeom>
          <a:noFill/>
          <a:ln w="5472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7351" name="TextBox 8"/>
          <p:cNvSpPr txBox="1">
            <a:spLocks noChangeArrowheads="1"/>
          </p:cNvSpPr>
          <p:nvPr/>
        </p:nvSpPr>
        <p:spPr bwMode="auto">
          <a:xfrm>
            <a:off x="6200776" y="6488114"/>
            <a:ext cx="446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Pick it out and do MS/MS characterization</a:t>
            </a:r>
          </a:p>
        </p:txBody>
      </p:sp>
    </p:spTree>
    <p:extLst>
      <p:ext uri="{BB962C8B-B14F-4D97-AF65-F5344CB8AC3E}">
        <p14:creationId xmlns:p14="http://schemas.microsoft.com/office/powerpoint/2010/main" val="6573424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949451" y="41276"/>
            <a:ext cx="8228013"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a:solidFill>
                  <a:schemeClr val="tx1"/>
                </a:solidFill>
                <a:latin typeface="Arial" panose="020B0604020202020204" pitchFamily="34" charset="0"/>
              </a:defRPr>
            </a:lvl9pPr>
          </a:lstStyle>
          <a:p>
            <a:pPr algn="ct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4000" b="1">
                <a:solidFill>
                  <a:srgbClr val="000000"/>
                </a:solidFill>
              </a:rPr>
              <a:t>Peptide-Level Separation</a:t>
            </a:r>
          </a:p>
        </p:txBody>
      </p:sp>
      <p:sp>
        <p:nvSpPr>
          <p:cNvPr id="58371" name="Rectangle 3"/>
          <p:cNvSpPr>
            <a:spLocks noChangeArrowheads="1"/>
          </p:cNvSpPr>
          <p:nvPr/>
        </p:nvSpPr>
        <p:spPr bwMode="auto">
          <a:xfrm>
            <a:off x="3103563" y="4611688"/>
            <a:ext cx="4565650" cy="1238250"/>
          </a:xfrm>
          <a:prstGeom prst="rect">
            <a:avLst/>
          </a:prstGeom>
          <a:solidFill>
            <a:srgbClr val="99CCFF"/>
          </a:solidFill>
          <a:ln w="936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8372" name="Line 4"/>
          <p:cNvSpPr>
            <a:spLocks noChangeShapeType="1"/>
          </p:cNvSpPr>
          <p:nvPr/>
        </p:nvSpPr>
        <p:spPr bwMode="auto">
          <a:xfrm>
            <a:off x="2211389" y="5230814"/>
            <a:ext cx="877887" cy="1587"/>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8373" name="Text Box 5"/>
          <p:cNvSpPr txBox="1">
            <a:spLocks noChangeArrowheads="1"/>
          </p:cNvSpPr>
          <p:nvPr/>
        </p:nvSpPr>
        <p:spPr bwMode="auto">
          <a:xfrm>
            <a:off x="1951038" y="4654550"/>
            <a:ext cx="8318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1600">
                <a:solidFill>
                  <a:srgbClr val="000000"/>
                </a:solidFill>
              </a:rPr>
              <a:t>inject</a:t>
            </a:r>
          </a:p>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1600">
                <a:solidFill>
                  <a:srgbClr val="000000"/>
                </a:solidFill>
              </a:rPr>
              <a:t>peptides</a:t>
            </a:r>
          </a:p>
        </p:txBody>
      </p:sp>
      <p:sp>
        <p:nvSpPr>
          <p:cNvPr id="58374" name="Text Box 6"/>
          <p:cNvSpPr txBox="1">
            <a:spLocks noChangeArrowheads="1"/>
          </p:cNvSpPr>
          <p:nvPr/>
        </p:nvSpPr>
        <p:spPr bwMode="auto">
          <a:xfrm>
            <a:off x="4800601" y="5029200"/>
            <a:ext cx="1736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400" b="1">
                <a:solidFill>
                  <a:srgbClr val="333399"/>
                </a:solidFill>
              </a:rPr>
              <a:t>VLMDYISSSK</a:t>
            </a:r>
          </a:p>
        </p:txBody>
      </p:sp>
      <p:sp>
        <p:nvSpPr>
          <p:cNvPr id="58375" name="Text Box 7"/>
          <p:cNvSpPr txBox="1">
            <a:spLocks noChangeArrowheads="1"/>
          </p:cNvSpPr>
          <p:nvPr/>
        </p:nvSpPr>
        <p:spPr bwMode="auto">
          <a:xfrm>
            <a:off x="7893051" y="4948238"/>
            <a:ext cx="10842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400" b="1">
                <a:solidFill>
                  <a:srgbClr val="000080"/>
                </a:solidFill>
              </a:rPr>
              <a:t>CGLVK</a:t>
            </a:r>
          </a:p>
          <a:p>
            <a:pPr fontAlgn="base">
              <a:lnSpc>
                <a:spcPct val="87000"/>
              </a:lnSpc>
              <a:spcBef>
                <a:spcPct val="0"/>
              </a:spcBef>
              <a:spcAft>
                <a:spcPts val="663"/>
              </a:spcAft>
              <a:buClr>
                <a:srgbClr val="000000"/>
              </a:buClr>
              <a:buSzPct val="45000"/>
            </a:pPr>
            <a:endParaRPr lang="en-GB" altLang="en-US" sz="1400" b="1">
              <a:solidFill>
                <a:srgbClr val="000080"/>
              </a:solidFill>
            </a:endParaRPr>
          </a:p>
        </p:txBody>
      </p:sp>
      <p:sp>
        <p:nvSpPr>
          <p:cNvPr id="58376" name="Text Box 8"/>
          <p:cNvSpPr txBox="1">
            <a:spLocks noChangeArrowheads="1"/>
          </p:cNvSpPr>
          <p:nvPr/>
        </p:nvSpPr>
        <p:spPr bwMode="auto">
          <a:xfrm>
            <a:off x="6477000" y="5181600"/>
            <a:ext cx="121920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400" b="1">
                <a:solidFill>
                  <a:srgbClr val="000080"/>
                </a:solidFill>
              </a:rPr>
              <a:t>EVLISK</a:t>
            </a:r>
          </a:p>
        </p:txBody>
      </p:sp>
      <p:sp>
        <p:nvSpPr>
          <p:cNvPr id="58377" name="Text Box 9"/>
          <p:cNvSpPr txBox="1">
            <a:spLocks noChangeArrowheads="1"/>
          </p:cNvSpPr>
          <p:nvPr/>
        </p:nvSpPr>
        <p:spPr bwMode="auto">
          <a:xfrm>
            <a:off x="3276600" y="5105401"/>
            <a:ext cx="144780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400" b="1">
                <a:solidFill>
                  <a:srgbClr val="333399"/>
                </a:solidFill>
              </a:rPr>
              <a:t>GINTSELTTIR</a:t>
            </a:r>
          </a:p>
        </p:txBody>
      </p:sp>
      <p:cxnSp>
        <p:nvCxnSpPr>
          <p:cNvPr id="58378" name="AutoShape 10"/>
          <p:cNvCxnSpPr>
            <a:cxnSpLocks noChangeShapeType="1"/>
            <a:stCxn id="58371" idx="3"/>
          </p:cNvCxnSpPr>
          <p:nvPr/>
        </p:nvCxnSpPr>
        <p:spPr bwMode="auto">
          <a:xfrm>
            <a:off x="8297863" y="5765800"/>
            <a:ext cx="1446212" cy="692150"/>
          </a:xfrm>
          <a:prstGeom prst="curvedConnector3">
            <a:avLst>
              <a:gd name="adj1" fmla="val 50000"/>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8379" name="Line 11"/>
          <p:cNvSpPr>
            <a:spLocks noChangeShapeType="1"/>
          </p:cNvSpPr>
          <p:nvPr/>
        </p:nvSpPr>
        <p:spPr bwMode="auto">
          <a:xfrm>
            <a:off x="8328026" y="5233989"/>
            <a:ext cx="123825" cy="319087"/>
          </a:xfrm>
          <a:prstGeom prst="line">
            <a:avLst/>
          </a:prstGeom>
          <a:noFill/>
          <a:ln w="936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8380" name="Line 12"/>
          <p:cNvSpPr>
            <a:spLocks noChangeShapeType="1"/>
          </p:cNvSpPr>
          <p:nvPr/>
        </p:nvSpPr>
        <p:spPr bwMode="auto">
          <a:xfrm>
            <a:off x="6962775" y="5634039"/>
            <a:ext cx="374650" cy="1587"/>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8381" name="Line 13"/>
          <p:cNvSpPr>
            <a:spLocks noChangeShapeType="1"/>
          </p:cNvSpPr>
          <p:nvPr/>
        </p:nvSpPr>
        <p:spPr bwMode="auto">
          <a:xfrm>
            <a:off x="4989514" y="5503864"/>
            <a:ext cx="490537" cy="1587"/>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8382" name="Line 14"/>
          <p:cNvSpPr>
            <a:spLocks noChangeShapeType="1"/>
          </p:cNvSpPr>
          <p:nvPr/>
        </p:nvSpPr>
        <p:spPr bwMode="auto">
          <a:xfrm>
            <a:off x="3506789" y="5514975"/>
            <a:ext cx="504825" cy="1588"/>
          </a:xfrm>
          <a:prstGeom prst="line">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8383" name="Text Box 15"/>
          <p:cNvSpPr txBox="1">
            <a:spLocks noChangeArrowheads="1"/>
          </p:cNvSpPr>
          <p:nvPr/>
        </p:nvSpPr>
        <p:spPr bwMode="auto">
          <a:xfrm>
            <a:off x="8975725" y="5630864"/>
            <a:ext cx="13525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200">
                <a:solidFill>
                  <a:srgbClr val="000000"/>
                </a:solidFill>
              </a:rPr>
              <a:t>to MS/MS</a:t>
            </a:r>
          </a:p>
        </p:txBody>
      </p:sp>
      <p:sp>
        <p:nvSpPr>
          <p:cNvPr id="58384" name="Text Box 16"/>
          <p:cNvSpPr txBox="1">
            <a:spLocks noChangeArrowheads="1"/>
          </p:cNvSpPr>
          <p:nvPr/>
        </p:nvSpPr>
        <p:spPr bwMode="auto">
          <a:xfrm>
            <a:off x="3886201" y="4057650"/>
            <a:ext cx="28368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eaLnBrk="1" fontAlgn="base">
              <a:lnSpc>
                <a:spcPct val="87000"/>
              </a:lnSpc>
              <a:spcBef>
                <a:spcPct val="0"/>
              </a:spcBef>
              <a:spcAft>
                <a:spcPct val="0"/>
              </a:spcAft>
              <a:buClr>
                <a:srgbClr val="000000"/>
              </a:buClr>
              <a:buSzPct val="45000"/>
              <a:buFont typeface="Wingdings" panose="05000000000000000000" pitchFamily="2" charset="2"/>
              <a:buNone/>
            </a:pPr>
            <a:r>
              <a:rPr lang="en-GB" altLang="en-US" sz="2900">
                <a:solidFill>
                  <a:srgbClr val="000000"/>
                </a:solidFill>
              </a:rPr>
              <a:t>nanoLC Column</a:t>
            </a:r>
          </a:p>
        </p:txBody>
      </p:sp>
      <p:sp>
        <p:nvSpPr>
          <p:cNvPr id="58385" name="Text Box 17"/>
          <p:cNvSpPr txBox="1">
            <a:spLocks noChangeArrowheads="1"/>
          </p:cNvSpPr>
          <p:nvPr/>
        </p:nvSpPr>
        <p:spPr bwMode="auto">
          <a:xfrm>
            <a:off x="1917700" y="1296989"/>
            <a:ext cx="1735138"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Lst>
              <a:defRPr>
                <a:solidFill>
                  <a:schemeClr val="tx1"/>
                </a:solidFill>
                <a:latin typeface="Arial" panose="020B0604020202020204" pitchFamily="34" charset="0"/>
              </a:defRPr>
            </a:lvl1pPr>
            <a:lvl2pPr marL="742950" indent="-285750" defTabSz="414338" eaLnBrk="0" hangingPunct="0">
              <a:tabLst>
                <a:tab pos="657225" algn="l"/>
                <a:tab pos="1312863" algn="l"/>
              </a:tabLst>
              <a:defRPr>
                <a:solidFill>
                  <a:schemeClr val="tx1"/>
                </a:solidFill>
                <a:latin typeface="Arial" panose="020B0604020202020204" pitchFamily="34" charset="0"/>
              </a:defRPr>
            </a:lvl2pPr>
            <a:lvl3pPr marL="1143000" indent="-228600" defTabSz="414338" eaLnBrk="0" hangingPunct="0">
              <a:tabLst>
                <a:tab pos="657225" algn="l"/>
                <a:tab pos="1312863" algn="l"/>
              </a:tabLst>
              <a:defRPr>
                <a:solidFill>
                  <a:schemeClr val="tx1"/>
                </a:solidFill>
                <a:latin typeface="Arial" panose="020B0604020202020204" pitchFamily="34" charset="0"/>
              </a:defRPr>
            </a:lvl3pPr>
            <a:lvl4pPr marL="1600200" indent="-228600" defTabSz="414338" eaLnBrk="0" hangingPunct="0">
              <a:tabLst>
                <a:tab pos="657225" algn="l"/>
                <a:tab pos="1312863" algn="l"/>
              </a:tabLst>
              <a:defRPr>
                <a:solidFill>
                  <a:schemeClr val="tx1"/>
                </a:solidFill>
                <a:latin typeface="Arial" panose="020B0604020202020204" pitchFamily="34" charset="0"/>
              </a:defRPr>
            </a:lvl4pPr>
            <a:lvl5pPr marL="2057400" indent="-228600" defTabSz="414338" eaLnBrk="0" hangingPunct="0">
              <a:tabLst>
                <a:tab pos="657225" algn="l"/>
                <a:tab pos="131286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Lst>
              <a:defRPr>
                <a:solidFill>
                  <a:schemeClr val="tx1"/>
                </a:solidFill>
                <a:latin typeface="Arial" panose="020B0604020202020204" pitchFamily="34" charset="0"/>
              </a:defRPr>
            </a:lvl9pPr>
          </a:lstStyle>
          <a:p>
            <a:pPr fontAlgn="base">
              <a:lnSpc>
                <a:spcPct val="87000"/>
              </a:lnSpc>
              <a:spcBef>
                <a:spcPct val="0"/>
              </a:spcBef>
              <a:spcAft>
                <a:spcPct val="0"/>
              </a:spcAft>
              <a:buClr>
                <a:srgbClr val="000000"/>
              </a:buClr>
              <a:buSzPct val="45000"/>
              <a:buFont typeface="Wingdings" panose="05000000000000000000" pitchFamily="2" charset="2"/>
              <a:buNone/>
            </a:pPr>
            <a:r>
              <a:rPr lang="en-GB" altLang="en-US" sz="1300" b="1">
                <a:solidFill>
                  <a:srgbClr val="000080"/>
                </a:solidFill>
              </a:rPr>
              <a:t>KRRCGLVKKIRIKKKIAVDELTDALAVAQSAVFTDYRGINTSELTTIRVKLREAGVGYRVLKNTLARRAADNTDHSNIKGAFEGPVAMAYSSNDVVAPARVLMDYISSSKSNLKVTGGYLSNKLISVEEVAELAKLPSREVLISKILAGMQSPITGLAMVLNGPARGLAIVLQARIKQLEG</a:t>
            </a:r>
          </a:p>
        </p:txBody>
      </p:sp>
      <p:sp>
        <p:nvSpPr>
          <p:cNvPr id="58386" name="Text Box 18"/>
          <p:cNvSpPr txBox="1">
            <a:spLocks noChangeArrowheads="1"/>
          </p:cNvSpPr>
          <p:nvPr/>
        </p:nvSpPr>
        <p:spPr bwMode="auto">
          <a:xfrm>
            <a:off x="5668964" y="1295401"/>
            <a:ext cx="291147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 pos="2627313"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 pos="2627313"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 pos="2627313"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 pos="2627313" algn="l"/>
              </a:tabLs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300" b="1">
                <a:solidFill>
                  <a:srgbClr val="333399"/>
                </a:solidFill>
              </a:rPr>
              <a:t>CGLVK</a:t>
            </a:r>
          </a:p>
          <a:p>
            <a:pPr fontAlgn="base">
              <a:lnSpc>
                <a:spcPct val="87000"/>
              </a:lnSpc>
              <a:spcBef>
                <a:spcPct val="0"/>
              </a:spcBef>
              <a:spcAft>
                <a:spcPts val="663"/>
              </a:spcAft>
              <a:buClr>
                <a:srgbClr val="000000"/>
              </a:buClr>
              <a:buSzPct val="45000"/>
            </a:pPr>
            <a:r>
              <a:rPr lang="en-GB" altLang="en-US" sz="1300" b="1">
                <a:solidFill>
                  <a:srgbClr val="333399"/>
                </a:solidFill>
              </a:rPr>
              <a:t>IAVDELTDALAVAQSAVFTDYR</a:t>
            </a:r>
          </a:p>
          <a:p>
            <a:pPr fontAlgn="base">
              <a:lnSpc>
                <a:spcPct val="87000"/>
              </a:lnSpc>
              <a:spcBef>
                <a:spcPct val="0"/>
              </a:spcBef>
              <a:spcAft>
                <a:spcPts val="663"/>
              </a:spcAft>
              <a:buClr>
                <a:srgbClr val="000000"/>
              </a:buClr>
              <a:buSzPct val="45000"/>
            </a:pPr>
            <a:r>
              <a:rPr lang="en-GB" altLang="en-US" sz="1300" b="1">
                <a:solidFill>
                  <a:srgbClr val="333399"/>
                </a:solidFill>
              </a:rPr>
              <a:t>GINTSELTTIR</a:t>
            </a:r>
          </a:p>
          <a:p>
            <a:pPr fontAlgn="base">
              <a:lnSpc>
                <a:spcPct val="87000"/>
              </a:lnSpc>
              <a:spcBef>
                <a:spcPct val="0"/>
              </a:spcBef>
              <a:spcAft>
                <a:spcPts val="663"/>
              </a:spcAft>
              <a:buClr>
                <a:srgbClr val="000000"/>
              </a:buClr>
              <a:buSzPct val="45000"/>
            </a:pPr>
            <a:r>
              <a:rPr lang="en-GB" altLang="en-US" sz="1300" b="1">
                <a:solidFill>
                  <a:srgbClr val="333399"/>
                </a:solidFill>
              </a:rPr>
              <a:t>VKLR</a:t>
            </a:r>
          </a:p>
          <a:p>
            <a:pPr fontAlgn="base">
              <a:lnSpc>
                <a:spcPct val="87000"/>
              </a:lnSpc>
              <a:spcBef>
                <a:spcPct val="0"/>
              </a:spcBef>
              <a:spcAft>
                <a:spcPts val="663"/>
              </a:spcAft>
              <a:buClr>
                <a:srgbClr val="000000"/>
              </a:buClr>
              <a:buSzPct val="45000"/>
            </a:pPr>
            <a:r>
              <a:rPr lang="en-GB" altLang="en-US" sz="1300" b="1">
                <a:solidFill>
                  <a:srgbClr val="333399"/>
                </a:solidFill>
              </a:rPr>
              <a:t>EAGVGYR</a:t>
            </a:r>
          </a:p>
          <a:p>
            <a:pPr fontAlgn="base">
              <a:lnSpc>
                <a:spcPct val="87000"/>
              </a:lnSpc>
              <a:spcBef>
                <a:spcPct val="0"/>
              </a:spcBef>
              <a:spcAft>
                <a:spcPts val="663"/>
              </a:spcAft>
              <a:buClr>
                <a:srgbClr val="000000"/>
              </a:buClr>
              <a:buSzPct val="45000"/>
            </a:pPr>
            <a:r>
              <a:rPr lang="en-GB" altLang="en-US" sz="1300" b="1">
                <a:solidFill>
                  <a:srgbClr val="333399"/>
                </a:solidFill>
              </a:rPr>
              <a:t>NTLAR</a:t>
            </a:r>
          </a:p>
          <a:p>
            <a:pPr fontAlgn="base">
              <a:lnSpc>
                <a:spcPct val="87000"/>
              </a:lnSpc>
              <a:spcBef>
                <a:spcPct val="0"/>
              </a:spcBef>
              <a:spcAft>
                <a:spcPts val="663"/>
              </a:spcAft>
              <a:buClr>
                <a:srgbClr val="000000"/>
              </a:buClr>
              <a:buSzPct val="45000"/>
            </a:pPr>
            <a:r>
              <a:rPr lang="en-GB" altLang="en-US" sz="1300" b="1">
                <a:solidFill>
                  <a:srgbClr val="333399"/>
                </a:solidFill>
              </a:rPr>
              <a:t>AADNTDHSNIK</a:t>
            </a:r>
          </a:p>
          <a:p>
            <a:pPr fontAlgn="base">
              <a:lnSpc>
                <a:spcPct val="87000"/>
              </a:lnSpc>
              <a:spcBef>
                <a:spcPct val="0"/>
              </a:spcBef>
              <a:spcAft>
                <a:spcPts val="663"/>
              </a:spcAft>
              <a:buClr>
                <a:srgbClr val="000000"/>
              </a:buClr>
              <a:buSzPct val="45000"/>
            </a:pPr>
            <a:r>
              <a:rPr lang="en-GB" altLang="en-US" sz="1300" b="1">
                <a:solidFill>
                  <a:srgbClr val="333399"/>
                </a:solidFill>
              </a:rPr>
              <a:t>GAFEGPVAMAYSSNDVVAPAR</a:t>
            </a:r>
          </a:p>
          <a:p>
            <a:pPr fontAlgn="base">
              <a:lnSpc>
                <a:spcPct val="87000"/>
              </a:lnSpc>
              <a:spcBef>
                <a:spcPct val="0"/>
              </a:spcBef>
              <a:spcAft>
                <a:spcPts val="663"/>
              </a:spcAft>
              <a:buClr>
                <a:srgbClr val="000000"/>
              </a:buClr>
              <a:buSzPct val="45000"/>
            </a:pPr>
            <a:endParaRPr lang="en-GB" altLang="en-US" sz="1300" b="1">
              <a:solidFill>
                <a:srgbClr val="333399"/>
              </a:solidFill>
            </a:endParaRPr>
          </a:p>
        </p:txBody>
      </p:sp>
      <p:sp>
        <p:nvSpPr>
          <p:cNvPr id="58387" name="Text Box 19"/>
          <p:cNvSpPr txBox="1">
            <a:spLocks noChangeArrowheads="1"/>
          </p:cNvSpPr>
          <p:nvPr/>
        </p:nvSpPr>
        <p:spPr bwMode="auto">
          <a:xfrm>
            <a:off x="8328026" y="1282700"/>
            <a:ext cx="2360613"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defTabSz="414338" eaLnBrk="0" hangingPunct="0">
              <a:tabLst>
                <a:tab pos="657225" algn="l"/>
                <a:tab pos="1312863" algn="l"/>
                <a:tab pos="1970088" algn="l"/>
              </a:tabLst>
              <a:defRPr>
                <a:solidFill>
                  <a:schemeClr val="tx1"/>
                </a:solidFill>
                <a:latin typeface="Arial" panose="020B0604020202020204" pitchFamily="34" charset="0"/>
              </a:defRPr>
            </a:lvl1pPr>
            <a:lvl2pPr marL="742950" indent="-285750" defTabSz="414338" eaLnBrk="0" hangingPunct="0">
              <a:tabLst>
                <a:tab pos="657225" algn="l"/>
                <a:tab pos="1312863" algn="l"/>
                <a:tab pos="1970088" algn="l"/>
              </a:tabLst>
              <a:defRPr>
                <a:solidFill>
                  <a:schemeClr val="tx1"/>
                </a:solidFill>
                <a:latin typeface="Arial" panose="020B0604020202020204" pitchFamily="34" charset="0"/>
              </a:defRPr>
            </a:lvl2pPr>
            <a:lvl3pPr marL="1143000" indent="-228600" defTabSz="414338" eaLnBrk="0" hangingPunct="0">
              <a:tabLst>
                <a:tab pos="657225" algn="l"/>
                <a:tab pos="1312863" algn="l"/>
                <a:tab pos="1970088" algn="l"/>
              </a:tabLst>
              <a:defRPr>
                <a:solidFill>
                  <a:schemeClr val="tx1"/>
                </a:solidFill>
                <a:latin typeface="Arial" panose="020B0604020202020204" pitchFamily="34" charset="0"/>
              </a:defRPr>
            </a:lvl3pPr>
            <a:lvl4pPr marL="1600200" indent="-228600" defTabSz="414338" eaLnBrk="0" hangingPunct="0">
              <a:tabLst>
                <a:tab pos="657225" algn="l"/>
                <a:tab pos="1312863" algn="l"/>
                <a:tab pos="1970088" algn="l"/>
              </a:tabLst>
              <a:defRPr>
                <a:solidFill>
                  <a:schemeClr val="tx1"/>
                </a:solidFill>
                <a:latin typeface="Arial" panose="020B0604020202020204" pitchFamily="34" charset="0"/>
              </a:defRPr>
            </a:lvl4pPr>
            <a:lvl5pPr marL="2057400" indent="-228600" defTabSz="414338" eaLnBrk="0" hangingPunct="0">
              <a:tabLst>
                <a:tab pos="657225" algn="l"/>
                <a:tab pos="1312863" algn="l"/>
                <a:tab pos="1970088"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 pos="1312863" algn="l"/>
                <a:tab pos="1970088" algn="l"/>
              </a:tabLst>
              <a:defRPr>
                <a:solidFill>
                  <a:schemeClr val="tx1"/>
                </a:solidFill>
                <a:latin typeface="Arial" panose="020B0604020202020204" pitchFamily="34" charset="0"/>
              </a:defRPr>
            </a:lvl9pPr>
          </a:lstStyle>
          <a:p>
            <a:pPr fontAlgn="base">
              <a:lnSpc>
                <a:spcPct val="87000"/>
              </a:lnSpc>
              <a:spcBef>
                <a:spcPct val="0"/>
              </a:spcBef>
              <a:spcAft>
                <a:spcPts val="663"/>
              </a:spcAft>
              <a:buClr>
                <a:srgbClr val="000000"/>
              </a:buClr>
              <a:buSzPct val="45000"/>
            </a:pPr>
            <a:r>
              <a:rPr lang="en-GB" altLang="en-US" sz="1300" b="1">
                <a:solidFill>
                  <a:srgbClr val="333399"/>
                </a:solidFill>
              </a:rPr>
              <a:t>VLMDYISSSK</a:t>
            </a:r>
          </a:p>
          <a:p>
            <a:pPr fontAlgn="base">
              <a:lnSpc>
                <a:spcPct val="87000"/>
              </a:lnSpc>
              <a:spcBef>
                <a:spcPct val="0"/>
              </a:spcBef>
              <a:spcAft>
                <a:spcPts val="663"/>
              </a:spcAft>
              <a:buClr>
                <a:srgbClr val="000000"/>
              </a:buClr>
              <a:buSzPct val="45000"/>
            </a:pPr>
            <a:r>
              <a:rPr lang="en-GB" altLang="en-US" sz="1300" b="1">
                <a:solidFill>
                  <a:srgbClr val="333399"/>
                </a:solidFill>
              </a:rPr>
              <a:t>SNLK</a:t>
            </a:r>
          </a:p>
          <a:p>
            <a:pPr fontAlgn="base">
              <a:lnSpc>
                <a:spcPct val="87000"/>
              </a:lnSpc>
              <a:spcBef>
                <a:spcPct val="0"/>
              </a:spcBef>
              <a:spcAft>
                <a:spcPts val="663"/>
              </a:spcAft>
              <a:buClr>
                <a:srgbClr val="000000"/>
              </a:buClr>
              <a:buSzPct val="45000"/>
            </a:pPr>
            <a:r>
              <a:rPr lang="en-GB" altLang="en-US" sz="1300" b="1">
                <a:solidFill>
                  <a:srgbClr val="333399"/>
                </a:solidFill>
              </a:rPr>
              <a:t>VTGGYLSNK</a:t>
            </a:r>
          </a:p>
          <a:p>
            <a:pPr fontAlgn="base">
              <a:lnSpc>
                <a:spcPct val="87000"/>
              </a:lnSpc>
              <a:spcBef>
                <a:spcPct val="0"/>
              </a:spcBef>
              <a:spcAft>
                <a:spcPts val="663"/>
              </a:spcAft>
              <a:buClr>
                <a:srgbClr val="000000"/>
              </a:buClr>
              <a:buSzPct val="45000"/>
            </a:pPr>
            <a:r>
              <a:rPr lang="en-GB" altLang="en-US" sz="1300" b="1">
                <a:solidFill>
                  <a:srgbClr val="333399"/>
                </a:solidFill>
              </a:rPr>
              <a:t>LISVEEVAELAK</a:t>
            </a:r>
          </a:p>
          <a:p>
            <a:pPr fontAlgn="base">
              <a:lnSpc>
                <a:spcPct val="87000"/>
              </a:lnSpc>
              <a:spcBef>
                <a:spcPct val="0"/>
              </a:spcBef>
              <a:spcAft>
                <a:spcPts val="663"/>
              </a:spcAft>
              <a:buClr>
                <a:srgbClr val="000000"/>
              </a:buClr>
              <a:buSzPct val="45000"/>
            </a:pPr>
            <a:r>
              <a:rPr lang="en-GB" altLang="en-US" sz="1300" b="1">
                <a:solidFill>
                  <a:srgbClr val="333399"/>
                </a:solidFill>
              </a:rPr>
              <a:t>LPSR</a:t>
            </a:r>
          </a:p>
          <a:p>
            <a:pPr fontAlgn="base">
              <a:lnSpc>
                <a:spcPct val="87000"/>
              </a:lnSpc>
              <a:spcBef>
                <a:spcPct val="0"/>
              </a:spcBef>
              <a:spcAft>
                <a:spcPts val="663"/>
              </a:spcAft>
              <a:buClr>
                <a:srgbClr val="000000"/>
              </a:buClr>
              <a:buSzPct val="45000"/>
            </a:pPr>
            <a:r>
              <a:rPr lang="en-GB" altLang="en-US" sz="1300" b="1">
                <a:solidFill>
                  <a:srgbClr val="333399"/>
                </a:solidFill>
              </a:rPr>
              <a:t>EVLISK</a:t>
            </a:r>
          </a:p>
          <a:p>
            <a:pPr fontAlgn="base">
              <a:lnSpc>
                <a:spcPct val="87000"/>
              </a:lnSpc>
              <a:spcBef>
                <a:spcPct val="0"/>
              </a:spcBef>
              <a:spcAft>
                <a:spcPts val="663"/>
              </a:spcAft>
              <a:buClr>
                <a:srgbClr val="000000"/>
              </a:buClr>
              <a:buSzPct val="45000"/>
            </a:pPr>
            <a:r>
              <a:rPr lang="en-GB" altLang="en-US" sz="1300" b="1">
                <a:solidFill>
                  <a:srgbClr val="333399"/>
                </a:solidFill>
              </a:rPr>
              <a:t>ILAGMQSPITGLAMVLNGPAR</a:t>
            </a:r>
          </a:p>
          <a:p>
            <a:pPr fontAlgn="base">
              <a:lnSpc>
                <a:spcPct val="87000"/>
              </a:lnSpc>
              <a:spcBef>
                <a:spcPct val="0"/>
              </a:spcBef>
              <a:spcAft>
                <a:spcPts val="663"/>
              </a:spcAft>
              <a:buClr>
                <a:srgbClr val="000000"/>
              </a:buClr>
              <a:buSzPct val="45000"/>
            </a:pPr>
            <a:r>
              <a:rPr lang="en-GB" altLang="en-US" sz="1300" b="1">
                <a:solidFill>
                  <a:srgbClr val="333399"/>
                </a:solidFill>
              </a:rPr>
              <a:t>GLAIVLQAR</a:t>
            </a:r>
          </a:p>
        </p:txBody>
      </p:sp>
      <p:sp>
        <p:nvSpPr>
          <p:cNvPr id="58388" name="AutoShape 20"/>
          <p:cNvSpPr>
            <a:spLocks noChangeArrowheads="1"/>
          </p:cNvSpPr>
          <p:nvPr/>
        </p:nvSpPr>
        <p:spPr bwMode="auto">
          <a:xfrm>
            <a:off x="3906839" y="2065338"/>
            <a:ext cx="1616075" cy="495300"/>
          </a:xfrm>
          <a:prstGeom prst="rightArrow">
            <a:avLst>
              <a:gd name="adj1" fmla="val 50000"/>
              <a:gd name="adj2" fmla="val 81571"/>
            </a:avLst>
          </a:prstGeom>
          <a:solidFill>
            <a:srgbClr val="FFFF99"/>
          </a:solidFill>
          <a:ln w="36720">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58389" name="Text Box 21"/>
          <p:cNvSpPr txBox="1">
            <a:spLocks noChangeArrowheads="1"/>
          </p:cNvSpPr>
          <p:nvPr/>
        </p:nvSpPr>
        <p:spPr bwMode="auto">
          <a:xfrm>
            <a:off x="4021139" y="1417639"/>
            <a:ext cx="1214437"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Lst>
        </p:spPr>
        <p:txBody>
          <a:bodyPr wrap="none" lIns="98293" tIns="57474" rIns="98293" bIns="57474"/>
          <a:lstStyle>
            <a:lvl1pPr defTabSz="414338" eaLnBrk="0" hangingPunct="0">
              <a:tabLst>
                <a:tab pos="657225" algn="l"/>
              </a:tabLst>
              <a:defRPr>
                <a:solidFill>
                  <a:schemeClr val="tx1"/>
                </a:solidFill>
                <a:latin typeface="Arial" panose="020B0604020202020204" pitchFamily="34" charset="0"/>
              </a:defRPr>
            </a:lvl1pPr>
            <a:lvl2pPr marL="742950" indent="-285750" defTabSz="414338" eaLnBrk="0" hangingPunct="0">
              <a:tabLst>
                <a:tab pos="657225" algn="l"/>
              </a:tabLst>
              <a:defRPr>
                <a:solidFill>
                  <a:schemeClr val="tx1"/>
                </a:solidFill>
                <a:latin typeface="Arial" panose="020B0604020202020204" pitchFamily="34" charset="0"/>
              </a:defRPr>
            </a:lvl2pPr>
            <a:lvl3pPr marL="1143000" indent="-228600" defTabSz="414338" eaLnBrk="0" hangingPunct="0">
              <a:tabLst>
                <a:tab pos="657225" algn="l"/>
              </a:tabLst>
              <a:defRPr>
                <a:solidFill>
                  <a:schemeClr val="tx1"/>
                </a:solidFill>
                <a:latin typeface="Arial" panose="020B0604020202020204" pitchFamily="34" charset="0"/>
              </a:defRPr>
            </a:lvl3pPr>
            <a:lvl4pPr marL="1600200" indent="-228600" defTabSz="414338" eaLnBrk="0" hangingPunct="0">
              <a:tabLst>
                <a:tab pos="657225" algn="l"/>
              </a:tabLst>
              <a:defRPr>
                <a:solidFill>
                  <a:schemeClr val="tx1"/>
                </a:solidFill>
                <a:latin typeface="Arial" panose="020B0604020202020204" pitchFamily="34" charset="0"/>
              </a:defRPr>
            </a:lvl4pPr>
            <a:lvl5pPr marL="2057400" indent="-228600" defTabSz="414338" eaLnBrk="0" hangingPunct="0">
              <a:tabLst>
                <a:tab pos="657225" algn="l"/>
              </a:tabLst>
              <a:defRPr>
                <a:solidFill>
                  <a:schemeClr val="tx1"/>
                </a:solidFill>
                <a:latin typeface="Arial" panose="020B0604020202020204" pitchFamily="34" charset="0"/>
              </a:defRPr>
            </a:lvl5pPr>
            <a:lvl6pPr marL="25146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6pPr>
            <a:lvl7pPr marL="29718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7pPr>
            <a:lvl8pPr marL="34290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8pPr>
            <a:lvl9pPr marL="3886200" indent="-228600" defTabSz="414338" eaLnBrk="0" fontAlgn="base" hangingPunct="0">
              <a:spcBef>
                <a:spcPct val="0"/>
              </a:spcBef>
              <a:spcAft>
                <a:spcPct val="0"/>
              </a:spcAft>
              <a:tabLst>
                <a:tab pos="657225" algn="l"/>
              </a:tabLs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000">
                <a:solidFill>
                  <a:srgbClr val="000000"/>
                </a:solidFill>
              </a:rPr>
              <a:t>Trypsin </a:t>
            </a:r>
          </a:p>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000">
                <a:solidFill>
                  <a:srgbClr val="000000"/>
                </a:solidFill>
              </a:rPr>
              <a:t>digestion</a:t>
            </a:r>
          </a:p>
        </p:txBody>
      </p:sp>
      <p:sp>
        <p:nvSpPr>
          <p:cNvPr id="58390" name="Text Box 22"/>
          <p:cNvSpPr txBox="1">
            <a:spLocks noChangeArrowheads="1"/>
          </p:cNvSpPr>
          <p:nvPr/>
        </p:nvSpPr>
        <p:spPr bwMode="auto">
          <a:xfrm>
            <a:off x="10115550" y="161925"/>
            <a:ext cx="4699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9" tIns="40820" rIns="81639" bIns="40820"/>
          <a:lstStyle>
            <a:lvl1pPr defTabSz="828675" eaLnBrk="0" hangingPunct="0">
              <a:defRPr>
                <a:solidFill>
                  <a:schemeClr val="tx1"/>
                </a:solidFill>
                <a:latin typeface="Arial" panose="020B0604020202020204" pitchFamily="34" charset="0"/>
              </a:defRPr>
            </a:lvl1pPr>
            <a:lvl2pPr marL="742950" indent="-285750" defTabSz="828675" eaLnBrk="0" hangingPunct="0">
              <a:defRPr>
                <a:solidFill>
                  <a:schemeClr val="tx1"/>
                </a:solidFill>
                <a:latin typeface="Arial" panose="020B0604020202020204" pitchFamily="34" charset="0"/>
              </a:defRPr>
            </a:lvl2pPr>
            <a:lvl3pPr marL="1143000" indent="-228600" defTabSz="828675" eaLnBrk="0" hangingPunct="0">
              <a:defRPr>
                <a:solidFill>
                  <a:schemeClr val="tx1"/>
                </a:solidFill>
                <a:latin typeface="Arial" panose="020B0604020202020204" pitchFamily="34" charset="0"/>
              </a:defRPr>
            </a:lvl3pPr>
            <a:lvl4pPr marL="1600200" indent="-228600" defTabSz="828675" eaLnBrk="0" hangingPunct="0">
              <a:defRPr>
                <a:solidFill>
                  <a:schemeClr val="tx1"/>
                </a:solidFill>
                <a:latin typeface="Arial" panose="020B0604020202020204" pitchFamily="34" charset="0"/>
              </a:defRPr>
            </a:lvl4pPr>
            <a:lvl5pPr marL="2057400" indent="-228600" defTabSz="828675" eaLnBrk="0" hangingPunct="0">
              <a:defRPr>
                <a:solidFill>
                  <a:schemeClr val="tx1"/>
                </a:solidFill>
                <a:latin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defRPr>
            </a:lvl9pPr>
          </a:lstStyle>
          <a:p>
            <a:pPr eaLnBrk="1" fontAlgn="base">
              <a:lnSpc>
                <a:spcPct val="93000"/>
              </a:lnSpc>
              <a:spcBef>
                <a:spcPct val="0"/>
              </a:spcBef>
              <a:spcAft>
                <a:spcPct val="0"/>
              </a:spcAft>
              <a:buClr>
                <a:srgbClr val="000000"/>
              </a:buClr>
              <a:buSzPct val="45000"/>
              <a:buFont typeface="Wingdings" panose="05000000000000000000" pitchFamily="2" charset="2"/>
              <a:buNone/>
            </a:pPr>
            <a:r>
              <a:rPr lang="en-GB" altLang="en-US" sz="2200">
                <a:solidFill>
                  <a:srgbClr val="FFFFFF"/>
                </a:solidFill>
              </a:rPr>
              <a:t>15</a:t>
            </a:r>
          </a:p>
        </p:txBody>
      </p:sp>
    </p:spTree>
    <p:extLst>
      <p:ext uri="{BB962C8B-B14F-4D97-AF65-F5344CB8AC3E}">
        <p14:creationId xmlns:p14="http://schemas.microsoft.com/office/powerpoint/2010/main" val="19355296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Example application of “Omics”</a:t>
            </a:r>
          </a:p>
        </p:txBody>
      </p:sp>
      <p:sp>
        <p:nvSpPr>
          <p:cNvPr id="59395" name="Rectangle 3"/>
          <p:cNvSpPr>
            <a:spLocks noGrp="1" noChangeArrowheads="1"/>
          </p:cNvSpPr>
          <p:nvPr>
            <p:ph type="body" idx="1"/>
          </p:nvPr>
        </p:nvSpPr>
        <p:spPr/>
        <p:txBody>
          <a:bodyPr/>
          <a:lstStyle/>
          <a:p>
            <a:pPr eaLnBrk="1" hangingPunct="1"/>
            <a:r>
              <a:rPr lang="en-US" altLang="en-US" smtClean="0"/>
              <a:t>Elucidation of proteins involved in cisDCE oxidation in Polaromonas strain JS666</a:t>
            </a:r>
          </a:p>
          <a:p>
            <a:pPr eaLnBrk="1" hangingPunct="1"/>
            <a:r>
              <a:rPr lang="en-US" altLang="en-US" smtClean="0"/>
              <a:t>PhD research of Laura Jennings (2008) in Gossett Lab</a:t>
            </a:r>
          </a:p>
        </p:txBody>
      </p:sp>
    </p:spTree>
    <p:extLst>
      <p:ext uri="{BB962C8B-B14F-4D97-AF65-F5344CB8AC3E}">
        <p14:creationId xmlns:p14="http://schemas.microsoft.com/office/powerpoint/2010/main" val="4196343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533400"/>
            <a:ext cx="8229600" cy="1143000"/>
          </a:xfrm>
        </p:spPr>
        <p:txBody>
          <a:bodyPr/>
          <a:lstStyle/>
          <a:p>
            <a:pPr eaLnBrk="1" hangingPunct="1"/>
            <a:r>
              <a:rPr lang="en-US" altLang="en-US" sz="3200" dirty="0"/>
              <a:t>Integrated microbial genomes (IMG):</a:t>
            </a:r>
            <a:br>
              <a:rPr lang="en-US" altLang="en-US" sz="3200" dirty="0"/>
            </a:br>
            <a:r>
              <a:rPr lang="en-US" altLang="en-US" sz="3200" dirty="0">
                <a:hlinkClick r:id="rId3"/>
              </a:rPr>
              <a:t>http://genome.jgi-psf.org/mic_home.html</a:t>
            </a:r>
            <a:r>
              <a:rPr lang="en-US" altLang="en-US" sz="3200" dirty="0"/>
              <a:t/>
            </a:r>
            <a:br>
              <a:rPr lang="en-US" altLang="en-US" sz="3200" dirty="0"/>
            </a:br>
            <a:r>
              <a:rPr lang="en-US" altLang="en-US" sz="3200" dirty="0"/>
              <a:t/>
            </a:r>
            <a:br>
              <a:rPr lang="en-US" altLang="en-US" sz="3200" dirty="0"/>
            </a:br>
            <a:endParaRPr lang="en-US" altLang="en-US" sz="3200" dirty="0"/>
          </a:p>
        </p:txBody>
      </p:sp>
      <p:pic>
        <p:nvPicPr>
          <p:cNvPr id="2" name="Picture 1"/>
          <p:cNvPicPr>
            <a:picLocks noChangeAspect="1"/>
          </p:cNvPicPr>
          <p:nvPr/>
        </p:nvPicPr>
        <p:blipFill>
          <a:blip r:embed="rId4"/>
          <a:stretch>
            <a:fillRect/>
          </a:stretch>
        </p:blipFill>
        <p:spPr>
          <a:xfrm>
            <a:off x="1065708" y="1367160"/>
            <a:ext cx="9145092" cy="4905961"/>
          </a:xfrm>
          <a:prstGeom prst="rect">
            <a:avLst/>
          </a:prstGeom>
        </p:spPr>
      </p:pic>
    </p:spTree>
    <p:extLst>
      <p:ext uri="{BB962C8B-B14F-4D97-AF65-F5344CB8AC3E}">
        <p14:creationId xmlns:p14="http://schemas.microsoft.com/office/powerpoint/2010/main" val="3874194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1524000" y="0"/>
            <a:ext cx="9144000" cy="68580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0419" name="Rectangle 2"/>
          <p:cNvSpPr>
            <a:spLocks noGrp="1" noChangeArrowheads="1"/>
          </p:cNvSpPr>
          <p:nvPr>
            <p:ph type="ctrTitle" idx="4294967295"/>
          </p:nvPr>
        </p:nvSpPr>
        <p:spPr>
          <a:xfrm>
            <a:off x="3403600" y="3036889"/>
            <a:ext cx="6954838" cy="1470025"/>
          </a:xfrm>
        </p:spPr>
        <p:txBody>
          <a:bodyPr/>
          <a:lstStyle/>
          <a:p>
            <a:pPr algn="l" eaLnBrk="1" hangingPunct="1"/>
            <a:r>
              <a:rPr lang="en-US" altLang="en-US" sz="2600" b="1">
                <a:solidFill>
                  <a:srgbClr val="800000"/>
                </a:solidFill>
                <a:latin typeface="Verdana" panose="020B0604030504040204" pitchFamily="34" charset="0"/>
              </a:rPr>
              <a:t>Proteomic and Transcriptomic Analyses Reveal Genes Upregulated by cis-Dichloroethene </a:t>
            </a:r>
            <a:br>
              <a:rPr lang="en-US" altLang="en-US" sz="2600" b="1">
                <a:solidFill>
                  <a:srgbClr val="800000"/>
                </a:solidFill>
                <a:latin typeface="Verdana" panose="020B0604030504040204" pitchFamily="34" charset="0"/>
              </a:rPr>
            </a:br>
            <a:r>
              <a:rPr lang="en-US" altLang="en-US" sz="2600" b="1">
                <a:solidFill>
                  <a:srgbClr val="800000"/>
                </a:solidFill>
                <a:latin typeface="Verdana" panose="020B0604030504040204" pitchFamily="34" charset="0"/>
              </a:rPr>
              <a:t>in </a:t>
            </a:r>
            <a:r>
              <a:rPr lang="en-US" altLang="en-US" sz="2600" b="1" i="1">
                <a:solidFill>
                  <a:srgbClr val="800000"/>
                </a:solidFill>
                <a:latin typeface="Verdana" panose="020B0604030504040204" pitchFamily="34" charset="0"/>
              </a:rPr>
              <a:t>Polaromonas</a:t>
            </a:r>
            <a:r>
              <a:rPr lang="en-US" altLang="en-US" sz="2600" b="1">
                <a:solidFill>
                  <a:srgbClr val="800000"/>
                </a:solidFill>
                <a:latin typeface="Verdana" panose="020B0604030504040204" pitchFamily="34" charset="0"/>
              </a:rPr>
              <a:t> JS666</a:t>
            </a:r>
          </a:p>
        </p:txBody>
      </p:sp>
      <p:sp>
        <p:nvSpPr>
          <p:cNvPr id="60420" name="Rectangle 3"/>
          <p:cNvSpPr>
            <a:spLocks noGrp="1" noChangeArrowheads="1"/>
          </p:cNvSpPr>
          <p:nvPr>
            <p:ph type="subTitle" idx="4294967295"/>
          </p:nvPr>
        </p:nvSpPr>
        <p:spPr>
          <a:xfrm>
            <a:off x="3357563" y="5099050"/>
            <a:ext cx="7378700" cy="1752600"/>
          </a:xfrm>
        </p:spPr>
        <p:txBody>
          <a:bodyPr/>
          <a:lstStyle/>
          <a:p>
            <a:pPr marL="0" indent="0" eaLnBrk="1" hangingPunct="1">
              <a:buNone/>
            </a:pPr>
            <a:r>
              <a:rPr lang="en-US" altLang="en-US" sz="2400">
                <a:solidFill>
                  <a:srgbClr val="800000"/>
                </a:solidFill>
                <a:latin typeface="Verdana" panose="020B0604030504040204" pitchFamily="34" charset="0"/>
              </a:rPr>
              <a:t>Laura K. Jennings</a:t>
            </a:r>
          </a:p>
          <a:p>
            <a:pPr marL="0" indent="0" eaLnBrk="1" hangingPunct="1">
              <a:buNone/>
            </a:pPr>
            <a:r>
              <a:rPr lang="en-US" altLang="en-US" sz="2400">
                <a:solidFill>
                  <a:srgbClr val="800000"/>
                </a:solidFill>
                <a:latin typeface="Verdana" panose="020B0604030504040204" pitchFamily="34" charset="0"/>
              </a:rPr>
              <a:t>PhD 2008</a:t>
            </a:r>
          </a:p>
          <a:p>
            <a:pPr marL="0" indent="0" eaLnBrk="1" hangingPunct="1">
              <a:buNone/>
            </a:pPr>
            <a:r>
              <a:rPr lang="en-US" altLang="en-US" sz="2400">
                <a:solidFill>
                  <a:srgbClr val="800000"/>
                </a:solidFill>
                <a:latin typeface="Verdana" panose="020B0604030504040204" pitchFamily="34" charset="0"/>
              </a:rPr>
              <a:t>Civil and Environ. Eng.</a:t>
            </a:r>
          </a:p>
        </p:txBody>
      </p:sp>
      <p:sp>
        <p:nvSpPr>
          <p:cNvPr id="60421" name="Line 14"/>
          <p:cNvSpPr>
            <a:spLocks noChangeShapeType="1"/>
          </p:cNvSpPr>
          <p:nvPr/>
        </p:nvSpPr>
        <p:spPr bwMode="auto">
          <a:xfrm>
            <a:off x="2747964" y="5002213"/>
            <a:ext cx="7920037" cy="0"/>
          </a:xfrm>
          <a:prstGeom prst="line">
            <a:avLst/>
          </a:prstGeom>
          <a:noFill/>
          <a:ln w="9525">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56326" name="Rectangle 24"/>
          <p:cNvSpPr>
            <a:spLocks noChangeArrowheads="1"/>
          </p:cNvSpPr>
          <p:nvPr/>
        </p:nvSpPr>
        <p:spPr bwMode="auto">
          <a:xfrm>
            <a:off x="1524000" y="1"/>
            <a:ext cx="9144000" cy="352425"/>
          </a:xfrm>
          <a:prstGeom prst="rect">
            <a:avLst/>
          </a:prstGeom>
          <a:gradFill rotWithShape="1">
            <a:gsLst>
              <a:gs pos="0">
                <a:srgbClr val="F5ECBD"/>
              </a:gs>
              <a:gs pos="100000">
                <a:srgbClr val="800000"/>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pic>
        <p:nvPicPr>
          <p:cNvPr id="60423" name="Picture 9"/>
          <p:cNvPicPr>
            <a:picLocks noChangeAspect="1" noChangeArrowheads="1"/>
          </p:cNvPicPr>
          <p:nvPr/>
        </p:nvPicPr>
        <p:blipFill>
          <a:blip r:embed="rId3">
            <a:extLst>
              <a:ext uri="{28A0092B-C50C-407E-A947-70E740481C1C}">
                <a14:useLocalDpi xmlns:a14="http://schemas.microsoft.com/office/drawing/2010/main" val="0"/>
              </a:ext>
            </a:extLst>
          </a:blip>
          <a:srcRect l="18044" t="16907" r="27039" b="73273"/>
          <a:stretch>
            <a:fillRect/>
          </a:stretch>
        </p:blipFill>
        <p:spPr bwMode="auto">
          <a:xfrm>
            <a:off x="1509712" y="239713"/>
            <a:ext cx="9158288"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Line 19"/>
          <p:cNvSpPr>
            <a:spLocks noChangeShapeType="1"/>
          </p:cNvSpPr>
          <p:nvPr/>
        </p:nvSpPr>
        <p:spPr bwMode="auto">
          <a:xfrm>
            <a:off x="2730500" y="2085975"/>
            <a:ext cx="7950200" cy="127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pic>
        <p:nvPicPr>
          <p:cNvPr id="60425" name="Picture 32"/>
          <p:cNvPicPr>
            <a:picLocks noChangeAspect="1" noChangeArrowheads="1"/>
          </p:cNvPicPr>
          <p:nvPr/>
        </p:nvPicPr>
        <p:blipFill>
          <a:blip r:embed="rId4">
            <a:extLst>
              <a:ext uri="{28A0092B-C50C-407E-A947-70E740481C1C}">
                <a14:useLocalDpi xmlns:a14="http://schemas.microsoft.com/office/drawing/2010/main" val="0"/>
              </a:ext>
            </a:extLst>
          </a:blip>
          <a:srcRect l="73499" t="45459" r="17285" b="52551"/>
          <a:stretch>
            <a:fillRect/>
          </a:stretch>
        </p:blipFill>
        <p:spPr bwMode="auto">
          <a:xfrm>
            <a:off x="1949451" y="276225"/>
            <a:ext cx="1624013"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6" name="Picture 11"/>
          <p:cNvPicPr>
            <a:picLocks noChangeAspect="1" noChangeArrowheads="1"/>
          </p:cNvPicPr>
          <p:nvPr/>
        </p:nvPicPr>
        <p:blipFill>
          <a:blip r:embed="rId5">
            <a:extLst>
              <a:ext uri="{28A0092B-C50C-407E-A947-70E740481C1C}">
                <a14:useLocalDpi xmlns:a14="http://schemas.microsoft.com/office/drawing/2010/main" val="0"/>
              </a:ext>
            </a:extLst>
          </a:blip>
          <a:srcRect l="13208" t="35164" r="16328" b="41533"/>
          <a:stretch>
            <a:fillRect/>
          </a:stretch>
        </p:blipFill>
        <p:spPr bwMode="auto">
          <a:xfrm>
            <a:off x="1655764" y="382589"/>
            <a:ext cx="5603875"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7" name="Group 33"/>
          <p:cNvGrpSpPr>
            <a:grpSpLocks/>
          </p:cNvGrpSpPr>
          <p:nvPr/>
        </p:nvGrpSpPr>
        <p:grpSpPr bwMode="auto">
          <a:xfrm>
            <a:off x="1497013" y="2038351"/>
            <a:ext cx="1236663" cy="4791075"/>
            <a:chOff x="-17" y="877"/>
            <a:chExt cx="779" cy="3425"/>
          </a:xfrm>
        </p:grpSpPr>
        <p:pic>
          <p:nvPicPr>
            <p:cNvPr id="60430" name="Picture 16"/>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6" y="884"/>
              <a:ext cx="778" cy="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1" name="Picture 1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7" y="1237"/>
              <a:ext cx="778" cy="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2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52551"/>
            <a:stretch>
              <a:fillRect/>
            </a:stretch>
          </p:blipFill>
          <p:spPr bwMode="auto">
            <a:xfrm>
              <a:off x="-17" y="877"/>
              <a:ext cx="7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6332" name="Rectangle 23"/>
          <p:cNvSpPr>
            <a:spLocks noChangeArrowheads="1"/>
          </p:cNvSpPr>
          <p:nvPr/>
        </p:nvSpPr>
        <p:spPr bwMode="auto">
          <a:xfrm>
            <a:off x="1498600" y="6607176"/>
            <a:ext cx="9169400" cy="250825"/>
          </a:xfrm>
          <a:prstGeom prst="rect">
            <a:avLst/>
          </a:prstGeom>
          <a:gradFill rotWithShape="1">
            <a:gsLst>
              <a:gs pos="0">
                <a:srgbClr val="800000"/>
              </a:gs>
              <a:gs pos="100000">
                <a:srgbClr val="F5ECBD"/>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pic>
        <p:nvPicPr>
          <p:cNvPr id="17" name="Picture 5" descr="JS666 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0901" y="5202239"/>
            <a:ext cx="183197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438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1524000" y="1"/>
            <a:ext cx="9144000" cy="765175"/>
            <a:chOff x="0" y="0"/>
            <a:chExt cx="5760" cy="482"/>
          </a:xfrm>
        </p:grpSpPr>
        <p:sp>
          <p:nvSpPr>
            <p:cNvPr id="57487"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1584"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61443" name="Text Box 7"/>
          <p:cNvSpPr txBox="1">
            <a:spLocks noChangeArrowheads="1"/>
          </p:cNvSpPr>
          <p:nvPr/>
        </p:nvSpPr>
        <p:spPr bwMode="auto">
          <a:xfrm>
            <a:off x="1524000" y="18097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Bioremediation of Chlorinated Solvents</a:t>
            </a:r>
          </a:p>
        </p:txBody>
      </p:sp>
      <p:pic>
        <p:nvPicPr>
          <p:cNvPr id="61444" name="Picture 1" descr="100_0059.JPG"/>
          <p:cNvPicPr>
            <a:picLocks noChangeAspect="1"/>
          </p:cNvPicPr>
          <p:nvPr/>
        </p:nvPicPr>
        <p:blipFill>
          <a:blip r:embed="rId3">
            <a:lum contrast="18000"/>
            <a:extLst>
              <a:ext uri="{28A0092B-C50C-407E-A947-70E740481C1C}">
                <a14:useLocalDpi xmlns:a14="http://schemas.microsoft.com/office/drawing/2010/main" val="0"/>
              </a:ext>
            </a:extLst>
          </a:blip>
          <a:srcRect t="14035"/>
          <a:stretch>
            <a:fillRect/>
          </a:stretch>
        </p:blipFill>
        <p:spPr bwMode="auto">
          <a:xfrm>
            <a:off x="1524000" y="757238"/>
            <a:ext cx="914400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p:nvPr/>
        </p:nvSpPr>
        <p:spPr bwMode="auto">
          <a:xfrm>
            <a:off x="2574926" y="1779588"/>
            <a:ext cx="8093075" cy="5078412"/>
          </a:xfrm>
          <a:custGeom>
            <a:avLst/>
            <a:gdLst>
              <a:gd name="connsiteX0" fmla="*/ 0 w 7329949"/>
              <a:gd name="connsiteY0" fmla="*/ 0 h 5530645"/>
              <a:gd name="connsiteX1" fmla="*/ 7329949 w 7329949"/>
              <a:gd name="connsiteY1" fmla="*/ 58994 h 5530645"/>
              <a:gd name="connsiteX2" fmla="*/ 7329949 w 7329949"/>
              <a:gd name="connsiteY2" fmla="*/ 5515897 h 5530645"/>
              <a:gd name="connsiteX3" fmla="*/ 103239 w 7329949"/>
              <a:gd name="connsiteY3" fmla="*/ 5530645 h 5530645"/>
              <a:gd name="connsiteX4" fmla="*/ 0 w 7329949"/>
              <a:gd name="connsiteY4" fmla="*/ 0 h 553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9949" h="5530645">
                <a:moveTo>
                  <a:pt x="0" y="0"/>
                </a:moveTo>
                <a:lnTo>
                  <a:pt x="7329949" y="58994"/>
                </a:lnTo>
                <a:lnTo>
                  <a:pt x="7329949" y="5515897"/>
                </a:lnTo>
                <a:lnTo>
                  <a:pt x="103239" y="5530645"/>
                </a:lnTo>
                <a:lnTo>
                  <a:pt x="0" y="0"/>
                </a:lnTo>
                <a:close/>
              </a:path>
            </a:pathLst>
          </a:custGeom>
          <a:blipFill>
            <a:blip r:embed="rId4" cstate="prin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1" name="Freeform 10"/>
          <p:cNvSpPr/>
          <p:nvPr/>
        </p:nvSpPr>
        <p:spPr bwMode="auto">
          <a:xfrm>
            <a:off x="2572920" y="1781504"/>
            <a:ext cx="8110847" cy="5092262"/>
          </a:xfrm>
          <a:custGeom>
            <a:avLst/>
            <a:gdLst>
              <a:gd name="connsiteX0" fmla="*/ 0 w 7329949"/>
              <a:gd name="connsiteY0" fmla="*/ 0 h 5530645"/>
              <a:gd name="connsiteX1" fmla="*/ 7329949 w 7329949"/>
              <a:gd name="connsiteY1" fmla="*/ 58994 h 5530645"/>
              <a:gd name="connsiteX2" fmla="*/ 7329949 w 7329949"/>
              <a:gd name="connsiteY2" fmla="*/ 5515897 h 5530645"/>
              <a:gd name="connsiteX3" fmla="*/ 103239 w 7329949"/>
              <a:gd name="connsiteY3" fmla="*/ 5530645 h 5530645"/>
              <a:gd name="connsiteX4" fmla="*/ 0 w 7329949"/>
              <a:gd name="connsiteY4" fmla="*/ 0 h 553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29949" h="5530645">
                <a:moveTo>
                  <a:pt x="0" y="0"/>
                </a:moveTo>
                <a:lnTo>
                  <a:pt x="7329949" y="58994"/>
                </a:lnTo>
                <a:lnTo>
                  <a:pt x="7329949" y="5515897"/>
                </a:lnTo>
                <a:lnTo>
                  <a:pt x="103239" y="5530645"/>
                </a:lnTo>
                <a:lnTo>
                  <a:pt x="0" y="0"/>
                </a:lnTo>
                <a:close/>
              </a:path>
            </a:pathLst>
          </a:custGeom>
          <a:gradFill flip="none" rotWithShape="1">
            <a:gsLst>
              <a:gs pos="100000">
                <a:schemeClr val="tx1">
                  <a:alpha val="53000"/>
                </a:schemeClr>
              </a:gs>
              <a:gs pos="86000">
                <a:srgbClr val="482400">
                  <a:alpha val="74000"/>
                </a:srgbClr>
              </a:gs>
              <a:gs pos="3000">
                <a:srgbClr val="FFCC99">
                  <a:alpha val="23000"/>
                </a:srgbClr>
              </a:gs>
            </a:gsLst>
            <a:lin ang="81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13" name="Picture 147" descr="envi0074"/>
          <p:cNvPicPr>
            <a:picLocks noChangeAspect="1" noChangeArrowheads="1"/>
          </p:cNvPicPr>
          <p:nvPr/>
        </p:nvPicPr>
        <p:blipFill>
          <a:blip r:embed="rId5" cstate="print">
            <a:clrChange>
              <a:clrFrom>
                <a:srgbClr val="FFFFFF"/>
              </a:clrFrom>
              <a:clrTo>
                <a:srgbClr val="FFFFFF">
                  <a:alpha val="0"/>
                </a:srgbClr>
              </a:clrTo>
            </a:clrChange>
            <a:duotone>
              <a:schemeClr val="accent4">
                <a:shade val="45000"/>
                <a:satMod val="135000"/>
              </a:schemeClr>
              <a:prstClr val="white"/>
            </a:duotone>
          </a:blip>
          <a:srcRect/>
          <a:stretch>
            <a:fillRect/>
          </a:stretch>
        </p:blipFill>
        <p:spPr bwMode="auto">
          <a:xfrm>
            <a:off x="2661740" y="1103593"/>
            <a:ext cx="1066800" cy="693737"/>
          </a:xfrm>
          <a:prstGeom prst="rect">
            <a:avLst/>
          </a:prstGeom>
          <a:noFill/>
        </p:spPr>
      </p:pic>
      <p:sp>
        <p:nvSpPr>
          <p:cNvPr id="14" name="Freeform 13"/>
          <p:cNvSpPr/>
          <p:nvPr/>
        </p:nvSpPr>
        <p:spPr bwMode="auto">
          <a:xfrm>
            <a:off x="3578226" y="3159126"/>
            <a:ext cx="6937375" cy="2816225"/>
          </a:xfrm>
          <a:custGeom>
            <a:avLst/>
            <a:gdLst>
              <a:gd name="connsiteX0" fmla="*/ 582457 w 6936634"/>
              <a:gd name="connsiteY0" fmla="*/ 353961 h 3583858"/>
              <a:gd name="connsiteX1" fmla="*/ 995411 w 6936634"/>
              <a:gd name="connsiteY1" fmla="*/ 339212 h 3583858"/>
              <a:gd name="connsiteX2" fmla="*/ 1216637 w 6936634"/>
              <a:gd name="connsiteY2" fmla="*/ 309716 h 3583858"/>
              <a:gd name="connsiteX3" fmla="*/ 1378869 w 6936634"/>
              <a:gd name="connsiteY3" fmla="*/ 294967 h 3583858"/>
              <a:gd name="connsiteX4" fmla="*/ 1673837 w 6936634"/>
              <a:gd name="connsiteY4" fmla="*/ 265471 h 3583858"/>
              <a:gd name="connsiteX5" fmla="*/ 1880315 w 6936634"/>
              <a:gd name="connsiteY5" fmla="*/ 235974 h 3583858"/>
              <a:gd name="connsiteX6" fmla="*/ 2131037 w 6936634"/>
              <a:gd name="connsiteY6" fmla="*/ 206477 h 3583858"/>
              <a:gd name="connsiteX7" fmla="*/ 2293269 w 6936634"/>
              <a:gd name="connsiteY7" fmla="*/ 176980 h 3583858"/>
              <a:gd name="connsiteX8" fmla="*/ 2396508 w 6936634"/>
              <a:gd name="connsiteY8" fmla="*/ 162232 h 3583858"/>
              <a:gd name="connsiteX9" fmla="*/ 2484999 w 6936634"/>
              <a:gd name="connsiteY9" fmla="*/ 132735 h 3583858"/>
              <a:gd name="connsiteX10" fmla="*/ 2647231 w 6936634"/>
              <a:gd name="connsiteY10" fmla="*/ 117987 h 3583858"/>
              <a:gd name="connsiteX11" fmla="*/ 2765218 w 6936634"/>
              <a:gd name="connsiteY11" fmla="*/ 103238 h 3583858"/>
              <a:gd name="connsiteX12" fmla="*/ 2853708 w 6936634"/>
              <a:gd name="connsiteY12" fmla="*/ 88490 h 3583858"/>
              <a:gd name="connsiteX13" fmla="*/ 2971695 w 6936634"/>
              <a:gd name="connsiteY13" fmla="*/ 73741 h 3583858"/>
              <a:gd name="connsiteX14" fmla="*/ 3074934 w 6936634"/>
              <a:gd name="connsiteY14" fmla="*/ 58993 h 3583858"/>
              <a:gd name="connsiteX15" fmla="*/ 3296160 w 6936634"/>
              <a:gd name="connsiteY15" fmla="*/ 44245 h 3583858"/>
              <a:gd name="connsiteX16" fmla="*/ 3591128 w 6936634"/>
              <a:gd name="connsiteY16" fmla="*/ 14748 h 3583858"/>
              <a:gd name="connsiteX17" fmla="*/ 3768108 w 6936634"/>
              <a:gd name="connsiteY17" fmla="*/ 0 h 3583858"/>
              <a:gd name="connsiteX18" fmla="*/ 4623515 w 6936634"/>
              <a:gd name="connsiteY18" fmla="*/ 14748 h 3583858"/>
              <a:gd name="connsiteX19" fmla="*/ 4741502 w 6936634"/>
              <a:gd name="connsiteY19" fmla="*/ 29496 h 3583858"/>
              <a:gd name="connsiteX20" fmla="*/ 4918482 w 6936634"/>
              <a:gd name="connsiteY20" fmla="*/ 73741 h 3583858"/>
              <a:gd name="connsiteX21" fmla="*/ 5021721 w 6936634"/>
              <a:gd name="connsiteY21" fmla="*/ 88490 h 3583858"/>
              <a:gd name="connsiteX22" fmla="*/ 5139708 w 6936634"/>
              <a:gd name="connsiteY22" fmla="*/ 117987 h 3583858"/>
              <a:gd name="connsiteX23" fmla="*/ 5375682 w 6936634"/>
              <a:gd name="connsiteY23" fmla="*/ 132735 h 3583858"/>
              <a:gd name="connsiteX24" fmla="*/ 5582160 w 6936634"/>
              <a:gd name="connsiteY24" fmla="*/ 206477 h 3583858"/>
              <a:gd name="connsiteX25" fmla="*/ 5626405 w 6936634"/>
              <a:gd name="connsiteY25" fmla="*/ 221225 h 3583858"/>
              <a:gd name="connsiteX26" fmla="*/ 5995115 w 6936634"/>
              <a:gd name="connsiteY26" fmla="*/ 383458 h 3583858"/>
              <a:gd name="connsiteX27" fmla="*/ 6142599 w 6936634"/>
              <a:gd name="connsiteY27" fmla="*/ 516193 h 3583858"/>
              <a:gd name="connsiteX28" fmla="*/ 6201592 w 6936634"/>
              <a:gd name="connsiteY28" fmla="*/ 589935 h 3583858"/>
              <a:gd name="connsiteX29" fmla="*/ 6290082 w 6936634"/>
              <a:gd name="connsiteY29" fmla="*/ 678425 h 3583858"/>
              <a:gd name="connsiteX30" fmla="*/ 6585050 w 6936634"/>
              <a:gd name="connsiteY30" fmla="*/ 988141 h 3583858"/>
              <a:gd name="connsiteX31" fmla="*/ 6703037 w 6936634"/>
              <a:gd name="connsiteY31" fmla="*/ 1179871 h 3583858"/>
              <a:gd name="connsiteX32" fmla="*/ 6747282 w 6936634"/>
              <a:gd name="connsiteY32" fmla="*/ 1312606 h 3583858"/>
              <a:gd name="connsiteX33" fmla="*/ 6821024 w 6936634"/>
              <a:gd name="connsiteY33" fmla="*/ 1519083 h 3583858"/>
              <a:gd name="connsiteX34" fmla="*/ 6850521 w 6936634"/>
              <a:gd name="connsiteY34" fmla="*/ 1637071 h 3583858"/>
              <a:gd name="connsiteX35" fmla="*/ 6880018 w 6936634"/>
              <a:gd name="connsiteY35" fmla="*/ 1725561 h 3583858"/>
              <a:gd name="connsiteX36" fmla="*/ 6909515 w 6936634"/>
              <a:gd name="connsiteY36" fmla="*/ 1828800 h 3583858"/>
              <a:gd name="connsiteX37" fmla="*/ 6880018 w 6936634"/>
              <a:gd name="connsiteY37" fmla="*/ 2286000 h 3583858"/>
              <a:gd name="connsiteX38" fmla="*/ 6821024 w 6936634"/>
              <a:gd name="connsiteY38" fmla="*/ 2492477 h 3583858"/>
              <a:gd name="connsiteX39" fmla="*/ 6762031 w 6936634"/>
              <a:gd name="connsiteY39" fmla="*/ 2580967 h 3583858"/>
              <a:gd name="connsiteX40" fmla="*/ 6717786 w 6936634"/>
              <a:gd name="connsiteY40" fmla="*/ 2654709 h 3583858"/>
              <a:gd name="connsiteX41" fmla="*/ 6599799 w 6936634"/>
              <a:gd name="connsiteY41" fmla="*/ 2861187 h 3583858"/>
              <a:gd name="connsiteX42" fmla="*/ 6526057 w 6936634"/>
              <a:gd name="connsiteY42" fmla="*/ 2949677 h 3583858"/>
              <a:gd name="connsiteX43" fmla="*/ 6467063 w 6936634"/>
              <a:gd name="connsiteY43" fmla="*/ 3038167 h 3583858"/>
              <a:gd name="connsiteX44" fmla="*/ 6157347 w 6936634"/>
              <a:gd name="connsiteY44" fmla="*/ 3303638 h 3583858"/>
              <a:gd name="connsiteX45" fmla="*/ 5965618 w 6936634"/>
              <a:gd name="connsiteY45" fmla="*/ 3421625 h 3583858"/>
              <a:gd name="connsiteX46" fmla="*/ 5847631 w 6936634"/>
              <a:gd name="connsiteY46" fmla="*/ 3480619 h 3583858"/>
              <a:gd name="connsiteX47" fmla="*/ 5759140 w 6936634"/>
              <a:gd name="connsiteY47" fmla="*/ 3510116 h 3583858"/>
              <a:gd name="connsiteX48" fmla="*/ 5685399 w 6936634"/>
              <a:gd name="connsiteY48" fmla="*/ 3539612 h 3583858"/>
              <a:gd name="connsiteX49" fmla="*/ 5537915 w 6936634"/>
              <a:gd name="connsiteY49" fmla="*/ 3554361 h 3583858"/>
              <a:gd name="connsiteX50" fmla="*/ 5375682 w 6936634"/>
              <a:gd name="connsiteY50" fmla="*/ 3583858 h 3583858"/>
              <a:gd name="connsiteX51" fmla="*/ 4033579 w 6936634"/>
              <a:gd name="connsiteY51" fmla="*/ 3539612 h 3583858"/>
              <a:gd name="connsiteX52" fmla="*/ 3310908 w 6936634"/>
              <a:gd name="connsiteY52" fmla="*/ 3392129 h 3583858"/>
              <a:gd name="connsiteX53" fmla="*/ 3207669 w 6936634"/>
              <a:gd name="connsiteY53" fmla="*/ 3362632 h 3583858"/>
              <a:gd name="connsiteX54" fmla="*/ 3045437 w 6936634"/>
              <a:gd name="connsiteY54" fmla="*/ 3347883 h 3583858"/>
              <a:gd name="connsiteX55" fmla="*/ 2868457 w 6936634"/>
              <a:gd name="connsiteY55" fmla="*/ 3318387 h 3583858"/>
              <a:gd name="connsiteX56" fmla="*/ 2676728 w 6936634"/>
              <a:gd name="connsiteY56" fmla="*/ 3303638 h 3583858"/>
              <a:gd name="connsiteX57" fmla="*/ 2190031 w 6936634"/>
              <a:gd name="connsiteY57" fmla="*/ 3229896 h 3583858"/>
              <a:gd name="connsiteX58" fmla="*/ 1968805 w 6936634"/>
              <a:gd name="connsiteY58" fmla="*/ 3170903 h 3583858"/>
              <a:gd name="connsiteX59" fmla="*/ 1791824 w 6936634"/>
              <a:gd name="connsiteY59" fmla="*/ 3111909 h 3583858"/>
              <a:gd name="connsiteX60" fmla="*/ 1644340 w 6936634"/>
              <a:gd name="connsiteY60" fmla="*/ 3038167 h 3583858"/>
              <a:gd name="connsiteX61" fmla="*/ 1541102 w 6936634"/>
              <a:gd name="connsiteY61" fmla="*/ 2993922 h 3583858"/>
              <a:gd name="connsiteX62" fmla="*/ 1378869 w 6936634"/>
              <a:gd name="connsiteY62" fmla="*/ 2890683 h 3583858"/>
              <a:gd name="connsiteX63" fmla="*/ 1128147 w 6936634"/>
              <a:gd name="connsiteY63" fmla="*/ 2757948 h 3583858"/>
              <a:gd name="connsiteX64" fmla="*/ 995411 w 6936634"/>
              <a:gd name="connsiteY64" fmla="*/ 2669458 h 3583858"/>
              <a:gd name="connsiteX65" fmla="*/ 936418 w 6936634"/>
              <a:gd name="connsiteY65" fmla="*/ 2625212 h 3583858"/>
              <a:gd name="connsiteX66" fmla="*/ 847928 w 6936634"/>
              <a:gd name="connsiteY66" fmla="*/ 2580967 h 3583858"/>
              <a:gd name="connsiteX67" fmla="*/ 803682 w 6936634"/>
              <a:gd name="connsiteY67" fmla="*/ 2536722 h 3583858"/>
              <a:gd name="connsiteX68" fmla="*/ 700444 w 6936634"/>
              <a:gd name="connsiteY68" fmla="*/ 2462980 h 3583858"/>
              <a:gd name="connsiteX69" fmla="*/ 626702 w 6936634"/>
              <a:gd name="connsiteY69" fmla="*/ 2403987 h 3583858"/>
              <a:gd name="connsiteX70" fmla="*/ 552960 w 6936634"/>
              <a:gd name="connsiteY70" fmla="*/ 2359741 h 3583858"/>
              <a:gd name="connsiteX71" fmla="*/ 479218 w 6936634"/>
              <a:gd name="connsiteY71" fmla="*/ 2300748 h 3583858"/>
              <a:gd name="connsiteX72" fmla="*/ 375979 w 6936634"/>
              <a:gd name="connsiteY72" fmla="*/ 2241754 h 3583858"/>
              <a:gd name="connsiteX73" fmla="*/ 316986 w 6936634"/>
              <a:gd name="connsiteY73" fmla="*/ 2197509 h 3583858"/>
              <a:gd name="connsiteX74" fmla="*/ 243244 w 6936634"/>
              <a:gd name="connsiteY74" fmla="*/ 2153264 h 3583858"/>
              <a:gd name="connsiteX75" fmla="*/ 198999 w 6936634"/>
              <a:gd name="connsiteY75" fmla="*/ 2109019 h 3583858"/>
              <a:gd name="connsiteX76" fmla="*/ 140005 w 6936634"/>
              <a:gd name="connsiteY76" fmla="*/ 2064774 h 3583858"/>
              <a:gd name="connsiteX77" fmla="*/ 95760 w 6936634"/>
              <a:gd name="connsiteY77" fmla="*/ 1991032 h 3583858"/>
              <a:gd name="connsiteX78" fmla="*/ 81011 w 6936634"/>
              <a:gd name="connsiteY78" fmla="*/ 1917290 h 3583858"/>
              <a:gd name="connsiteX79" fmla="*/ 51515 w 6936634"/>
              <a:gd name="connsiteY79" fmla="*/ 1799303 h 3583858"/>
              <a:gd name="connsiteX80" fmla="*/ 36766 w 6936634"/>
              <a:gd name="connsiteY80" fmla="*/ 1283109 h 3583858"/>
              <a:gd name="connsiteX81" fmla="*/ 36766 w 6936634"/>
              <a:gd name="connsiteY81" fmla="*/ 899651 h 3583858"/>
              <a:gd name="connsiteX82" fmla="*/ 81011 w 6936634"/>
              <a:gd name="connsiteY82" fmla="*/ 796412 h 3583858"/>
              <a:gd name="connsiteX83" fmla="*/ 228495 w 6936634"/>
              <a:gd name="connsiteY83" fmla="*/ 604683 h 3583858"/>
              <a:gd name="connsiteX84" fmla="*/ 287489 w 6936634"/>
              <a:gd name="connsiteY84" fmla="*/ 516193 h 3583858"/>
              <a:gd name="connsiteX85" fmla="*/ 331734 w 6936634"/>
              <a:gd name="connsiteY85" fmla="*/ 442451 h 3583858"/>
              <a:gd name="connsiteX86" fmla="*/ 375979 w 6936634"/>
              <a:gd name="connsiteY86" fmla="*/ 412954 h 3583858"/>
              <a:gd name="connsiteX87" fmla="*/ 434973 w 6936634"/>
              <a:gd name="connsiteY87" fmla="*/ 353961 h 3583858"/>
              <a:gd name="connsiteX88" fmla="*/ 508715 w 6936634"/>
              <a:gd name="connsiteY88" fmla="*/ 339212 h 3583858"/>
              <a:gd name="connsiteX89" fmla="*/ 582457 w 6936634"/>
              <a:gd name="connsiteY89" fmla="*/ 353961 h 358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936634" h="3583858">
                <a:moveTo>
                  <a:pt x="582457" y="353961"/>
                </a:moveTo>
                <a:cubicBezTo>
                  <a:pt x="720108" y="349045"/>
                  <a:pt x="858006" y="348798"/>
                  <a:pt x="995411" y="339212"/>
                </a:cubicBezTo>
                <a:cubicBezTo>
                  <a:pt x="1069625" y="334034"/>
                  <a:pt x="1142733" y="318243"/>
                  <a:pt x="1216637" y="309716"/>
                </a:cubicBezTo>
                <a:cubicBezTo>
                  <a:pt x="1270579" y="303492"/>
                  <a:pt x="1324792" y="299883"/>
                  <a:pt x="1378869" y="294967"/>
                </a:cubicBezTo>
                <a:cubicBezTo>
                  <a:pt x="1556901" y="259362"/>
                  <a:pt x="1333786" y="300648"/>
                  <a:pt x="1673837" y="265471"/>
                </a:cubicBezTo>
                <a:cubicBezTo>
                  <a:pt x="1742993" y="258317"/>
                  <a:pt x="1811135" y="242892"/>
                  <a:pt x="1880315" y="235974"/>
                </a:cubicBezTo>
                <a:cubicBezTo>
                  <a:pt x="2018255" y="222179"/>
                  <a:pt x="2009941" y="225107"/>
                  <a:pt x="2131037" y="206477"/>
                </a:cubicBezTo>
                <a:cubicBezTo>
                  <a:pt x="2450713" y="157297"/>
                  <a:pt x="2017139" y="223002"/>
                  <a:pt x="2293269" y="176980"/>
                </a:cubicBezTo>
                <a:cubicBezTo>
                  <a:pt x="2327558" y="171265"/>
                  <a:pt x="2362095" y="167148"/>
                  <a:pt x="2396508" y="162232"/>
                </a:cubicBezTo>
                <a:cubicBezTo>
                  <a:pt x="2426005" y="152400"/>
                  <a:pt x="2454380" y="138138"/>
                  <a:pt x="2484999" y="132735"/>
                </a:cubicBezTo>
                <a:cubicBezTo>
                  <a:pt x="2538473" y="123298"/>
                  <a:pt x="2593229" y="123671"/>
                  <a:pt x="2647231" y="117987"/>
                </a:cubicBezTo>
                <a:cubicBezTo>
                  <a:pt x="2686648" y="113838"/>
                  <a:pt x="2725981" y="108843"/>
                  <a:pt x="2765218" y="103238"/>
                </a:cubicBezTo>
                <a:cubicBezTo>
                  <a:pt x="2794821" y="99009"/>
                  <a:pt x="2824105" y="92719"/>
                  <a:pt x="2853708" y="88490"/>
                </a:cubicBezTo>
                <a:cubicBezTo>
                  <a:pt x="2892945" y="82885"/>
                  <a:pt x="2932408" y="78979"/>
                  <a:pt x="2971695" y="73741"/>
                </a:cubicBezTo>
                <a:cubicBezTo>
                  <a:pt x="3006152" y="69147"/>
                  <a:pt x="3040314" y="62140"/>
                  <a:pt x="3074934" y="58993"/>
                </a:cubicBezTo>
                <a:cubicBezTo>
                  <a:pt x="3148536" y="52302"/>
                  <a:pt x="3222524" y="50557"/>
                  <a:pt x="3296160" y="44245"/>
                </a:cubicBezTo>
                <a:cubicBezTo>
                  <a:pt x="3394612" y="35806"/>
                  <a:pt x="3492656" y="22954"/>
                  <a:pt x="3591128" y="14748"/>
                </a:cubicBezTo>
                <a:lnTo>
                  <a:pt x="3768108" y="0"/>
                </a:lnTo>
                <a:lnTo>
                  <a:pt x="4623515" y="14748"/>
                </a:lnTo>
                <a:cubicBezTo>
                  <a:pt x="4663132" y="15948"/>
                  <a:pt x="4702637" y="21723"/>
                  <a:pt x="4741502" y="29496"/>
                </a:cubicBezTo>
                <a:cubicBezTo>
                  <a:pt x="5040951" y="89386"/>
                  <a:pt x="4689099" y="35510"/>
                  <a:pt x="4918482" y="73741"/>
                </a:cubicBezTo>
                <a:cubicBezTo>
                  <a:pt x="4952771" y="79456"/>
                  <a:pt x="4987634" y="81672"/>
                  <a:pt x="5021721" y="88490"/>
                </a:cubicBezTo>
                <a:cubicBezTo>
                  <a:pt x="5061473" y="96441"/>
                  <a:pt x="5099482" y="112959"/>
                  <a:pt x="5139708" y="117987"/>
                </a:cubicBezTo>
                <a:cubicBezTo>
                  <a:pt x="5217911" y="127762"/>
                  <a:pt x="5297024" y="127819"/>
                  <a:pt x="5375682" y="132735"/>
                </a:cubicBezTo>
                <a:cubicBezTo>
                  <a:pt x="5544864" y="189129"/>
                  <a:pt x="5379884" y="132923"/>
                  <a:pt x="5582160" y="206477"/>
                </a:cubicBezTo>
                <a:cubicBezTo>
                  <a:pt x="5596770" y="211790"/>
                  <a:pt x="5612175" y="214964"/>
                  <a:pt x="5626405" y="221225"/>
                </a:cubicBezTo>
                <a:cubicBezTo>
                  <a:pt x="6011203" y="390536"/>
                  <a:pt x="5832119" y="329125"/>
                  <a:pt x="5995115" y="383458"/>
                </a:cubicBezTo>
                <a:cubicBezTo>
                  <a:pt x="6219883" y="653178"/>
                  <a:pt x="5936881" y="333332"/>
                  <a:pt x="6142599" y="516193"/>
                </a:cubicBezTo>
                <a:cubicBezTo>
                  <a:pt x="6166126" y="537106"/>
                  <a:pt x="6180417" y="566643"/>
                  <a:pt x="6201592" y="589935"/>
                </a:cubicBezTo>
                <a:cubicBezTo>
                  <a:pt x="6229652" y="620801"/>
                  <a:pt x="6259586" y="649962"/>
                  <a:pt x="6290082" y="678425"/>
                </a:cubicBezTo>
                <a:cubicBezTo>
                  <a:pt x="6421115" y="800722"/>
                  <a:pt x="6475478" y="823783"/>
                  <a:pt x="6585050" y="988141"/>
                </a:cubicBezTo>
                <a:cubicBezTo>
                  <a:pt x="6619329" y="1039559"/>
                  <a:pt x="6678669" y="1124171"/>
                  <a:pt x="6703037" y="1179871"/>
                </a:cubicBezTo>
                <a:cubicBezTo>
                  <a:pt x="6721730" y="1222599"/>
                  <a:pt x="6731760" y="1268627"/>
                  <a:pt x="6747282" y="1312606"/>
                </a:cubicBezTo>
                <a:cubicBezTo>
                  <a:pt x="6772900" y="1385191"/>
                  <a:pt x="6800116" y="1445903"/>
                  <a:pt x="6821024" y="1519083"/>
                </a:cubicBezTo>
                <a:cubicBezTo>
                  <a:pt x="6832161" y="1558063"/>
                  <a:pt x="6839384" y="1598091"/>
                  <a:pt x="6850521" y="1637071"/>
                </a:cubicBezTo>
                <a:cubicBezTo>
                  <a:pt x="6859063" y="1666967"/>
                  <a:pt x="6870874" y="1695844"/>
                  <a:pt x="6880018" y="1725561"/>
                </a:cubicBezTo>
                <a:cubicBezTo>
                  <a:pt x="6890543" y="1759768"/>
                  <a:pt x="6899683" y="1794387"/>
                  <a:pt x="6909515" y="1828800"/>
                </a:cubicBezTo>
                <a:cubicBezTo>
                  <a:pt x="6936634" y="2045755"/>
                  <a:pt x="6934489" y="1948281"/>
                  <a:pt x="6880018" y="2286000"/>
                </a:cubicBezTo>
                <a:cubicBezTo>
                  <a:pt x="6875517" y="2313903"/>
                  <a:pt x="6838386" y="2457754"/>
                  <a:pt x="6821024" y="2492477"/>
                </a:cubicBezTo>
                <a:cubicBezTo>
                  <a:pt x="6805170" y="2524185"/>
                  <a:pt x="6781063" y="2551059"/>
                  <a:pt x="6762031" y="2580967"/>
                </a:cubicBezTo>
                <a:cubicBezTo>
                  <a:pt x="6746641" y="2605151"/>
                  <a:pt x="6731513" y="2629544"/>
                  <a:pt x="6717786" y="2654709"/>
                </a:cubicBezTo>
                <a:cubicBezTo>
                  <a:pt x="6657746" y="2764783"/>
                  <a:pt x="6684062" y="2743219"/>
                  <a:pt x="6599799" y="2861187"/>
                </a:cubicBezTo>
                <a:cubicBezTo>
                  <a:pt x="6577482" y="2892431"/>
                  <a:pt x="6549095" y="2918960"/>
                  <a:pt x="6526057" y="2949677"/>
                </a:cubicBezTo>
                <a:cubicBezTo>
                  <a:pt x="6504786" y="2978037"/>
                  <a:pt x="6490408" y="3011488"/>
                  <a:pt x="6467063" y="3038167"/>
                </a:cubicBezTo>
                <a:cubicBezTo>
                  <a:pt x="6347088" y="3175281"/>
                  <a:pt x="6303875" y="3200206"/>
                  <a:pt x="6157347" y="3303638"/>
                </a:cubicBezTo>
                <a:cubicBezTo>
                  <a:pt x="6089941" y="3351219"/>
                  <a:pt x="6039193" y="3382385"/>
                  <a:pt x="5965618" y="3421625"/>
                </a:cubicBezTo>
                <a:cubicBezTo>
                  <a:pt x="5926820" y="3442317"/>
                  <a:pt x="5888047" y="3463298"/>
                  <a:pt x="5847631" y="3480619"/>
                </a:cubicBezTo>
                <a:cubicBezTo>
                  <a:pt x="5819052" y="3492867"/>
                  <a:pt x="5788361" y="3499490"/>
                  <a:pt x="5759140" y="3510116"/>
                </a:cubicBezTo>
                <a:cubicBezTo>
                  <a:pt x="5734260" y="3519163"/>
                  <a:pt x="5711359" y="3534420"/>
                  <a:pt x="5685399" y="3539612"/>
                </a:cubicBezTo>
                <a:cubicBezTo>
                  <a:pt x="5636952" y="3549301"/>
                  <a:pt x="5586825" y="3547374"/>
                  <a:pt x="5537915" y="3554361"/>
                </a:cubicBezTo>
                <a:cubicBezTo>
                  <a:pt x="5483503" y="3562134"/>
                  <a:pt x="5429760" y="3574026"/>
                  <a:pt x="5375682" y="3583858"/>
                </a:cubicBezTo>
                <a:cubicBezTo>
                  <a:pt x="4988584" y="3577067"/>
                  <a:pt x="4443816" y="3579058"/>
                  <a:pt x="4033579" y="3539612"/>
                </a:cubicBezTo>
                <a:cubicBezTo>
                  <a:pt x="3868921" y="3523780"/>
                  <a:pt x="3411650" y="3420912"/>
                  <a:pt x="3310908" y="3392129"/>
                </a:cubicBezTo>
                <a:cubicBezTo>
                  <a:pt x="3276495" y="3382297"/>
                  <a:pt x="3242972" y="3368516"/>
                  <a:pt x="3207669" y="3362632"/>
                </a:cubicBezTo>
                <a:cubicBezTo>
                  <a:pt x="3154107" y="3353705"/>
                  <a:pt x="3099281" y="3354906"/>
                  <a:pt x="3045437" y="3347883"/>
                </a:cubicBezTo>
                <a:cubicBezTo>
                  <a:pt x="2986132" y="3340148"/>
                  <a:pt x="2927838" y="3325513"/>
                  <a:pt x="2868457" y="3318387"/>
                </a:cubicBezTo>
                <a:cubicBezTo>
                  <a:pt x="2804815" y="3310750"/>
                  <a:pt x="2740462" y="3310467"/>
                  <a:pt x="2676728" y="3303638"/>
                </a:cubicBezTo>
                <a:cubicBezTo>
                  <a:pt x="2565627" y="3291734"/>
                  <a:pt x="2288855" y="3250859"/>
                  <a:pt x="2190031" y="3229896"/>
                </a:cubicBezTo>
                <a:cubicBezTo>
                  <a:pt x="2115373" y="3214060"/>
                  <a:pt x="2041979" y="3192584"/>
                  <a:pt x="1968805" y="3170903"/>
                </a:cubicBezTo>
                <a:cubicBezTo>
                  <a:pt x="1909182" y="3153237"/>
                  <a:pt x="1849379" y="3135454"/>
                  <a:pt x="1791824" y="3111909"/>
                </a:cubicBezTo>
                <a:cubicBezTo>
                  <a:pt x="1740952" y="3091098"/>
                  <a:pt x="1694072" y="3061571"/>
                  <a:pt x="1644340" y="3038167"/>
                </a:cubicBezTo>
                <a:cubicBezTo>
                  <a:pt x="1610464" y="3022225"/>
                  <a:pt x="1573830" y="3012104"/>
                  <a:pt x="1541102" y="2993922"/>
                </a:cubicBezTo>
                <a:cubicBezTo>
                  <a:pt x="1485070" y="2962793"/>
                  <a:pt x="1434522" y="2922485"/>
                  <a:pt x="1378869" y="2890683"/>
                </a:cubicBezTo>
                <a:cubicBezTo>
                  <a:pt x="1296765" y="2843766"/>
                  <a:pt x="1201988" y="2817022"/>
                  <a:pt x="1128147" y="2757948"/>
                </a:cubicBezTo>
                <a:cubicBezTo>
                  <a:pt x="948098" y="2613908"/>
                  <a:pt x="1144818" y="2762837"/>
                  <a:pt x="995411" y="2669458"/>
                </a:cubicBezTo>
                <a:cubicBezTo>
                  <a:pt x="974567" y="2656430"/>
                  <a:pt x="957496" y="2637859"/>
                  <a:pt x="936418" y="2625212"/>
                </a:cubicBezTo>
                <a:cubicBezTo>
                  <a:pt x="908139" y="2608245"/>
                  <a:pt x="875368" y="2599260"/>
                  <a:pt x="847928" y="2580967"/>
                </a:cubicBezTo>
                <a:cubicBezTo>
                  <a:pt x="830573" y="2569397"/>
                  <a:pt x="819969" y="2549752"/>
                  <a:pt x="803682" y="2536722"/>
                </a:cubicBezTo>
                <a:cubicBezTo>
                  <a:pt x="770659" y="2510304"/>
                  <a:pt x="734276" y="2488354"/>
                  <a:pt x="700444" y="2462980"/>
                </a:cubicBezTo>
                <a:cubicBezTo>
                  <a:pt x="675261" y="2444093"/>
                  <a:pt x="652490" y="2422039"/>
                  <a:pt x="626702" y="2403987"/>
                </a:cubicBezTo>
                <a:cubicBezTo>
                  <a:pt x="603218" y="2387548"/>
                  <a:pt x="576444" y="2376180"/>
                  <a:pt x="552960" y="2359741"/>
                </a:cubicBezTo>
                <a:cubicBezTo>
                  <a:pt x="527172" y="2341689"/>
                  <a:pt x="505410" y="2318209"/>
                  <a:pt x="479218" y="2300748"/>
                </a:cubicBezTo>
                <a:cubicBezTo>
                  <a:pt x="446239" y="2278762"/>
                  <a:pt x="409418" y="2263033"/>
                  <a:pt x="375979" y="2241754"/>
                </a:cubicBezTo>
                <a:cubicBezTo>
                  <a:pt x="355241" y="2228557"/>
                  <a:pt x="337438" y="2211144"/>
                  <a:pt x="316986" y="2197509"/>
                </a:cubicBezTo>
                <a:cubicBezTo>
                  <a:pt x="293135" y="2181608"/>
                  <a:pt x="266177" y="2170463"/>
                  <a:pt x="243244" y="2153264"/>
                </a:cubicBezTo>
                <a:cubicBezTo>
                  <a:pt x="226558" y="2140750"/>
                  <a:pt x="214835" y="2122593"/>
                  <a:pt x="198999" y="2109019"/>
                </a:cubicBezTo>
                <a:cubicBezTo>
                  <a:pt x="180336" y="2093022"/>
                  <a:pt x="159670" y="2079522"/>
                  <a:pt x="140005" y="2064774"/>
                </a:cubicBezTo>
                <a:cubicBezTo>
                  <a:pt x="125257" y="2040193"/>
                  <a:pt x="106406" y="2017647"/>
                  <a:pt x="95760" y="1991032"/>
                </a:cubicBezTo>
                <a:cubicBezTo>
                  <a:pt x="86450" y="1967757"/>
                  <a:pt x="86648" y="1941716"/>
                  <a:pt x="81011" y="1917290"/>
                </a:cubicBezTo>
                <a:cubicBezTo>
                  <a:pt x="71895" y="1877789"/>
                  <a:pt x="61347" y="1838632"/>
                  <a:pt x="51515" y="1799303"/>
                </a:cubicBezTo>
                <a:cubicBezTo>
                  <a:pt x="46599" y="1627238"/>
                  <a:pt x="44243" y="1455081"/>
                  <a:pt x="36766" y="1283109"/>
                </a:cubicBezTo>
                <a:cubicBezTo>
                  <a:pt x="28850" y="1101051"/>
                  <a:pt x="0" y="1101865"/>
                  <a:pt x="36766" y="899651"/>
                </a:cubicBezTo>
                <a:cubicBezTo>
                  <a:pt x="43463" y="862815"/>
                  <a:pt x="62435" y="828919"/>
                  <a:pt x="81011" y="796412"/>
                </a:cubicBezTo>
                <a:cubicBezTo>
                  <a:pt x="131908" y="707342"/>
                  <a:pt x="168684" y="684431"/>
                  <a:pt x="228495" y="604683"/>
                </a:cubicBezTo>
                <a:cubicBezTo>
                  <a:pt x="249765" y="576322"/>
                  <a:pt x="268456" y="546101"/>
                  <a:pt x="287489" y="516193"/>
                </a:cubicBezTo>
                <a:cubicBezTo>
                  <a:pt x="302879" y="492009"/>
                  <a:pt x="313079" y="464216"/>
                  <a:pt x="331734" y="442451"/>
                </a:cubicBezTo>
                <a:cubicBezTo>
                  <a:pt x="343269" y="428993"/>
                  <a:pt x="362521" y="424489"/>
                  <a:pt x="375979" y="412954"/>
                </a:cubicBezTo>
                <a:cubicBezTo>
                  <a:pt x="397094" y="394856"/>
                  <a:pt x="410663" y="367467"/>
                  <a:pt x="434973" y="353961"/>
                </a:cubicBezTo>
                <a:cubicBezTo>
                  <a:pt x="456886" y="341787"/>
                  <a:pt x="484134" y="344128"/>
                  <a:pt x="508715" y="339212"/>
                </a:cubicBezTo>
                <a:lnTo>
                  <a:pt x="582457" y="353961"/>
                </a:lnTo>
                <a:close/>
              </a:path>
            </a:pathLst>
          </a:custGeom>
          <a:solidFill>
            <a:srgbClr val="D1A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5" name="Freeform 14"/>
          <p:cNvSpPr/>
          <p:nvPr/>
        </p:nvSpPr>
        <p:spPr bwMode="auto">
          <a:xfrm>
            <a:off x="2808289" y="1746251"/>
            <a:ext cx="4122737" cy="3692525"/>
          </a:xfrm>
          <a:custGeom>
            <a:avLst/>
            <a:gdLst>
              <a:gd name="connsiteX0" fmla="*/ 170365 w 3783720"/>
              <a:gd name="connsiteY0" fmla="*/ 36871 h 3635478"/>
              <a:gd name="connsiteX1" fmla="*/ 199862 w 3783720"/>
              <a:gd name="connsiteY1" fmla="*/ 272846 h 3635478"/>
              <a:gd name="connsiteX2" fmla="*/ 214610 w 3783720"/>
              <a:gd name="connsiteY2" fmla="*/ 346587 h 3635478"/>
              <a:gd name="connsiteX3" fmla="*/ 244107 w 3783720"/>
              <a:gd name="connsiteY3" fmla="*/ 405581 h 3635478"/>
              <a:gd name="connsiteX4" fmla="*/ 258856 w 3783720"/>
              <a:gd name="connsiteY4" fmla="*/ 479323 h 3635478"/>
              <a:gd name="connsiteX5" fmla="*/ 288352 w 3783720"/>
              <a:gd name="connsiteY5" fmla="*/ 523568 h 3635478"/>
              <a:gd name="connsiteX6" fmla="*/ 303101 w 3783720"/>
              <a:gd name="connsiteY6" fmla="*/ 582562 h 3635478"/>
              <a:gd name="connsiteX7" fmla="*/ 317849 w 3783720"/>
              <a:gd name="connsiteY7" fmla="*/ 700549 h 3635478"/>
              <a:gd name="connsiteX8" fmla="*/ 332598 w 3783720"/>
              <a:gd name="connsiteY8" fmla="*/ 744794 h 3635478"/>
              <a:gd name="connsiteX9" fmla="*/ 347346 w 3783720"/>
              <a:gd name="connsiteY9" fmla="*/ 803787 h 3635478"/>
              <a:gd name="connsiteX10" fmla="*/ 406339 w 3783720"/>
              <a:gd name="connsiteY10" fmla="*/ 936523 h 3635478"/>
              <a:gd name="connsiteX11" fmla="*/ 480081 w 3783720"/>
              <a:gd name="connsiteY11" fmla="*/ 1098755 h 3635478"/>
              <a:gd name="connsiteX12" fmla="*/ 524327 w 3783720"/>
              <a:gd name="connsiteY12" fmla="*/ 1128252 h 3635478"/>
              <a:gd name="connsiteX13" fmla="*/ 657062 w 3783720"/>
              <a:gd name="connsiteY13" fmla="*/ 1246239 h 3635478"/>
              <a:gd name="connsiteX14" fmla="*/ 730804 w 3783720"/>
              <a:gd name="connsiteY14" fmla="*/ 1290484 h 3635478"/>
              <a:gd name="connsiteX15" fmla="*/ 804546 w 3783720"/>
              <a:gd name="connsiteY15" fmla="*/ 1364226 h 3635478"/>
              <a:gd name="connsiteX16" fmla="*/ 996275 w 3783720"/>
              <a:gd name="connsiteY16" fmla="*/ 1482213 h 3635478"/>
              <a:gd name="connsiteX17" fmla="*/ 1188004 w 3783720"/>
              <a:gd name="connsiteY17" fmla="*/ 1570704 h 3635478"/>
              <a:gd name="connsiteX18" fmla="*/ 1276494 w 3783720"/>
              <a:gd name="connsiteY18" fmla="*/ 1585452 h 3635478"/>
              <a:gd name="connsiteX19" fmla="*/ 1453475 w 3783720"/>
              <a:gd name="connsiteY19" fmla="*/ 1600200 h 3635478"/>
              <a:gd name="connsiteX20" fmla="*/ 1586210 w 3783720"/>
              <a:gd name="connsiteY20" fmla="*/ 1614949 h 3635478"/>
              <a:gd name="connsiteX21" fmla="*/ 1822185 w 3783720"/>
              <a:gd name="connsiteY21" fmla="*/ 1600200 h 3635478"/>
              <a:gd name="connsiteX22" fmla="*/ 1910675 w 3783720"/>
              <a:gd name="connsiteY22" fmla="*/ 1585452 h 3635478"/>
              <a:gd name="connsiteX23" fmla="*/ 2028662 w 3783720"/>
              <a:gd name="connsiteY23" fmla="*/ 1570704 h 3635478"/>
              <a:gd name="connsiteX24" fmla="*/ 2397372 w 3783720"/>
              <a:gd name="connsiteY24" fmla="*/ 1585452 h 3635478"/>
              <a:gd name="connsiteX25" fmla="*/ 2485862 w 3783720"/>
              <a:gd name="connsiteY25" fmla="*/ 1614949 h 3635478"/>
              <a:gd name="connsiteX26" fmla="*/ 2603849 w 3783720"/>
              <a:gd name="connsiteY26" fmla="*/ 1629697 h 3635478"/>
              <a:gd name="connsiteX27" fmla="*/ 2751333 w 3783720"/>
              <a:gd name="connsiteY27" fmla="*/ 1673942 h 3635478"/>
              <a:gd name="connsiteX28" fmla="*/ 2884068 w 3783720"/>
              <a:gd name="connsiteY28" fmla="*/ 1703439 h 3635478"/>
              <a:gd name="connsiteX29" fmla="*/ 3046301 w 3783720"/>
              <a:gd name="connsiteY29" fmla="*/ 1747684 h 3635478"/>
              <a:gd name="connsiteX30" fmla="*/ 3164288 w 3783720"/>
              <a:gd name="connsiteY30" fmla="*/ 1791929 h 3635478"/>
              <a:gd name="connsiteX31" fmla="*/ 3282275 w 3783720"/>
              <a:gd name="connsiteY31" fmla="*/ 1836175 h 3635478"/>
              <a:gd name="connsiteX32" fmla="*/ 3518249 w 3783720"/>
              <a:gd name="connsiteY32" fmla="*/ 2027904 h 3635478"/>
              <a:gd name="connsiteX33" fmla="*/ 3547746 w 3783720"/>
              <a:gd name="connsiteY33" fmla="*/ 2072149 h 3635478"/>
              <a:gd name="connsiteX34" fmla="*/ 3591991 w 3783720"/>
              <a:gd name="connsiteY34" fmla="*/ 2131142 h 3635478"/>
              <a:gd name="connsiteX35" fmla="*/ 3606739 w 3783720"/>
              <a:gd name="connsiteY35" fmla="*/ 2175387 h 3635478"/>
              <a:gd name="connsiteX36" fmla="*/ 3650985 w 3783720"/>
              <a:gd name="connsiteY36" fmla="*/ 2234381 h 3635478"/>
              <a:gd name="connsiteX37" fmla="*/ 3709978 w 3783720"/>
              <a:gd name="connsiteY37" fmla="*/ 2352368 h 3635478"/>
              <a:gd name="connsiteX38" fmla="*/ 3724727 w 3783720"/>
              <a:gd name="connsiteY38" fmla="*/ 2426110 h 3635478"/>
              <a:gd name="connsiteX39" fmla="*/ 3739475 w 3783720"/>
              <a:gd name="connsiteY39" fmla="*/ 2470355 h 3635478"/>
              <a:gd name="connsiteX40" fmla="*/ 3768972 w 3783720"/>
              <a:gd name="connsiteY40" fmla="*/ 2588342 h 3635478"/>
              <a:gd name="connsiteX41" fmla="*/ 3783720 w 3783720"/>
              <a:gd name="connsiteY41" fmla="*/ 2647336 h 3635478"/>
              <a:gd name="connsiteX42" fmla="*/ 3768972 w 3783720"/>
              <a:gd name="connsiteY42" fmla="*/ 3030794 h 3635478"/>
              <a:gd name="connsiteX43" fmla="*/ 3724727 w 3783720"/>
              <a:gd name="connsiteY43" fmla="*/ 3296265 h 3635478"/>
              <a:gd name="connsiteX44" fmla="*/ 3680481 w 3783720"/>
              <a:gd name="connsiteY44" fmla="*/ 3355258 h 3635478"/>
              <a:gd name="connsiteX45" fmla="*/ 3562494 w 3783720"/>
              <a:gd name="connsiteY45" fmla="*/ 3502742 h 3635478"/>
              <a:gd name="connsiteX46" fmla="*/ 3400262 w 3783720"/>
              <a:gd name="connsiteY46" fmla="*/ 3561736 h 3635478"/>
              <a:gd name="connsiteX47" fmla="*/ 3164288 w 3783720"/>
              <a:gd name="connsiteY47" fmla="*/ 3605981 h 3635478"/>
              <a:gd name="connsiteX48" fmla="*/ 2928314 w 3783720"/>
              <a:gd name="connsiteY48" fmla="*/ 3635478 h 3635478"/>
              <a:gd name="connsiteX49" fmla="*/ 2131901 w 3783720"/>
              <a:gd name="connsiteY49" fmla="*/ 3620729 h 3635478"/>
              <a:gd name="connsiteX50" fmla="*/ 1807436 w 3783720"/>
              <a:gd name="connsiteY50" fmla="*/ 3576484 h 3635478"/>
              <a:gd name="connsiteX51" fmla="*/ 1704198 w 3783720"/>
              <a:gd name="connsiteY51" fmla="*/ 3532239 h 3635478"/>
              <a:gd name="connsiteX52" fmla="*/ 1409230 w 3783720"/>
              <a:gd name="connsiteY52" fmla="*/ 3473246 h 3635478"/>
              <a:gd name="connsiteX53" fmla="*/ 1261746 w 3783720"/>
              <a:gd name="connsiteY53" fmla="*/ 3443749 h 3635478"/>
              <a:gd name="connsiteX54" fmla="*/ 1084765 w 3783720"/>
              <a:gd name="connsiteY54" fmla="*/ 3370007 h 3635478"/>
              <a:gd name="connsiteX55" fmla="*/ 966778 w 3783720"/>
              <a:gd name="connsiteY55" fmla="*/ 3325762 h 3635478"/>
              <a:gd name="connsiteX56" fmla="*/ 819294 w 3783720"/>
              <a:gd name="connsiteY56" fmla="*/ 3252020 h 3635478"/>
              <a:gd name="connsiteX57" fmla="*/ 686559 w 3783720"/>
              <a:gd name="connsiteY57" fmla="*/ 3148781 h 3635478"/>
              <a:gd name="connsiteX58" fmla="*/ 583320 w 3783720"/>
              <a:gd name="connsiteY58" fmla="*/ 3045542 h 3635478"/>
              <a:gd name="connsiteX59" fmla="*/ 524327 w 3783720"/>
              <a:gd name="connsiteY59" fmla="*/ 2986549 h 3635478"/>
              <a:gd name="connsiteX60" fmla="*/ 406339 w 3783720"/>
              <a:gd name="connsiteY60" fmla="*/ 2883310 h 3635478"/>
              <a:gd name="connsiteX61" fmla="*/ 303101 w 3783720"/>
              <a:gd name="connsiteY61" fmla="*/ 2750575 h 3635478"/>
              <a:gd name="connsiteX62" fmla="*/ 214610 w 3783720"/>
              <a:gd name="connsiteY62" fmla="*/ 2573594 h 3635478"/>
              <a:gd name="connsiteX63" fmla="*/ 170365 w 3783720"/>
              <a:gd name="connsiteY63" fmla="*/ 2485104 h 3635478"/>
              <a:gd name="connsiteX64" fmla="*/ 111372 w 3783720"/>
              <a:gd name="connsiteY64" fmla="*/ 2308123 h 3635478"/>
              <a:gd name="connsiteX65" fmla="*/ 52378 w 3783720"/>
              <a:gd name="connsiteY65" fmla="*/ 2116394 h 3635478"/>
              <a:gd name="connsiteX66" fmla="*/ 22881 w 3783720"/>
              <a:gd name="connsiteY66" fmla="*/ 1113504 h 3635478"/>
              <a:gd name="connsiteX67" fmla="*/ 52378 w 3783720"/>
              <a:gd name="connsiteY67" fmla="*/ 435078 h 3635478"/>
              <a:gd name="connsiteX68" fmla="*/ 52378 w 3783720"/>
              <a:gd name="connsiteY68" fmla="*/ 140110 h 3635478"/>
              <a:gd name="connsiteX69" fmla="*/ 67127 w 3783720"/>
              <a:gd name="connsiteY69" fmla="*/ 95865 h 3635478"/>
              <a:gd name="connsiteX70" fmla="*/ 111372 w 3783720"/>
              <a:gd name="connsiteY70" fmla="*/ 51620 h 3635478"/>
              <a:gd name="connsiteX71" fmla="*/ 170365 w 3783720"/>
              <a:gd name="connsiteY71" fmla="*/ 36871 h 3635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783720" h="3635478">
                <a:moveTo>
                  <a:pt x="170365" y="36871"/>
                </a:moveTo>
                <a:cubicBezTo>
                  <a:pt x="185113" y="73742"/>
                  <a:pt x="188651" y="194372"/>
                  <a:pt x="199862" y="272846"/>
                </a:cubicBezTo>
                <a:cubicBezTo>
                  <a:pt x="203407" y="297661"/>
                  <a:pt x="206683" y="322806"/>
                  <a:pt x="214610" y="346587"/>
                </a:cubicBezTo>
                <a:cubicBezTo>
                  <a:pt x="221563" y="367445"/>
                  <a:pt x="234275" y="385916"/>
                  <a:pt x="244107" y="405581"/>
                </a:cubicBezTo>
                <a:cubicBezTo>
                  <a:pt x="249023" y="430162"/>
                  <a:pt x="250054" y="455852"/>
                  <a:pt x="258856" y="479323"/>
                </a:cubicBezTo>
                <a:cubicBezTo>
                  <a:pt x="265080" y="495920"/>
                  <a:pt x="281370" y="507276"/>
                  <a:pt x="288352" y="523568"/>
                </a:cubicBezTo>
                <a:cubicBezTo>
                  <a:pt x="296337" y="542199"/>
                  <a:pt x="298185" y="562897"/>
                  <a:pt x="303101" y="582562"/>
                </a:cubicBezTo>
                <a:cubicBezTo>
                  <a:pt x="308017" y="621891"/>
                  <a:pt x="310759" y="661553"/>
                  <a:pt x="317849" y="700549"/>
                </a:cubicBezTo>
                <a:cubicBezTo>
                  <a:pt x="320630" y="715844"/>
                  <a:pt x="328327" y="729846"/>
                  <a:pt x="332598" y="744794"/>
                </a:cubicBezTo>
                <a:cubicBezTo>
                  <a:pt x="338167" y="764284"/>
                  <a:pt x="340936" y="784558"/>
                  <a:pt x="347346" y="803787"/>
                </a:cubicBezTo>
                <a:cubicBezTo>
                  <a:pt x="381644" y="906680"/>
                  <a:pt x="367798" y="846593"/>
                  <a:pt x="406339" y="936523"/>
                </a:cubicBezTo>
                <a:cubicBezTo>
                  <a:pt x="427800" y="986599"/>
                  <a:pt x="434481" y="1068356"/>
                  <a:pt x="480081" y="1098755"/>
                </a:cubicBezTo>
                <a:cubicBezTo>
                  <a:pt x="494830" y="1108587"/>
                  <a:pt x="510710" y="1116904"/>
                  <a:pt x="524327" y="1128252"/>
                </a:cubicBezTo>
                <a:cubicBezTo>
                  <a:pt x="651147" y="1233935"/>
                  <a:pt x="450518" y="1096025"/>
                  <a:pt x="657062" y="1246239"/>
                </a:cubicBezTo>
                <a:cubicBezTo>
                  <a:pt x="680245" y="1263099"/>
                  <a:pt x="708420" y="1272577"/>
                  <a:pt x="730804" y="1290484"/>
                </a:cubicBezTo>
                <a:cubicBezTo>
                  <a:pt x="757949" y="1312200"/>
                  <a:pt x="777212" y="1342749"/>
                  <a:pt x="804546" y="1364226"/>
                </a:cubicBezTo>
                <a:cubicBezTo>
                  <a:pt x="957592" y="1484477"/>
                  <a:pt x="888884" y="1420848"/>
                  <a:pt x="996275" y="1482213"/>
                </a:cubicBezTo>
                <a:cubicBezTo>
                  <a:pt x="1073716" y="1526465"/>
                  <a:pt x="1056500" y="1548787"/>
                  <a:pt x="1188004" y="1570704"/>
                </a:cubicBezTo>
                <a:cubicBezTo>
                  <a:pt x="1217501" y="1575620"/>
                  <a:pt x="1246773" y="1582150"/>
                  <a:pt x="1276494" y="1585452"/>
                </a:cubicBezTo>
                <a:cubicBezTo>
                  <a:pt x="1335330" y="1591989"/>
                  <a:pt x="1394544" y="1594587"/>
                  <a:pt x="1453475" y="1600200"/>
                </a:cubicBezTo>
                <a:cubicBezTo>
                  <a:pt x="1497792" y="1604421"/>
                  <a:pt x="1541965" y="1610033"/>
                  <a:pt x="1586210" y="1614949"/>
                </a:cubicBezTo>
                <a:cubicBezTo>
                  <a:pt x="1664868" y="1610033"/>
                  <a:pt x="1743697" y="1607335"/>
                  <a:pt x="1822185" y="1600200"/>
                </a:cubicBezTo>
                <a:cubicBezTo>
                  <a:pt x="1851966" y="1597493"/>
                  <a:pt x="1881072" y="1589681"/>
                  <a:pt x="1910675" y="1585452"/>
                </a:cubicBezTo>
                <a:cubicBezTo>
                  <a:pt x="1949912" y="1579847"/>
                  <a:pt x="1989333" y="1575620"/>
                  <a:pt x="2028662" y="1570704"/>
                </a:cubicBezTo>
                <a:cubicBezTo>
                  <a:pt x="2151565" y="1575620"/>
                  <a:pt x="2274942" y="1573604"/>
                  <a:pt x="2397372" y="1585452"/>
                </a:cubicBezTo>
                <a:cubicBezTo>
                  <a:pt x="2428320" y="1588447"/>
                  <a:pt x="2455460" y="1608434"/>
                  <a:pt x="2485862" y="1614949"/>
                </a:cubicBezTo>
                <a:cubicBezTo>
                  <a:pt x="2524617" y="1623254"/>
                  <a:pt x="2564520" y="1624781"/>
                  <a:pt x="2603849" y="1629697"/>
                </a:cubicBezTo>
                <a:cubicBezTo>
                  <a:pt x="2677391" y="1654211"/>
                  <a:pt x="2684456" y="1659080"/>
                  <a:pt x="2751333" y="1673942"/>
                </a:cubicBezTo>
                <a:cubicBezTo>
                  <a:pt x="2786389" y="1681732"/>
                  <a:pt x="2848109" y="1691453"/>
                  <a:pt x="2884068" y="1703439"/>
                </a:cubicBezTo>
                <a:cubicBezTo>
                  <a:pt x="3026178" y="1750809"/>
                  <a:pt x="2885833" y="1720940"/>
                  <a:pt x="3046301" y="1747684"/>
                </a:cubicBezTo>
                <a:cubicBezTo>
                  <a:pt x="3085630" y="1762432"/>
                  <a:pt x="3124440" y="1778646"/>
                  <a:pt x="3164288" y="1791929"/>
                </a:cubicBezTo>
                <a:cubicBezTo>
                  <a:pt x="3212206" y="1807902"/>
                  <a:pt x="3240299" y="1802070"/>
                  <a:pt x="3282275" y="1836175"/>
                </a:cubicBezTo>
                <a:cubicBezTo>
                  <a:pt x="3539861" y="2045463"/>
                  <a:pt x="3369985" y="1953771"/>
                  <a:pt x="3518249" y="2027904"/>
                </a:cubicBezTo>
                <a:cubicBezTo>
                  <a:pt x="3528081" y="2042652"/>
                  <a:pt x="3537443" y="2057725"/>
                  <a:pt x="3547746" y="2072149"/>
                </a:cubicBezTo>
                <a:cubicBezTo>
                  <a:pt x="3562033" y="2092151"/>
                  <a:pt x="3579796" y="2109800"/>
                  <a:pt x="3591991" y="2131142"/>
                </a:cubicBezTo>
                <a:cubicBezTo>
                  <a:pt x="3599704" y="2144640"/>
                  <a:pt x="3599026" y="2161889"/>
                  <a:pt x="3606739" y="2175387"/>
                </a:cubicBezTo>
                <a:cubicBezTo>
                  <a:pt x="3618935" y="2196729"/>
                  <a:pt x="3638599" y="2213149"/>
                  <a:pt x="3650985" y="2234381"/>
                </a:cubicBezTo>
                <a:cubicBezTo>
                  <a:pt x="3673141" y="2272362"/>
                  <a:pt x="3709978" y="2352368"/>
                  <a:pt x="3709978" y="2352368"/>
                </a:cubicBezTo>
                <a:cubicBezTo>
                  <a:pt x="3714894" y="2376949"/>
                  <a:pt x="3718647" y="2401791"/>
                  <a:pt x="3724727" y="2426110"/>
                </a:cubicBezTo>
                <a:cubicBezTo>
                  <a:pt x="3728498" y="2441192"/>
                  <a:pt x="3735385" y="2455357"/>
                  <a:pt x="3739475" y="2470355"/>
                </a:cubicBezTo>
                <a:cubicBezTo>
                  <a:pt x="3750142" y="2509466"/>
                  <a:pt x="3759140" y="2549013"/>
                  <a:pt x="3768972" y="2588342"/>
                </a:cubicBezTo>
                <a:lnTo>
                  <a:pt x="3783720" y="2647336"/>
                </a:lnTo>
                <a:cubicBezTo>
                  <a:pt x="3778804" y="2775155"/>
                  <a:pt x="3775876" y="2903067"/>
                  <a:pt x="3768972" y="3030794"/>
                </a:cubicBezTo>
                <a:cubicBezTo>
                  <a:pt x="3764635" y="3111028"/>
                  <a:pt x="3760142" y="3218353"/>
                  <a:pt x="3724727" y="3296265"/>
                </a:cubicBezTo>
                <a:cubicBezTo>
                  <a:pt x="3714555" y="3318642"/>
                  <a:pt x="3694577" y="3335121"/>
                  <a:pt x="3680481" y="3355258"/>
                </a:cubicBezTo>
                <a:cubicBezTo>
                  <a:pt x="3645963" y="3404570"/>
                  <a:pt x="3615255" y="3467568"/>
                  <a:pt x="3562494" y="3502742"/>
                </a:cubicBezTo>
                <a:cubicBezTo>
                  <a:pt x="3543802" y="3515203"/>
                  <a:pt x="3415311" y="3557436"/>
                  <a:pt x="3400262" y="3561736"/>
                </a:cubicBezTo>
                <a:cubicBezTo>
                  <a:pt x="3271639" y="3598486"/>
                  <a:pt x="3295306" y="3588512"/>
                  <a:pt x="3164288" y="3605981"/>
                </a:cubicBezTo>
                <a:cubicBezTo>
                  <a:pt x="2953826" y="3634042"/>
                  <a:pt x="3176474" y="3607903"/>
                  <a:pt x="2928314" y="3635478"/>
                </a:cubicBezTo>
                <a:lnTo>
                  <a:pt x="2131901" y="3620729"/>
                </a:lnTo>
                <a:cubicBezTo>
                  <a:pt x="2022655" y="3617468"/>
                  <a:pt x="1912464" y="3609305"/>
                  <a:pt x="1807436" y="3576484"/>
                </a:cubicBezTo>
                <a:cubicBezTo>
                  <a:pt x="1771700" y="3565317"/>
                  <a:pt x="1739717" y="3544079"/>
                  <a:pt x="1704198" y="3532239"/>
                </a:cubicBezTo>
                <a:cubicBezTo>
                  <a:pt x="1601422" y="3497980"/>
                  <a:pt x="1518159" y="3495032"/>
                  <a:pt x="1409230" y="3473246"/>
                </a:cubicBezTo>
                <a:lnTo>
                  <a:pt x="1261746" y="3443749"/>
                </a:lnTo>
                <a:cubicBezTo>
                  <a:pt x="1202752" y="3419168"/>
                  <a:pt x="1146766" y="3385508"/>
                  <a:pt x="1084765" y="3370007"/>
                </a:cubicBezTo>
                <a:cubicBezTo>
                  <a:pt x="984130" y="3344847"/>
                  <a:pt x="1065935" y="3369831"/>
                  <a:pt x="966778" y="3325762"/>
                </a:cubicBezTo>
                <a:cubicBezTo>
                  <a:pt x="887619" y="3290581"/>
                  <a:pt x="892784" y="3304513"/>
                  <a:pt x="819294" y="3252020"/>
                </a:cubicBezTo>
                <a:cubicBezTo>
                  <a:pt x="773682" y="3219440"/>
                  <a:pt x="726194" y="3188416"/>
                  <a:pt x="686559" y="3148781"/>
                </a:cubicBezTo>
                <a:lnTo>
                  <a:pt x="583320" y="3045542"/>
                </a:lnTo>
                <a:cubicBezTo>
                  <a:pt x="563656" y="3025878"/>
                  <a:pt x="546575" y="3003235"/>
                  <a:pt x="524327" y="2986549"/>
                </a:cubicBezTo>
                <a:cubicBezTo>
                  <a:pt x="471508" y="2946935"/>
                  <a:pt x="450557" y="2935567"/>
                  <a:pt x="406339" y="2883310"/>
                </a:cubicBezTo>
                <a:cubicBezTo>
                  <a:pt x="370133" y="2840520"/>
                  <a:pt x="328168" y="2800710"/>
                  <a:pt x="303101" y="2750575"/>
                </a:cubicBezTo>
                <a:lnTo>
                  <a:pt x="214610" y="2573594"/>
                </a:lnTo>
                <a:cubicBezTo>
                  <a:pt x="199862" y="2544097"/>
                  <a:pt x="180794" y="2516390"/>
                  <a:pt x="170365" y="2485104"/>
                </a:cubicBezTo>
                <a:cubicBezTo>
                  <a:pt x="150701" y="2426110"/>
                  <a:pt x="128456" y="2367915"/>
                  <a:pt x="111372" y="2308123"/>
                </a:cubicBezTo>
                <a:cubicBezTo>
                  <a:pt x="73333" y="2174988"/>
                  <a:pt x="93193" y="2238837"/>
                  <a:pt x="52378" y="2116394"/>
                </a:cubicBezTo>
                <a:cubicBezTo>
                  <a:pt x="24874" y="1703819"/>
                  <a:pt x="22881" y="1726905"/>
                  <a:pt x="22881" y="1113504"/>
                </a:cubicBezTo>
                <a:cubicBezTo>
                  <a:pt x="22881" y="560563"/>
                  <a:pt x="0" y="696977"/>
                  <a:pt x="52378" y="435078"/>
                </a:cubicBezTo>
                <a:cubicBezTo>
                  <a:pt x="39843" y="272120"/>
                  <a:pt x="25919" y="272403"/>
                  <a:pt x="52378" y="140110"/>
                </a:cubicBezTo>
                <a:cubicBezTo>
                  <a:pt x="55427" y="124866"/>
                  <a:pt x="58503" y="108800"/>
                  <a:pt x="67127" y="95865"/>
                </a:cubicBezTo>
                <a:cubicBezTo>
                  <a:pt x="78697" y="78511"/>
                  <a:pt x="96624" y="66368"/>
                  <a:pt x="111372" y="51620"/>
                </a:cubicBezTo>
                <a:cubicBezTo>
                  <a:pt x="160281" y="67923"/>
                  <a:pt x="155617" y="0"/>
                  <a:pt x="170365" y="36871"/>
                </a:cubicBezTo>
                <a:close/>
              </a:path>
            </a:pathLst>
          </a:custGeom>
          <a:solidFill>
            <a:srgbClr val="BA7B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61452" name="Text Box 8"/>
          <p:cNvSpPr txBox="1">
            <a:spLocks noChangeArrowheads="1"/>
          </p:cNvSpPr>
          <p:nvPr/>
        </p:nvSpPr>
        <p:spPr bwMode="auto">
          <a:xfrm>
            <a:off x="4876800" y="3532188"/>
            <a:ext cx="16764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200">
                <a:solidFill>
                  <a:srgbClr val="000000"/>
                </a:solidFill>
              </a:rPr>
              <a:t>Anaerobic Zone</a:t>
            </a:r>
          </a:p>
        </p:txBody>
      </p:sp>
      <p:sp>
        <p:nvSpPr>
          <p:cNvPr id="61453" name="Text Box 13"/>
          <p:cNvSpPr txBox="1">
            <a:spLocks noChangeArrowheads="1"/>
          </p:cNvSpPr>
          <p:nvPr/>
        </p:nvSpPr>
        <p:spPr bwMode="auto">
          <a:xfrm>
            <a:off x="6804026" y="3433763"/>
            <a:ext cx="140811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200">
                <a:solidFill>
                  <a:srgbClr val="000000"/>
                </a:solidFill>
              </a:rPr>
              <a:t>Aerobic Zone</a:t>
            </a:r>
          </a:p>
        </p:txBody>
      </p:sp>
      <p:sp>
        <p:nvSpPr>
          <p:cNvPr id="148" name="Freeform 147"/>
          <p:cNvSpPr/>
          <p:nvPr/>
        </p:nvSpPr>
        <p:spPr bwMode="auto">
          <a:xfrm rot="-60000">
            <a:off x="1474788" y="1854201"/>
            <a:ext cx="1179513" cy="5070475"/>
          </a:xfrm>
          <a:custGeom>
            <a:avLst/>
            <a:gdLst>
              <a:gd name="connsiteX0" fmla="*/ 0 w 1932039"/>
              <a:gd name="connsiteY0" fmla="*/ 2610465 h 5530645"/>
              <a:gd name="connsiteX1" fmla="*/ 1828800 w 1932039"/>
              <a:gd name="connsiteY1" fmla="*/ 0 h 5530645"/>
              <a:gd name="connsiteX2" fmla="*/ 1932039 w 1932039"/>
              <a:gd name="connsiteY2" fmla="*/ 5515897 h 5530645"/>
              <a:gd name="connsiteX3" fmla="*/ 14749 w 1932039"/>
              <a:gd name="connsiteY3" fmla="*/ 5530645 h 5530645"/>
              <a:gd name="connsiteX4" fmla="*/ 0 w 1932039"/>
              <a:gd name="connsiteY4" fmla="*/ 2610465 h 553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039" h="5530645">
                <a:moveTo>
                  <a:pt x="0" y="2610465"/>
                </a:moveTo>
                <a:lnTo>
                  <a:pt x="1828800" y="0"/>
                </a:lnTo>
                <a:lnTo>
                  <a:pt x="1932039" y="5515897"/>
                </a:lnTo>
                <a:lnTo>
                  <a:pt x="14749" y="5530645"/>
                </a:lnTo>
                <a:cubicBezTo>
                  <a:pt x="9833" y="4562168"/>
                  <a:pt x="4916" y="3593690"/>
                  <a:pt x="0" y="2610465"/>
                </a:cubicBezTo>
                <a:close/>
              </a:path>
            </a:pathLst>
          </a:custGeom>
          <a:blipFill>
            <a:blip r:embed="rId4" cstate="print"/>
            <a:tile tx="0" ty="0" sx="100000" sy="100000" flip="none" algn="tl"/>
          </a:blip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41" name="Freeform 140"/>
          <p:cNvSpPr/>
          <p:nvPr/>
        </p:nvSpPr>
        <p:spPr bwMode="auto">
          <a:xfrm rot="-60000">
            <a:off x="1492101" y="1796901"/>
            <a:ext cx="1180214" cy="5071733"/>
          </a:xfrm>
          <a:custGeom>
            <a:avLst/>
            <a:gdLst>
              <a:gd name="connsiteX0" fmla="*/ 0 w 1932039"/>
              <a:gd name="connsiteY0" fmla="*/ 2610465 h 5530645"/>
              <a:gd name="connsiteX1" fmla="*/ 1828800 w 1932039"/>
              <a:gd name="connsiteY1" fmla="*/ 0 h 5530645"/>
              <a:gd name="connsiteX2" fmla="*/ 1932039 w 1932039"/>
              <a:gd name="connsiteY2" fmla="*/ 5515897 h 5530645"/>
              <a:gd name="connsiteX3" fmla="*/ 14749 w 1932039"/>
              <a:gd name="connsiteY3" fmla="*/ 5530645 h 5530645"/>
              <a:gd name="connsiteX4" fmla="*/ 0 w 1932039"/>
              <a:gd name="connsiteY4" fmla="*/ 2610465 h 5530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2039" h="5530645">
                <a:moveTo>
                  <a:pt x="0" y="2610465"/>
                </a:moveTo>
                <a:lnTo>
                  <a:pt x="1828800" y="0"/>
                </a:lnTo>
                <a:lnTo>
                  <a:pt x="1932039" y="5515897"/>
                </a:lnTo>
                <a:lnTo>
                  <a:pt x="14749" y="5530645"/>
                </a:lnTo>
                <a:cubicBezTo>
                  <a:pt x="9833" y="4562168"/>
                  <a:pt x="4916" y="3593690"/>
                  <a:pt x="0" y="2610465"/>
                </a:cubicBezTo>
                <a:close/>
              </a:path>
            </a:pathLst>
          </a:custGeom>
          <a:gradFill flip="none" rotWithShape="1">
            <a:gsLst>
              <a:gs pos="62000">
                <a:srgbClr val="482400">
                  <a:alpha val="52000"/>
                </a:srgbClr>
              </a:gs>
              <a:gs pos="0">
                <a:schemeClr val="tx1">
                  <a:alpha val="60000"/>
                </a:schemeClr>
              </a:gs>
              <a:gs pos="100000">
                <a:srgbClr val="FFCC99">
                  <a:alpha val="49001"/>
                </a:srgbClr>
              </a:gs>
            </a:gsLst>
            <a:lin ang="81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nvGrpSpPr>
          <p:cNvPr id="3" name="Group 83"/>
          <p:cNvGrpSpPr>
            <a:grpSpLocks/>
          </p:cNvGrpSpPr>
          <p:nvPr/>
        </p:nvGrpSpPr>
        <p:grpSpPr bwMode="auto">
          <a:xfrm>
            <a:off x="2789238" y="2087564"/>
            <a:ext cx="3910012" cy="4594789"/>
            <a:chOff x="92" y="1273"/>
            <a:chExt cx="2463" cy="2996"/>
          </a:xfrm>
        </p:grpSpPr>
        <p:sp>
          <p:nvSpPr>
            <p:cNvPr id="61530" name="Text Box 84"/>
            <p:cNvSpPr txBox="1">
              <a:spLocks noChangeArrowheads="1"/>
            </p:cNvSpPr>
            <p:nvPr/>
          </p:nvSpPr>
          <p:spPr bwMode="auto">
            <a:xfrm>
              <a:off x="270" y="1273"/>
              <a:ext cx="2285"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a:solidFill>
                    <a:srgbClr val="FFFFFF"/>
                  </a:solidFill>
                </a:rPr>
                <a:t>Reductive Dechlorination</a:t>
              </a:r>
            </a:p>
          </p:txBody>
        </p:sp>
        <p:grpSp>
          <p:nvGrpSpPr>
            <p:cNvPr id="61531" name="Group 85"/>
            <p:cNvGrpSpPr>
              <a:grpSpLocks/>
            </p:cNvGrpSpPr>
            <p:nvPr/>
          </p:nvGrpSpPr>
          <p:grpSpPr bwMode="auto">
            <a:xfrm>
              <a:off x="92" y="2169"/>
              <a:ext cx="2437" cy="2100"/>
              <a:chOff x="92" y="2169"/>
              <a:chExt cx="2437" cy="2100"/>
            </a:xfrm>
          </p:grpSpPr>
          <p:sp>
            <p:nvSpPr>
              <p:cNvPr id="61532" name="Text Box 86"/>
              <p:cNvSpPr txBox="1">
                <a:spLocks noChangeArrowheads="1"/>
              </p:cNvSpPr>
              <p:nvPr/>
            </p:nvSpPr>
            <p:spPr bwMode="auto">
              <a:xfrm>
                <a:off x="338" y="3727"/>
                <a:ext cx="2191"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400">
                    <a:solidFill>
                      <a:srgbClr val="FFFFFF"/>
                    </a:solidFill>
                  </a:rPr>
                  <a:t>PCE </a:t>
                </a:r>
                <a:r>
                  <a:rPr lang="en-US" altLang="en-US" sz="2400">
                    <a:solidFill>
                      <a:srgbClr val="FFFFFF"/>
                    </a:solidFill>
                    <a:sym typeface="Wingdings" panose="05000000000000000000" pitchFamily="2" charset="2"/>
                  </a:rPr>
                  <a:t> TCE  cDCE  VC  ETH</a:t>
                </a:r>
                <a:endParaRPr lang="en-US" altLang="en-US" sz="2400">
                  <a:solidFill>
                    <a:srgbClr val="FFFFFF"/>
                  </a:solidFill>
                </a:endParaRPr>
              </a:p>
            </p:txBody>
          </p:sp>
          <p:sp>
            <p:nvSpPr>
              <p:cNvPr id="61533" name="Text Box 87"/>
              <p:cNvSpPr txBox="1">
                <a:spLocks noChangeArrowheads="1"/>
              </p:cNvSpPr>
              <p:nvPr/>
            </p:nvSpPr>
            <p:spPr bwMode="auto">
              <a:xfrm>
                <a:off x="780" y="3958"/>
                <a:ext cx="33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400">
                    <a:solidFill>
                      <a:srgbClr val="FF0000"/>
                    </a:solidFill>
                  </a:rPr>
                  <a:t>x</a:t>
                </a:r>
              </a:p>
            </p:txBody>
          </p:sp>
          <p:sp>
            <p:nvSpPr>
              <p:cNvPr id="61534" name="Text Box 88"/>
              <p:cNvSpPr txBox="1">
                <a:spLocks noChangeArrowheads="1"/>
              </p:cNvSpPr>
              <p:nvPr/>
            </p:nvSpPr>
            <p:spPr bwMode="auto">
              <a:xfrm>
                <a:off x="1339" y="3952"/>
                <a:ext cx="33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400">
                    <a:solidFill>
                      <a:srgbClr val="FF0000"/>
                    </a:solidFill>
                  </a:rPr>
                  <a:t>x</a:t>
                </a:r>
              </a:p>
            </p:txBody>
          </p:sp>
          <p:grpSp>
            <p:nvGrpSpPr>
              <p:cNvPr id="61535" name="Group 89"/>
              <p:cNvGrpSpPr>
                <a:grpSpLocks/>
              </p:cNvGrpSpPr>
              <p:nvPr/>
            </p:nvGrpSpPr>
            <p:grpSpPr bwMode="auto">
              <a:xfrm>
                <a:off x="92" y="2169"/>
                <a:ext cx="1892" cy="1684"/>
                <a:chOff x="92" y="2169"/>
                <a:chExt cx="1892" cy="1684"/>
              </a:xfrm>
            </p:grpSpPr>
            <p:sp>
              <p:nvSpPr>
                <p:cNvPr id="151" name="Freeform 90"/>
                <p:cNvSpPr>
                  <a:spLocks/>
                </p:cNvSpPr>
                <p:nvPr/>
              </p:nvSpPr>
              <p:spPr bwMode="auto">
                <a:xfrm rot="1944595">
                  <a:off x="865" y="2578"/>
                  <a:ext cx="1119" cy="1275"/>
                </a:xfrm>
                <a:custGeom>
                  <a:avLst/>
                  <a:gdLst/>
                  <a:ahLst/>
                  <a:cxnLst>
                    <a:cxn ang="0">
                      <a:pos x="14" y="0"/>
                    </a:cxn>
                    <a:cxn ang="0">
                      <a:pos x="5" y="73"/>
                    </a:cxn>
                    <a:cxn ang="0">
                      <a:pos x="158" y="921"/>
                    </a:cxn>
                    <a:cxn ang="0">
                      <a:pos x="686" y="249"/>
                    </a:cxn>
                    <a:cxn ang="0">
                      <a:pos x="14" y="0"/>
                    </a:cxn>
                  </a:cxnLst>
                  <a:rect l="0" t="0" r="r" b="b"/>
                  <a:pathLst>
                    <a:path w="686" h="921">
                      <a:moveTo>
                        <a:pt x="14" y="0"/>
                      </a:moveTo>
                      <a:cubicBezTo>
                        <a:pt x="0" y="42"/>
                        <a:pt x="5" y="18"/>
                        <a:pt x="5" y="73"/>
                      </a:cubicBezTo>
                      <a:lnTo>
                        <a:pt x="158" y="921"/>
                      </a:lnTo>
                      <a:lnTo>
                        <a:pt x="686" y="249"/>
                      </a:lnTo>
                      <a:lnTo>
                        <a:pt x="14" y="0"/>
                      </a:lnTo>
                      <a:close/>
                    </a:path>
                  </a:pathLst>
                </a:custGeom>
                <a:gradFill flip="none" rotWithShape="1">
                  <a:gsLst>
                    <a:gs pos="100000">
                      <a:schemeClr val="bg1">
                        <a:lumMod val="75000"/>
                      </a:schemeClr>
                    </a:gs>
                    <a:gs pos="0">
                      <a:schemeClr val="tx1">
                        <a:lumMod val="65000"/>
                        <a:lumOff val="35000"/>
                      </a:schemeClr>
                    </a:gs>
                    <a:gs pos="100000">
                      <a:schemeClr val="tx2"/>
                    </a:gs>
                  </a:gsLst>
                  <a:lin ang="2700000" scaled="1"/>
                  <a:tileRect/>
                </a:gradFill>
                <a:ln w="9525">
                  <a:solidFill>
                    <a:srgbClr val="000000"/>
                  </a:solidFill>
                  <a:round/>
                  <a:headEnd/>
                  <a:tailEnd/>
                </a:ln>
                <a:effectLst/>
              </p:spPr>
              <p:txBody>
                <a:bodyPr/>
                <a:lstStyle/>
                <a:p>
                  <a:pPr fontAlgn="base">
                    <a:spcBef>
                      <a:spcPct val="0"/>
                    </a:spcBef>
                    <a:spcAft>
                      <a:spcPct val="0"/>
                    </a:spcAft>
                    <a:defRPr/>
                  </a:pPr>
                  <a:endParaRPr lang="en-US">
                    <a:solidFill>
                      <a:srgbClr val="000000"/>
                    </a:solidFill>
                  </a:endParaRPr>
                </a:p>
              </p:txBody>
            </p:sp>
            <p:grpSp>
              <p:nvGrpSpPr>
                <p:cNvPr id="61537" name="Group 91"/>
                <p:cNvGrpSpPr>
                  <a:grpSpLocks/>
                </p:cNvGrpSpPr>
                <p:nvPr/>
              </p:nvGrpSpPr>
              <p:grpSpPr bwMode="auto">
                <a:xfrm>
                  <a:off x="92" y="2169"/>
                  <a:ext cx="1428" cy="1413"/>
                  <a:chOff x="92" y="2169"/>
                  <a:chExt cx="1428" cy="1413"/>
                </a:xfrm>
              </p:grpSpPr>
              <p:sp>
                <p:nvSpPr>
                  <p:cNvPr id="153" name="Oval 92"/>
                  <p:cNvSpPr>
                    <a:spLocks noChangeArrowheads="1"/>
                  </p:cNvSpPr>
                  <p:nvPr/>
                </p:nvSpPr>
                <p:spPr bwMode="auto">
                  <a:xfrm>
                    <a:off x="92" y="2214"/>
                    <a:ext cx="1428" cy="1368"/>
                  </a:xfrm>
                  <a:prstGeom prst="ellipse">
                    <a:avLst/>
                  </a:prstGeom>
                  <a:solidFill>
                    <a:schemeClr val="bg1">
                      <a:lumMod val="65000"/>
                    </a:schemeClr>
                  </a:solidFill>
                  <a:ln w="9525">
                    <a:solidFill>
                      <a:srgbClr val="000000"/>
                    </a:solidFill>
                    <a:round/>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61539" name="Freeform 93" descr="White marble"/>
                  <p:cNvSpPr>
                    <a:spLocks/>
                  </p:cNvSpPr>
                  <p:nvPr/>
                </p:nvSpPr>
                <p:spPr bwMode="auto">
                  <a:xfrm>
                    <a:off x="406" y="2292"/>
                    <a:ext cx="899" cy="1254"/>
                  </a:xfrm>
                  <a:custGeom>
                    <a:avLst/>
                    <a:gdLst>
                      <a:gd name="T0" fmla="*/ 1 w 1648"/>
                      <a:gd name="T1" fmla="*/ 1 h 2288"/>
                      <a:gd name="T2" fmla="*/ 1 w 1648"/>
                      <a:gd name="T3" fmla="*/ 1 h 2288"/>
                      <a:gd name="T4" fmla="*/ 1 w 1648"/>
                      <a:gd name="T5" fmla="*/ 1 h 2288"/>
                      <a:gd name="T6" fmla="*/ 1 w 1648"/>
                      <a:gd name="T7" fmla="*/ 1 h 2288"/>
                      <a:gd name="T8" fmla="*/ 1 w 1648"/>
                      <a:gd name="T9" fmla="*/ 1 h 2288"/>
                      <a:gd name="T10" fmla="*/ 1 w 1648"/>
                      <a:gd name="T11" fmla="*/ 1 h 2288"/>
                      <a:gd name="T12" fmla="*/ 1 w 1648"/>
                      <a:gd name="T13" fmla="*/ 1 h 2288"/>
                      <a:gd name="T14" fmla="*/ 1 w 1648"/>
                      <a:gd name="T15" fmla="*/ 1 h 2288"/>
                      <a:gd name="T16" fmla="*/ 1 w 1648"/>
                      <a:gd name="T17" fmla="*/ 1 h 2288"/>
                      <a:gd name="T18" fmla="*/ 1 w 1648"/>
                      <a:gd name="T19" fmla="*/ 1 h 2288"/>
                      <a:gd name="T20" fmla="*/ 1 w 1648"/>
                      <a:gd name="T21" fmla="*/ 1 h 2288"/>
                      <a:gd name="T22" fmla="*/ 1 w 1648"/>
                      <a:gd name="T23" fmla="*/ 1 h 2288"/>
                      <a:gd name="T24" fmla="*/ 1 w 1648"/>
                      <a:gd name="T25" fmla="*/ 1 h 2288"/>
                      <a:gd name="T26" fmla="*/ 1 w 1648"/>
                      <a:gd name="T27" fmla="*/ 1 h 2288"/>
                      <a:gd name="T28" fmla="*/ 1 w 1648"/>
                      <a:gd name="T29" fmla="*/ 1 h 2288"/>
                      <a:gd name="T30" fmla="*/ 1 w 1648"/>
                      <a:gd name="T31" fmla="*/ 1 h 2288"/>
                      <a:gd name="T32" fmla="*/ 1 w 1648"/>
                      <a:gd name="T33" fmla="*/ 1 h 2288"/>
                      <a:gd name="T34" fmla="*/ 1 w 1648"/>
                      <a:gd name="T35" fmla="*/ 1 h 2288"/>
                      <a:gd name="T36" fmla="*/ 1 w 1648"/>
                      <a:gd name="T37" fmla="*/ 1 h 2288"/>
                      <a:gd name="T38" fmla="*/ 1 w 1648"/>
                      <a:gd name="T39" fmla="*/ 1 h 2288"/>
                      <a:gd name="T40" fmla="*/ 1 w 1648"/>
                      <a:gd name="T41" fmla="*/ 1 h 2288"/>
                      <a:gd name="T42" fmla="*/ 1 w 1648"/>
                      <a:gd name="T43" fmla="*/ 1 h 2288"/>
                      <a:gd name="T44" fmla="*/ 1 w 1648"/>
                      <a:gd name="T45" fmla="*/ 1 h 2288"/>
                      <a:gd name="T46" fmla="*/ 1 w 1648"/>
                      <a:gd name="T47" fmla="*/ 1 h 2288"/>
                      <a:gd name="T48" fmla="*/ 1 w 1648"/>
                      <a:gd name="T49" fmla="*/ 1 h 2288"/>
                      <a:gd name="T50" fmla="*/ 1 w 1648"/>
                      <a:gd name="T51" fmla="*/ 1 h 2288"/>
                      <a:gd name="T52" fmla="*/ 1 w 1648"/>
                      <a:gd name="T53" fmla="*/ 1 h 2288"/>
                      <a:gd name="T54" fmla="*/ 1 w 1648"/>
                      <a:gd name="T55" fmla="*/ 1 h 2288"/>
                      <a:gd name="T56" fmla="*/ 1 w 1648"/>
                      <a:gd name="T57" fmla="*/ 1 h 2288"/>
                      <a:gd name="T58" fmla="*/ 1 w 1648"/>
                      <a:gd name="T59" fmla="*/ 1 h 2288"/>
                      <a:gd name="T60" fmla="*/ 1 w 1648"/>
                      <a:gd name="T61" fmla="*/ 1 h 2288"/>
                      <a:gd name="T62" fmla="*/ 0 w 1648"/>
                      <a:gd name="T63" fmla="*/ 1 h 2288"/>
                      <a:gd name="T64" fmla="*/ 1 w 1648"/>
                      <a:gd name="T65" fmla="*/ 1 h 2288"/>
                      <a:gd name="T66" fmla="*/ 1 w 1648"/>
                      <a:gd name="T67" fmla="*/ 1 h 22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48"/>
                      <a:gd name="T103" fmla="*/ 0 h 2288"/>
                      <a:gd name="T104" fmla="*/ 1648 w 1648"/>
                      <a:gd name="T105" fmla="*/ 2288 h 22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48" h="2288">
                        <a:moveTo>
                          <a:pt x="112" y="1976"/>
                        </a:moveTo>
                        <a:cubicBezTo>
                          <a:pt x="132" y="1874"/>
                          <a:pt x="112" y="1783"/>
                          <a:pt x="80" y="1688"/>
                        </a:cubicBezTo>
                        <a:cubicBezTo>
                          <a:pt x="57" y="1526"/>
                          <a:pt x="35" y="1359"/>
                          <a:pt x="88" y="1200"/>
                        </a:cubicBezTo>
                        <a:cubicBezTo>
                          <a:pt x="95" y="1180"/>
                          <a:pt x="123" y="1176"/>
                          <a:pt x="136" y="1160"/>
                        </a:cubicBezTo>
                        <a:cubicBezTo>
                          <a:pt x="167" y="1120"/>
                          <a:pt x="173" y="1091"/>
                          <a:pt x="208" y="1056"/>
                        </a:cubicBezTo>
                        <a:cubicBezTo>
                          <a:pt x="227" y="999"/>
                          <a:pt x="271" y="945"/>
                          <a:pt x="304" y="896"/>
                        </a:cubicBezTo>
                        <a:cubicBezTo>
                          <a:pt x="349" y="828"/>
                          <a:pt x="382" y="750"/>
                          <a:pt x="432" y="688"/>
                        </a:cubicBezTo>
                        <a:cubicBezTo>
                          <a:pt x="458" y="657"/>
                          <a:pt x="480" y="605"/>
                          <a:pt x="520" y="592"/>
                        </a:cubicBezTo>
                        <a:cubicBezTo>
                          <a:pt x="584" y="528"/>
                          <a:pt x="550" y="542"/>
                          <a:pt x="608" y="528"/>
                        </a:cubicBezTo>
                        <a:cubicBezTo>
                          <a:pt x="634" y="488"/>
                          <a:pt x="684" y="464"/>
                          <a:pt x="720" y="432"/>
                        </a:cubicBezTo>
                        <a:cubicBezTo>
                          <a:pt x="745" y="410"/>
                          <a:pt x="756" y="386"/>
                          <a:pt x="784" y="368"/>
                        </a:cubicBezTo>
                        <a:cubicBezTo>
                          <a:pt x="802" y="340"/>
                          <a:pt x="820" y="322"/>
                          <a:pt x="848" y="304"/>
                        </a:cubicBezTo>
                        <a:cubicBezTo>
                          <a:pt x="871" y="269"/>
                          <a:pt x="901" y="240"/>
                          <a:pt x="928" y="208"/>
                        </a:cubicBezTo>
                        <a:cubicBezTo>
                          <a:pt x="934" y="201"/>
                          <a:pt x="937" y="190"/>
                          <a:pt x="944" y="184"/>
                        </a:cubicBezTo>
                        <a:cubicBezTo>
                          <a:pt x="953" y="176"/>
                          <a:pt x="967" y="176"/>
                          <a:pt x="976" y="168"/>
                        </a:cubicBezTo>
                        <a:cubicBezTo>
                          <a:pt x="1131" y="39"/>
                          <a:pt x="965" y="154"/>
                          <a:pt x="1088" y="72"/>
                        </a:cubicBezTo>
                        <a:cubicBezTo>
                          <a:pt x="1128" y="45"/>
                          <a:pt x="1123" y="18"/>
                          <a:pt x="1176" y="0"/>
                        </a:cubicBezTo>
                        <a:cubicBezTo>
                          <a:pt x="1224" y="3"/>
                          <a:pt x="1272" y="4"/>
                          <a:pt x="1320" y="8"/>
                        </a:cubicBezTo>
                        <a:cubicBezTo>
                          <a:pt x="1339" y="10"/>
                          <a:pt x="1358" y="12"/>
                          <a:pt x="1376" y="16"/>
                        </a:cubicBezTo>
                        <a:cubicBezTo>
                          <a:pt x="1392" y="20"/>
                          <a:pt x="1424" y="32"/>
                          <a:pt x="1424" y="32"/>
                        </a:cubicBezTo>
                        <a:cubicBezTo>
                          <a:pt x="1453" y="61"/>
                          <a:pt x="1485" y="73"/>
                          <a:pt x="1520" y="96"/>
                        </a:cubicBezTo>
                        <a:cubicBezTo>
                          <a:pt x="1546" y="113"/>
                          <a:pt x="1566" y="135"/>
                          <a:pt x="1592" y="152"/>
                        </a:cubicBezTo>
                        <a:cubicBezTo>
                          <a:pt x="1597" y="163"/>
                          <a:pt x="1600" y="175"/>
                          <a:pt x="1608" y="184"/>
                        </a:cubicBezTo>
                        <a:cubicBezTo>
                          <a:pt x="1614" y="191"/>
                          <a:pt x="1627" y="192"/>
                          <a:pt x="1632" y="200"/>
                        </a:cubicBezTo>
                        <a:cubicBezTo>
                          <a:pt x="1641" y="214"/>
                          <a:pt x="1648" y="248"/>
                          <a:pt x="1648" y="248"/>
                        </a:cubicBezTo>
                        <a:cubicBezTo>
                          <a:pt x="1646" y="262"/>
                          <a:pt x="1643" y="309"/>
                          <a:pt x="1632" y="328"/>
                        </a:cubicBezTo>
                        <a:cubicBezTo>
                          <a:pt x="1618" y="353"/>
                          <a:pt x="1593" y="373"/>
                          <a:pt x="1584" y="400"/>
                        </a:cubicBezTo>
                        <a:cubicBezTo>
                          <a:pt x="1564" y="459"/>
                          <a:pt x="1576" y="433"/>
                          <a:pt x="1552" y="480"/>
                        </a:cubicBezTo>
                        <a:cubicBezTo>
                          <a:pt x="1543" y="532"/>
                          <a:pt x="1519" y="606"/>
                          <a:pt x="1464" y="624"/>
                        </a:cubicBezTo>
                        <a:cubicBezTo>
                          <a:pt x="1417" y="660"/>
                          <a:pt x="1443" y="641"/>
                          <a:pt x="1384" y="680"/>
                        </a:cubicBezTo>
                        <a:cubicBezTo>
                          <a:pt x="1376" y="685"/>
                          <a:pt x="1360" y="696"/>
                          <a:pt x="1360" y="696"/>
                        </a:cubicBezTo>
                        <a:cubicBezTo>
                          <a:pt x="1347" y="716"/>
                          <a:pt x="1339" y="753"/>
                          <a:pt x="1320" y="768"/>
                        </a:cubicBezTo>
                        <a:cubicBezTo>
                          <a:pt x="1313" y="773"/>
                          <a:pt x="1304" y="773"/>
                          <a:pt x="1296" y="776"/>
                        </a:cubicBezTo>
                        <a:cubicBezTo>
                          <a:pt x="1263" y="791"/>
                          <a:pt x="1215" y="811"/>
                          <a:pt x="1184" y="832"/>
                        </a:cubicBezTo>
                        <a:cubicBezTo>
                          <a:pt x="1155" y="875"/>
                          <a:pt x="1147" y="855"/>
                          <a:pt x="1136" y="912"/>
                        </a:cubicBezTo>
                        <a:cubicBezTo>
                          <a:pt x="1142" y="941"/>
                          <a:pt x="1157" y="1001"/>
                          <a:pt x="1176" y="1024"/>
                        </a:cubicBezTo>
                        <a:cubicBezTo>
                          <a:pt x="1195" y="1047"/>
                          <a:pt x="1223" y="1063"/>
                          <a:pt x="1240" y="1088"/>
                        </a:cubicBezTo>
                        <a:cubicBezTo>
                          <a:pt x="1251" y="1104"/>
                          <a:pt x="1261" y="1120"/>
                          <a:pt x="1272" y="1136"/>
                        </a:cubicBezTo>
                        <a:cubicBezTo>
                          <a:pt x="1281" y="1150"/>
                          <a:pt x="1284" y="1168"/>
                          <a:pt x="1288" y="1184"/>
                        </a:cubicBezTo>
                        <a:cubicBezTo>
                          <a:pt x="1293" y="1205"/>
                          <a:pt x="1304" y="1248"/>
                          <a:pt x="1304" y="1248"/>
                        </a:cubicBezTo>
                        <a:cubicBezTo>
                          <a:pt x="1301" y="1293"/>
                          <a:pt x="1310" y="1341"/>
                          <a:pt x="1296" y="1384"/>
                        </a:cubicBezTo>
                        <a:cubicBezTo>
                          <a:pt x="1284" y="1421"/>
                          <a:pt x="1161" y="1436"/>
                          <a:pt x="1136" y="1440"/>
                        </a:cubicBezTo>
                        <a:cubicBezTo>
                          <a:pt x="1084" y="1475"/>
                          <a:pt x="1059" y="1530"/>
                          <a:pt x="1032" y="1584"/>
                        </a:cubicBezTo>
                        <a:cubicBezTo>
                          <a:pt x="1019" y="1610"/>
                          <a:pt x="1031" y="1609"/>
                          <a:pt x="1008" y="1632"/>
                        </a:cubicBezTo>
                        <a:cubicBezTo>
                          <a:pt x="985" y="1655"/>
                          <a:pt x="986" y="1643"/>
                          <a:pt x="960" y="1656"/>
                        </a:cubicBezTo>
                        <a:cubicBezTo>
                          <a:pt x="928" y="1672"/>
                          <a:pt x="899" y="1692"/>
                          <a:pt x="864" y="1704"/>
                        </a:cubicBezTo>
                        <a:cubicBezTo>
                          <a:pt x="847" y="1730"/>
                          <a:pt x="813" y="1766"/>
                          <a:pt x="784" y="1776"/>
                        </a:cubicBezTo>
                        <a:cubicBezTo>
                          <a:pt x="794" y="1745"/>
                          <a:pt x="800" y="1731"/>
                          <a:pt x="832" y="1720"/>
                        </a:cubicBezTo>
                        <a:cubicBezTo>
                          <a:pt x="843" y="1704"/>
                          <a:pt x="858" y="1690"/>
                          <a:pt x="864" y="1672"/>
                        </a:cubicBezTo>
                        <a:cubicBezTo>
                          <a:pt x="869" y="1656"/>
                          <a:pt x="880" y="1624"/>
                          <a:pt x="880" y="1624"/>
                        </a:cubicBezTo>
                        <a:cubicBezTo>
                          <a:pt x="844" y="1569"/>
                          <a:pt x="878" y="1607"/>
                          <a:pt x="760" y="1592"/>
                        </a:cubicBezTo>
                        <a:cubicBezTo>
                          <a:pt x="732" y="1588"/>
                          <a:pt x="716" y="1564"/>
                          <a:pt x="688" y="1560"/>
                        </a:cubicBezTo>
                        <a:cubicBezTo>
                          <a:pt x="656" y="1556"/>
                          <a:pt x="624" y="1555"/>
                          <a:pt x="592" y="1552"/>
                        </a:cubicBezTo>
                        <a:cubicBezTo>
                          <a:pt x="542" y="1557"/>
                          <a:pt x="470" y="1547"/>
                          <a:pt x="440" y="1592"/>
                        </a:cubicBezTo>
                        <a:cubicBezTo>
                          <a:pt x="463" y="1661"/>
                          <a:pt x="428" y="1701"/>
                          <a:pt x="408" y="1760"/>
                        </a:cubicBezTo>
                        <a:cubicBezTo>
                          <a:pt x="403" y="1820"/>
                          <a:pt x="409" y="1890"/>
                          <a:pt x="352" y="1928"/>
                        </a:cubicBezTo>
                        <a:cubicBezTo>
                          <a:pt x="337" y="1938"/>
                          <a:pt x="319" y="1942"/>
                          <a:pt x="304" y="1952"/>
                        </a:cubicBezTo>
                        <a:cubicBezTo>
                          <a:pt x="259" y="2020"/>
                          <a:pt x="345" y="2036"/>
                          <a:pt x="368" y="2104"/>
                        </a:cubicBezTo>
                        <a:cubicBezTo>
                          <a:pt x="365" y="2155"/>
                          <a:pt x="384" y="2216"/>
                          <a:pt x="352" y="2256"/>
                        </a:cubicBezTo>
                        <a:cubicBezTo>
                          <a:pt x="336" y="2277"/>
                          <a:pt x="280" y="2288"/>
                          <a:pt x="280" y="2288"/>
                        </a:cubicBezTo>
                        <a:cubicBezTo>
                          <a:pt x="253" y="2285"/>
                          <a:pt x="194" y="2282"/>
                          <a:pt x="168" y="2264"/>
                        </a:cubicBezTo>
                        <a:cubicBezTo>
                          <a:pt x="135" y="2242"/>
                          <a:pt x="109" y="2220"/>
                          <a:pt x="72" y="2208"/>
                        </a:cubicBezTo>
                        <a:cubicBezTo>
                          <a:pt x="52" y="2178"/>
                          <a:pt x="37" y="2139"/>
                          <a:pt x="8" y="2120"/>
                        </a:cubicBezTo>
                        <a:cubicBezTo>
                          <a:pt x="5" y="2109"/>
                          <a:pt x="0" y="2099"/>
                          <a:pt x="0" y="2088"/>
                        </a:cubicBezTo>
                        <a:cubicBezTo>
                          <a:pt x="0" y="2061"/>
                          <a:pt x="4" y="2034"/>
                          <a:pt x="8" y="2008"/>
                        </a:cubicBezTo>
                        <a:cubicBezTo>
                          <a:pt x="18" y="1946"/>
                          <a:pt x="96" y="1944"/>
                          <a:pt x="144" y="1928"/>
                        </a:cubicBezTo>
                        <a:cubicBezTo>
                          <a:pt x="127" y="1824"/>
                          <a:pt x="154" y="1917"/>
                          <a:pt x="112" y="1864"/>
                        </a:cubicBezTo>
                        <a:cubicBezTo>
                          <a:pt x="107" y="1857"/>
                          <a:pt x="104" y="1840"/>
                          <a:pt x="104" y="1840"/>
                        </a:cubicBezTo>
                      </a:path>
                    </a:pathLst>
                  </a:custGeom>
                  <a:blipFill dpi="0" rotWithShape="1">
                    <a:blip r:embed="rId6"/>
                    <a:srcRect/>
                    <a:tile tx="0" ty="0" sx="100000" sy="100000" flip="none" algn="tl"/>
                  </a:blipFill>
                  <a:ln w="9525">
                    <a:solidFill>
                      <a:srgbClr val="000000"/>
                    </a:solidFill>
                    <a:round/>
                    <a:headEnd/>
                    <a:tailEnd/>
                  </a:ln>
                </p:spPr>
                <p:txBody>
                  <a:bodyPr/>
                  <a:lstStyle/>
                  <a:p>
                    <a:pPr fontAlgn="base">
                      <a:spcBef>
                        <a:spcPct val="0"/>
                      </a:spcBef>
                      <a:spcAft>
                        <a:spcPct val="0"/>
                      </a:spcAft>
                    </a:pPr>
                    <a:endParaRPr lang="en-US">
                      <a:solidFill>
                        <a:srgbClr val="000000"/>
                      </a:solidFill>
                    </a:endParaRPr>
                  </a:p>
                </p:txBody>
              </p:sp>
              <p:sp>
                <p:nvSpPr>
                  <p:cNvPr id="61540" name="Freeform 94" descr="Sand"/>
                  <p:cNvSpPr>
                    <a:spLocks/>
                  </p:cNvSpPr>
                  <p:nvPr/>
                </p:nvSpPr>
                <p:spPr bwMode="auto">
                  <a:xfrm>
                    <a:off x="101" y="2169"/>
                    <a:ext cx="1065" cy="1269"/>
                  </a:xfrm>
                  <a:custGeom>
                    <a:avLst/>
                    <a:gdLst>
                      <a:gd name="T0" fmla="*/ 37672 w 752"/>
                      <a:gd name="T1" fmla="*/ 118387 h 934"/>
                      <a:gd name="T2" fmla="*/ 25183 w 752"/>
                      <a:gd name="T3" fmla="*/ 109785 h 934"/>
                      <a:gd name="T4" fmla="*/ 12556 w 752"/>
                      <a:gd name="T5" fmla="*/ 90267 h 934"/>
                      <a:gd name="T6" fmla="*/ 0 w 752"/>
                      <a:gd name="T7" fmla="*/ 77402 h 934"/>
                      <a:gd name="T8" fmla="*/ 12556 w 752"/>
                      <a:gd name="T9" fmla="*/ 48229 h 934"/>
                      <a:gd name="T10" fmla="*/ 18782 w 752"/>
                      <a:gd name="T11" fmla="*/ 38657 h 934"/>
                      <a:gd name="T12" fmla="*/ 41949 w 752"/>
                      <a:gd name="T13" fmla="*/ 29957 h 934"/>
                      <a:gd name="T14" fmla="*/ 54571 w 752"/>
                      <a:gd name="T15" fmla="*/ 25641 h 934"/>
                      <a:gd name="T16" fmla="*/ 56504 w 752"/>
                      <a:gd name="T17" fmla="*/ 22425 h 934"/>
                      <a:gd name="T18" fmla="*/ 31442 w 752"/>
                      <a:gd name="T19" fmla="*/ 27714 h 934"/>
                      <a:gd name="T20" fmla="*/ 18782 w 752"/>
                      <a:gd name="T21" fmla="*/ 35391 h 934"/>
                      <a:gd name="T22" fmla="*/ 29401 w 752"/>
                      <a:gd name="T23" fmla="*/ 35391 h 934"/>
                      <a:gd name="T24" fmla="*/ 41949 w 752"/>
                      <a:gd name="T25" fmla="*/ 27714 h 934"/>
                      <a:gd name="T26" fmla="*/ 58640 w 752"/>
                      <a:gd name="T27" fmla="*/ 21328 h 934"/>
                      <a:gd name="T28" fmla="*/ 77443 w 752"/>
                      <a:gd name="T29" fmla="*/ 14699 h 934"/>
                      <a:gd name="T30" fmla="*/ 90096 w 752"/>
                      <a:gd name="T31" fmla="*/ 12680 h 934"/>
                      <a:gd name="T32" fmla="*/ 96309 w 752"/>
                      <a:gd name="T33" fmla="*/ 11599 h 934"/>
                      <a:gd name="T34" fmla="*/ 171862 w 752"/>
                      <a:gd name="T35" fmla="*/ 8363 h 934"/>
                      <a:gd name="T36" fmla="*/ 196915 w 752"/>
                      <a:gd name="T37" fmla="*/ 20205 h 934"/>
                      <a:gd name="T38" fmla="*/ 182255 w 752"/>
                      <a:gd name="T39" fmla="*/ 25641 h 934"/>
                      <a:gd name="T40" fmla="*/ 176021 w 752"/>
                      <a:gd name="T41" fmla="*/ 26697 h 934"/>
                      <a:gd name="T42" fmla="*/ 159093 w 752"/>
                      <a:gd name="T43" fmla="*/ 38657 h 934"/>
                      <a:gd name="T44" fmla="*/ 140285 w 752"/>
                      <a:gd name="T45" fmla="*/ 43939 h 934"/>
                      <a:gd name="T46" fmla="*/ 121409 w 752"/>
                      <a:gd name="T47" fmla="*/ 54755 h 934"/>
                      <a:gd name="T48" fmla="*/ 106986 w 752"/>
                      <a:gd name="T49" fmla="*/ 66598 h 934"/>
                      <a:gd name="T50" fmla="*/ 88030 w 752"/>
                      <a:gd name="T51" fmla="*/ 55807 h 934"/>
                      <a:gd name="T52" fmla="*/ 83816 w 752"/>
                      <a:gd name="T53" fmla="*/ 62333 h 934"/>
                      <a:gd name="T54" fmla="*/ 96309 w 752"/>
                      <a:gd name="T55" fmla="*/ 66598 h 934"/>
                      <a:gd name="T56" fmla="*/ 108876 w 752"/>
                      <a:gd name="T57" fmla="*/ 74152 h 934"/>
                      <a:gd name="T58" fmla="*/ 94328 w 752"/>
                      <a:gd name="T59" fmla="*/ 79620 h 934"/>
                      <a:gd name="T60" fmla="*/ 88030 w 752"/>
                      <a:gd name="T61" fmla="*/ 80624 h 934"/>
                      <a:gd name="T62" fmla="*/ 81759 w 752"/>
                      <a:gd name="T63" fmla="*/ 83880 h 934"/>
                      <a:gd name="T64" fmla="*/ 75543 w 752"/>
                      <a:gd name="T65" fmla="*/ 90267 h 934"/>
                      <a:gd name="T66" fmla="*/ 62941 w 752"/>
                      <a:gd name="T67" fmla="*/ 94674 h 934"/>
                      <a:gd name="T68" fmla="*/ 62941 w 752"/>
                      <a:gd name="T69" fmla="*/ 102199 h 934"/>
                      <a:gd name="T70" fmla="*/ 67125 w 752"/>
                      <a:gd name="T71" fmla="*/ 108706 h 934"/>
                      <a:gd name="T72" fmla="*/ 64903 w 752"/>
                      <a:gd name="T73" fmla="*/ 119507 h 934"/>
                      <a:gd name="T74" fmla="*/ 62941 w 752"/>
                      <a:gd name="T75" fmla="*/ 122643 h 934"/>
                      <a:gd name="T76" fmla="*/ 50231 w 752"/>
                      <a:gd name="T77" fmla="*/ 124869 h 934"/>
                      <a:gd name="T78" fmla="*/ 43982 w 752"/>
                      <a:gd name="T79" fmla="*/ 125922 h 934"/>
                      <a:gd name="T80" fmla="*/ 29401 w 752"/>
                      <a:gd name="T81" fmla="*/ 113058 h 9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52"/>
                      <a:gd name="T124" fmla="*/ 0 h 934"/>
                      <a:gd name="T125" fmla="*/ 752 w 752"/>
                      <a:gd name="T126" fmla="*/ 934 h 9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52" h="934">
                        <a:moveTo>
                          <a:pt x="144" y="878"/>
                        </a:moveTo>
                        <a:cubicBezTo>
                          <a:pt x="133" y="846"/>
                          <a:pt x="124" y="833"/>
                          <a:pt x="96" y="814"/>
                        </a:cubicBezTo>
                        <a:cubicBezTo>
                          <a:pt x="85" y="780"/>
                          <a:pt x="68" y="700"/>
                          <a:pt x="48" y="670"/>
                        </a:cubicBezTo>
                        <a:cubicBezTo>
                          <a:pt x="29" y="641"/>
                          <a:pt x="11" y="607"/>
                          <a:pt x="0" y="574"/>
                        </a:cubicBezTo>
                        <a:cubicBezTo>
                          <a:pt x="8" y="468"/>
                          <a:pt x="10" y="444"/>
                          <a:pt x="48" y="358"/>
                        </a:cubicBezTo>
                        <a:cubicBezTo>
                          <a:pt x="58" y="335"/>
                          <a:pt x="58" y="307"/>
                          <a:pt x="72" y="286"/>
                        </a:cubicBezTo>
                        <a:cubicBezTo>
                          <a:pt x="94" y="254"/>
                          <a:pt x="126" y="245"/>
                          <a:pt x="160" y="222"/>
                        </a:cubicBezTo>
                        <a:cubicBezTo>
                          <a:pt x="176" y="211"/>
                          <a:pt x="208" y="190"/>
                          <a:pt x="208" y="190"/>
                        </a:cubicBezTo>
                        <a:cubicBezTo>
                          <a:pt x="211" y="182"/>
                          <a:pt x="224" y="168"/>
                          <a:pt x="216" y="166"/>
                        </a:cubicBezTo>
                        <a:cubicBezTo>
                          <a:pt x="192" y="161"/>
                          <a:pt x="142" y="191"/>
                          <a:pt x="120" y="206"/>
                        </a:cubicBezTo>
                        <a:cubicBezTo>
                          <a:pt x="110" y="237"/>
                          <a:pt x="104" y="251"/>
                          <a:pt x="72" y="262"/>
                        </a:cubicBezTo>
                        <a:cubicBezTo>
                          <a:pt x="54" y="317"/>
                          <a:pt x="92" y="276"/>
                          <a:pt x="112" y="262"/>
                        </a:cubicBezTo>
                        <a:cubicBezTo>
                          <a:pt x="122" y="231"/>
                          <a:pt x="128" y="217"/>
                          <a:pt x="160" y="206"/>
                        </a:cubicBezTo>
                        <a:cubicBezTo>
                          <a:pt x="179" y="177"/>
                          <a:pt x="196" y="177"/>
                          <a:pt x="224" y="158"/>
                        </a:cubicBezTo>
                        <a:cubicBezTo>
                          <a:pt x="238" y="116"/>
                          <a:pt x="256" y="121"/>
                          <a:pt x="296" y="110"/>
                        </a:cubicBezTo>
                        <a:cubicBezTo>
                          <a:pt x="312" y="106"/>
                          <a:pt x="328" y="99"/>
                          <a:pt x="344" y="94"/>
                        </a:cubicBezTo>
                        <a:cubicBezTo>
                          <a:pt x="352" y="91"/>
                          <a:pt x="368" y="86"/>
                          <a:pt x="368" y="86"/>
                        </a:cubicBezTo>
                        <a:cubicBezTo>
                          <a:pt x="425" y="0"/>
                          <a:pt x="579" y="60"/>
                          <a:pt x="656" y="62"/>
                        </a:cubicBezTo>
                        <a:cubicBezTo>
                          <a:pt x="716" y="77"/>
                          <a:pt x="732" y="90"/>
                          <a:pt x="752" y="150"/>
                        </a:cubicBezTo>
                        <a:cubicBezTo>
                          <a:pt x="739" y="190"/>
                          <a:pt x="752" y="171"/>
                          <a:pt x="696" y="190"/>
                        </a:cubicBezTo>
                        <a:cubicBezTo>
                          <a:pt x="688" y="193"/>
                          <a:pt x="672" y="198"/>
                          <a:pt x="672" y="198"/>
                        </a:cubicBezTo>
                        <a:cubicBezTo>
                          <a:pt x="663" y="282"/>
                          <a:pt x="674" y="269"/>
                          <a:pt x="608" y="286"/>
                        </a:cubicBezTo>
                        <a:cubicBezTo>
                          <a:pt x="553" y="323"/>
                          <a:pt x="578" y="312"/>
                          <a:pt x="536" y="326"/>
                        </a:cubicBezTo>
                        <a:cubicBezTo>
                          <a:pt x="512" y="362"/>
                          <a:pt x="509" y="391"/>
                          <a:pt x="464" y="406"/>
                        </a:cubicBezTo>
                        <a:cubicBezTo>
                          <a:pt x="449" y="450"/>
                          <a:pt x="447" y="468"/>
                          <a:pt x="408" y="494"/>
                        </a:cubicBezTo>
                        <a:cubicBezTo>
                          <a:pt x="364" y="465"/>
                          <a:pt x="352" y="462"/>
                          <a:pt x="336" y="414"/>
                        </a:cubicBezTo>
                        <a:cubicBezTo>
                          <a:pt x="313" y="422"/>
                          <a:pt x="288" y="421"/>
                          <a:pt x="320" y="462"/>
                        </a:cubicBezTo>
                        <a:cubicBezTo>
                          <a:pt x="332" y="477"/>
                          <a:pt x="368" y="494"/>
                          <a:pt x="368" y="494"/>
                        </a:cubicBezTo>
                        <a:cubicBezTo>
                          <a:pt x="382" y="537"/>
                          <a:pt x="389" y="510"/>
                          <a:pt x="416" y="550"/>
                        </a:cubicBezTo>
                        <a:cubicBezTo>
                          <a:pt x="403" y="590"/>
                          <a:pt x="416" y="571"/>
                          <a:pt x="360" y="590"/>
                        </a:cubicBezTo>
                        <a:cubicBezTo>
                          <a:pt x="352" y="593"/>
                          <a:pt x="336" y="598"/>
                          <a:pt x="336" y="598"/>
                        </a:cubicBezTo>
                        <a:cubicBezTo>
                          <a:pt x="328" y="606"/>
                          <a:pt x="318" y="613"/>
                          <a:pt x="312" y="622"/>
                        </a:cubicBezTo>
                        <a:cubicBezTo>
                          <a:pt x="293" y="651"/>
                          <a:pt x="318" y="644"/>
                          <a:pt x="288" y="670"/>
                        </a:cubicBezTo>
                        <a:cubicBezTo>
                          <a:pt x="274" y="683"/>
                          <a:pt x="240" y="702"/>
                          <a:pt x="240" y="702"/>
                        </a:cubicBezTo>
                        <a:cubicBezTo>
                          <a:pt x="229" y="734"/>
                          <a:pt x="229" y="721"/>
                          <a:pt x="240" y="758"/>
                        </a:cubicBezTo>
                        <a:cubicBezTo>
                          <a:pt x="245" y="774"/>
                          <a:pt x="256" y="806"/>
                          <a:pt x="256" y="806"/>
                        </a:cubicBezTo>
                        <a:cubicBezTo>
                          <a:pt x="253" y="833"/>
                          <a:pt x="252" y="860"/>
                          <a:pt x="248" y="886"/>
                        </a:cubicBezTo>
                        <a:cubicBezTo>
                          <a:pt x="247" y="894"/>
                          <a:pt x="247" y="905"/>
                          <a:pt x="240" y="910"/>
                        </a:cubicBezTo>
                        <a:cubicBezTo>
                          <a:pt x="226" y="920"/>
                          <a:pt x="208" y="921"/>
                          <a:pt x="192" y="926"/>
                        </a:cubicBezTo>
                        <a:cubicBezTo>
                          <a:pt x="184" y="929"/>
                          <a:pt x="168" y="934"/>
                          <a:pt x="168" y="934"/>
                        </a:cubicBezTo>
                        <a:cubicBezTo>
                          <a:pt x="145" y="900"/>
                          <a:pt x="152" y="858"/>
                          <a:pt x="112" y="838"/>
                        </a:cubicBezTo>
                      </a:path>
                    </a:pathLst>
                  </a:custGeom>
                  <a:blipFill dpi="0" rotWithShape="1">
                    <a:blip r:embed="rId7"/>
                    <a:srcRect/>
                    <a:tile tx="0" ty="0" sx="100000" sy="100000" flip="none" algn="tl"/>
                  </a:blipFill>
                  <a:ln w="9525">
                    <a:solidFill>
                      <a:srgbClr val="000000"/>
                    </a:solidFill>
                    <a:round/>
                    <a:headEnd/>
                    <a:tailEnd/>
                  </a:ln>
                </p:spPr>
                <p:txBody>
                  <a:bodyPr/>
                  <a:lstStyle/>
                  <a:p>
                    <a:pPr fontAlgn="base">
                      <a:spcBef>
                        <a:spcPct val="0"/>
                      </a:spcBef>
                      <a:spcAft>
                        <a:spcPct val="0"/>
                      </a:spcAft>
                    </a:pPr>
                    <a:endParaRPr lang="en-US">
                      <a:solidFill>
                        <a:srgbClr val="000000"/>
                      </a:solidFill>
                    </a:endParaRPr>
                  </a:p>
                </p:txBody>
              </p:sp>
              <p:sp>
                <p:nvSpPr>
                  <p:cNvPr id="61541" name="Line 95"/>
                  <p:cNvSpPr>
                    <a:spLocks noChangeShapeType="1"/>
                  </p:cNvSpPr>
                  <p:nvPr/>
                </p:nvSpPr>
                <p:spPr bwMode="auto">
                  <a:xfrm>
                    <a:off x="648" y="2342"/>
                    <a:ext cx="1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2" name="Line 96"/>
                  <p:cNvSpPr>
                    <a:spLocks noChangeShapeType="1"/>
                  </p:cNvSpPr>
                  <p:nvPr/>
                </p:nvSpPr>
                <p:spPr bwMode="auto">
                  <a:xfrm>
                    <a:off x="376" y="2538"/>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3" name="Line 97"/>
                  <p:cNvSpPr>
                    <a:spLocks noChangeShapeType="1"/>
                  </p:cNvSpPr>
                  <p:nvPr/>
                </p:nvSpPr>
                <p:spPr bwMode="auto">
                  <a:xfrm>
                    <a:off x="648" y="2538"/>
                    <a:ext cx="20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4" name="Line 98"/>
                  <p:cNvSpPr>
                    <a:spLocks noChangeShapeType="1"/>
                  </p:cNvSpPr>
                  <p:nvPr/>
                </p:nvSpPr>
                <p:spPr bwMode="auto">
                  <a:xfrm>
                    <a:off x="987" y="2277"/>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5" name="Line 99"/>
                  <p:cNvSpPr>
                    <a:spLocks noChangeShapeType="1"/>
                  </p:cNvSpPr>
                  <p:nvPr/>
                </p:nvSpPr>
                <p:spPr bwMode="auto">
                  <a:xfrm>
                    <a:off x="239" y="2733"/>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6" name="Line 100"/>
                  <p:cNvSpPr>
                    <a:spLocks noChangeShapeType="1"/>
                  </p:cNvSpPr>
                  <p:nvPr/>
                </p:nvSpPr>
                <p:spPr bwMode="auto">
                  <a:xfrm>
                    <a:off x="443" y="2799"/>
                    <a:ext cx="68"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7" name="Line 101"/>
                  <p:cNvSpPr>
                    <a:spLocks noChangeShapeType="1"/>
                  </p:cNvSpPr>
                  <p:nvPr/>
                </p:nvSpPr>
                <p:spPr bwMode="auto">
                  <a:xfrm flipH="1">
                    <a:off x="239" y="2929"/>
                    <a:ext cx="68"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8" name="Line 102"/>
                  <p:cNvSpPr>
                    <a:spLocks noChangeShapeType="1"/>
                  </p:cNvSpPr>
                  <p:nvPr/>
                </p:nvSpPr>
                <p:spPr bwMode="auto">
                  <a:xfrm>
                    <a:off x="239" y="3189"/>
                    <a:ext cx="137" cy="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49" name="Line 103"/>
                  <p:cNvSpPr>
                    <a:spLocks noChangeShapeType="1"/>
                  </p:cNvSpPr>
                  <p:nvPr/>
                </p:nvSpPr>
                <p:spPr bwMode="auto">
                  <a:xfrm>
                    <a:off x="376" y="2864"/>
                    <a:ext cx="67"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0" name="Line 104"/>
                  <p:cNvSpPr>
                    <a:spLocks noChangeShapeType="1"/>
                  </p:cNvSpPr>
                  <p:nvPr/>
                </p:nvSpPr>
                <p:spPr bwMode="auto">
                  <a:xfrm>
                    <a:off x="511" y="2407"/>
                    <a:ext cx="137"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1" name="Line 105"/>
                  <p:cNvSpPr>
                    <a:spLocks noChangeShapeType="1"/>
                  </p:cNvSpPr>
                  <p:nvPr/>
                </p:nvSpPr>
                <p:spPr bwMode="auto">
                  <a:xfrm>
                    <a:off x="784" y="2407"/>
                    <a:ext cx="13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2" name="Line 106"/>
                  <p:cNvSpPr>
                    <a:spLocks noChangeShapeType="1"/>
                  </p:cNvSpPr>
                  <p:nvPr/>
                </p:nvSpPr>
                <p:spPr bwMode="auto">
                  <a:xfrm>
                    <a:off x="648" y="2603"/>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3" name="Line 107"/>
                  <p:cNvSpPr>
                    <a:spLocks noChangeShapeType="1"/>
                  </p:cNvSpPr>
                  <p:nvPr/>
                </p:nvSpPr>
                <p:spPr bwMode="auto">
                  <a:xfrm flipH="1">
                    <a:off x="171" y="2603"/>
                    <a:ext cx="1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4" name="Line 108"/>
                  <p:cNvSpPr>
                    <a:spLocks noChangeShapeType="1"/>
                  </p:cNvSpPr>
                  <p:nvPr/>
                </p:nvSpPr>
                <p:spPr bwMode="auto">
                  <a:xfrm>
                    <a:off x="171" y="2929"/>
                    <a:ext cx="1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5" name="Line 109"/>
                  <p:cNvSpPr>
                    <a:spLocks noChangeShapeType="1"/>
                  </p:cNvSpPr>
                  <p:nvPr/>
                </p:nvSpPr>
                <p:spPr bwMode="auto">
                  <a:xfrm>
                    <a:off x="376" y="2472"/>
                    <a:ext cx="135" cy="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6" name="Line 110"/>
                  <p:cNvSpPr>
                    <a:spLocks noChangeShapeType="1"/>
                  </p:cNvSpPr>
                  <p:nvPr/>
                </p:nvSpPr>
                <p:spPr bwMode="auto">
                  <a:xfrm>
                    <a:off x="851" y="2277"/>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7" name="Line 111"/>
                  <p:cNvSpPr>
                    <a:spLocks noChangeShapeType="1"/>
                  </p:cNvSpPr>
                  <p:nvPr/>
                </p:nvSpPr>
                <p:spPr bwMode="auto">
                  <a:xfrm>
                    <a:off x="307" y="3059"/>
                    <a:ext cx="13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8" name="Line 112"/>
                  <p:cNvSpPr>
                    <a:spLocks noChangeShapeType="1"/>
                  </p:cNvSpPr>
                  <p:nvPr/>
                </p:nvSpPr>
                <p:spPr bwMode="auto">
                  <a:xfrm flipH="1">
                    <a:off x="307" y="3255"/>
                    <a:ext cx="69"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559" name="Oval 113"/>
                  <p:cNvSpPr>
                    <a:spLocks noChangeArrowheads="1"/>
                  </p:cNvSpPr>
                  <p:nvPr/>
                </p:nvSpPr>
                <p:spPr bwMode="auto">
                  <a:xfrm>
                    <a:off x="1020" y="259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0" name="Oval 114"/>
                  <p:cNvSpPr>
                    <a:spLocks noChangeArrowheads="1"/>
                  </p:cNvSpPr>
                  <p:nvPr/>
                </p:nvSpPr>
                <p:spPr bwMode="auto">
                  <a:xfrm>
                    <a:off x="564" y="3040"/>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1" name="Oval 115"/>
                  <p:cNvSpPr>
                    <a:spLocks noChangeArrowheads="1"/>
                  </p:cNvSpPr>
                  <p:nvPr/>
                </p:nvSpPr>
                <p:spPr bwMode="auto">
                  <a:xfrm>
                    <a:off x="1084" y="2620"/>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2" name="Oval 116"/>
                  <p:cNvSpPr>
                    <a:spLocks noChangeArrowheads="1"/>
                  </p:cNvSpPr>
                  <p:nvPr/>
                </p:nvSpPr>
                <p:spPr bwMode="auto">
                  <a:xfrm>
                    <a:off x="940" y="255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3" name="Oval 117"/>
                  <p:cNvSpPr>
                    <a:spLocks noChangeArrowheads="1"/>
                  </p:cNvSpPr>
                  <p:nvPr/>
                </p:nvSpPr>
                <p:spPr bwMode="auto">
                  <a:xfrm>
                    <a:off x="1040" y="241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4" name="Oval 118"/>
                  <p:cNvSpPr>
                    <a:spLocks noChangeArrowheads="1"/>
                  </p:cNvSpPr>
                  <p:nvPr/>
                </p:nvSpPr>
                <p:spPr bwMode="auto">
                  <a:xfrm>
                    <a:off x="528" y="297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5" name="Oval 119"/>
                  <p:cNvSpPr>
                    <a:spLocks noChangeArrowheads="1"/>
                  </p:cNvSpPr>
                  <p:nvPr/>
                </p:nvSpPr>
                <p:spPr bwMode="auto">
                  <a:xfrm rot="-843500">
                    <a:off x="944" y="2720"/>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z="1400">
                      <a:solidFill>
                        <a:srgbClr val="000000"/>
                      </a:solidFill>
                    </a:endParaRPr>
                  </a:p>
                </p:txBody>
              </p:sp>
              <p:sp>
                <p:nvSpPr>
                  <p:cNvPr id="61566" name="Oval 120"/>
                  <p:cNvSpPr>
                    <a:spLocks noChangeArrowheads="1"/>
                  </p:cNvSpPr>
                  <p:nvPr/>
                </p:nvSpPr>
                <p:spPr bwMode="auto">
                  <a:xfrm>
                    <a:off x="720" y="2732"/>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7" name="Oval 121"/>
                  <p:cNvSpPr>
                    <a:spLocks noChangeArrowheads="1"/>
                  </p:cNvSpPr>
                  <p:nvPr/>
                </p:nvSpPr>
                <p:spPr bwMode="auto">
                  <a:xfrm rot="-1813764">
                    <a:off x="620" y="3168"/>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8" name="Oval 122"/>
                  <p:cNvSpPr>
                    <a:spLocks noChangeArrowheads="1"/>
                  </p:cNvSpPr>
                  <p:nvPr/>
                </p:nvSpPr>
                <p:spPr bwMode="auto">
                  <a:xfrm rot="5930429">
                    <a:off x="504" y="3348"/>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69" name="Oval 123"/>
                  <p:cNvSpPr>
                    <a:spLocks noChangeArrowheads="1"/>
                  </p:cNvSpPr>
                  <p:nvPr/>
                </p:nvSpPr>
                <p:spPr bwMode="auto">
                  <a:xfrm rot="-1418590">
                    <a:off x="1164" y="2636"/>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0" name="Oval 124"/>
                  <p:cNvSpPr>
                    <a:spLocks noChangeArrowheads="1"/>
                  </p:cNvSpPr>
                  <p:nvPr/>
                </p:nvSpPr>
                <p:spPr bwMode="auto">
                  <a:xfrm rot="-844919">
                    <a:off x="836" y="3072"/>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1" name="Oval 125"/>
                  <p:cNvSpPr>
                    <a:spLocks noChangeArrowheads="1"/>
                  </p:cNvSpPr>
                  <p:nvPr/>
                </p:nvSpPr>
                <p:spPr bwMode="auto">
                  <a:xfrm>
                    <a:off x="676" y="297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2" name="Oval 126"/>
                  <p:cNvSpPr>
                    <a:spLocks noChangeArrowheads="1"/>
                  </p:cNvSpPr>
                  <p:nvPr/>
                </p:nvSpPr>
                <p:spPr bwMode="auto">
                  <a:xfrm>
                    <a:off x="1272" y="317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3" name="Oval 127"/>
                  <p:cNvSpPr>
                    <a:spLocks noChangeArrowheads="1"/>
                  </p:cNvSpPr>
                  <p:nvPr/>
                </p:nvSpPr>
                <p:spPr bwMode="auto">
                  <a:xfrm>
                    <a:off x="444" y="3268"/>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4" name="Oval 128"/>
                  <p:cNvSpPr>
                    <a:spLocks noChangeArrowheads="1"/>
                  </p:cNvSpPr>
                  <p:nvPr/>
                </p:nvSpPr>
                <p:spPr bwMode="auto">
                  <a:xfrm>
                    <a:off x="492" y="3344"/>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5" name="Oval 129"/>
                  <p:cNvSpPr>
                    <a:spLocks noChangeArrowheads="1"/>
                  </p:cNvSpPr>
                  <p:nvPr/>
                </p:nvSpPr>
                <p:spPr bwMode="auto">
                  <a:xfrm>
                    <a:off x="844" y="263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6" name="Oval 130"/>
                  <p:cNvSpPr>
                    <a:spLocks noChangeArrowheads="1"/>
                  </p:cNvSpPr>
                  <p:nvPr/>
                </p:nvSpPr>
                <p:spPr bwMode="auto">
                  <a:xfrm>
                    <a:off x="456" y="3100"/>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7" name="Oval 131"/>
                  <p:cNvSpPr>
                    <a:spLocks noChangeArrowheads="1"/>
                  </p:cNvSpPr>
                  <p:nvPr/>
                </p:nvSpPr>
                <p:spPr bwMode="auto">
                  <a:xfrm>
                    <a:off x="596" y="3132"/>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8" name="Oval 132"/>
                  <p:cNvSpPr>
                    <a:spLocks noChangeArrowheads="1"/>
                  </p:cNvSpPr>
                  <p:nvPr/>
                </p:nvSpPr>
                <p:spPr bwMode="auto">
                  <a:xfrm>
                    <a:off x="868" y="289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79" name="Oval 133"/>
                  <p:cNvSpPr>
                    <a:spLocks noChangeArrowheads="1"/>
                  </p:cNvSpPr>
                  <p:nvPr/>
                </p:nvSpPr>
                <p:spPr bwMode="auto">
                  <a:xfrm rot="-844919">
                    <a:off x="988" y="2500"/>
                    <a:ext cx="240" cy="56"/>
                  </a:xfrm>
                  <a:prstGeom prst="ellipse">
                    <a:avLst/>
                  </a:prstGeom>
                  <a:solidFill>
                    <a:srgbClr val="6699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80" name="Oval 134"/>
                  <p:cNvSpPr>
                    <a:spLocks noChangeArrowheads="1"/>
                  </p:cNvSpPr>
                  <p:nvPr/>
                </p:nvSpPr>
                <p:spPr bwMode="auto">
                  <a:xfrm>
                    <a:off x="960" y="285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81" name="Oval 135"/>
                  <p:cNvSpPr>
                    <a:spLocks noChangeArrowheads="1"/>
                  </p:cNvSpPr>
                  <p:nvPr/>
                </p:nvSpPr>
                <p:spPr bwMode="auto">
                  <a:xfrm>
                    <a:off x="848" y="2832"/>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82" name="Oval 136"/>
                  <p:cNvSpPr>
                    <a:spLocks noChangeArrowheads="1"/>
                  </p:cNvSpPr>
                  <p:nvPr/>
                </p:nvSpPr>
                <p:spPr bwMode="auto">
                  <a:xfrm>
                    <a:off x="1204" y="2436"/>
                    <a:ext cx="56" cy="56"/>
                  </a:xfrm>
                  <a:prstGeom prst="ellipse">
                    <a:avLst/>
                  </a:prstGeom>
                  <a:solidFill>
                    <a:srgbClr val="9933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grpSp>
      <p:grpSp>
        <p:nvGrpSpPr>
          <p:cNvPr id="7" name="Group 197"/>
          <p:cNvGrpSpPr>
            <a:grpSpLocks/>
          </p:cNvGrpSpPr>
          <p:nvPr/>
        </p:nvGrpSpPr>
        <p:grpSpPr bwMode="auto">
          <a:xfrm>
            <a:off x="6072188" y="4414838"/>
            <a:ext cx="1408112" cy="430212"/>
            <a:chOff x="4547419" y="4414669"/>
            <a:chExt cx="1408116" cy="430887"/>
          </a:xfrm>
        </p:grpSpPr>
        <p:sp>
          <p:nvSpPr>
            <p:cNvPr id="61528" name="Text Box 13"/>
            <p:cNvSpPr txBox="1">
              <a:spLocks noChangeArrowheads="1"/>
            </p:cNvSpPr>
            <p:nvPr/>
          </p:nvSpPr>
          <p:spPr bwMode="auto">
            <a:xfrm>
              <a:off x="4547419" y="4414669"/>
              <a:ext cx="14081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200">
                  <a:solidFill>
                    <a:srgbClr val="000000"/>
                  </a:solidFill>
                </a:rPr>
                <a:t>cDCE</a:t>
              </a:r>
            </a:p>
          </p:txBody>
        </p:sp>
        <p:cxnSp>
          <p:nvCxnSpPr>
            <p:cNvPr id="200" name="Straight Arrow Connector 199"/>
            <p:cNvCxnSpPr/>
            <p:nvPr/>
          </p:nvCxnSpPr>
          <p:spPr bwMode="auto">
            <a:xfrm flipV="1">
              <a:off x="4791895" y="4793087"/>
              <a:ext cx="914403" cy="159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200"/>
          <p:cNvGrpSpPr>
            <a:grpSpLocks/>
          </p:cNvGrpSpPr>
          <p:nvPr/>
        </p:nvGrpSpPr>
        <p:grpSpPr bwMode="auto">
          <a:xfrm>
            <a:off x="6708776" y="1957388"/>
            <a:ext cx="4098925" cy="4756150"/>
            <a:chOff x="5184775" y="1956981"/>
            <a:chExt cx="4098934" cy="4756804"/>
          </a:xfrm>
        </p:grpSpPr>
        <p:sp>
          <p:nvSpPr>
            <p:cNvPr id="61461" name="Text Box 15"/>
            <p:cNvSpPr txBox="1">
              <a:spLocks noChangeArrowheads="1"/>
            </p:cNvSpPr>
            <p:nvPr/>
          </p:nvSpPr>
          <p:spPr bwMode="auto">
            <a:xfrm>
              <a:off x="5810864" y="1956981"/>
              <a:ext cx="27874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a:solidFill>
                    <a:srgbClr val="FFFFFF"/>
                  </a:solidFill>
                </a:rPr>
                <a:t>Aerobic Oxidation</a:t>
              </a:r>
            </a:p>
          </p:txBody>
        </p:sp>
        <p:sp>
          <p:nvSpPr>
            <p:cNvPr id="61462" name="Text Box 17"/>
            <p:cNvSpPr txBox="1">
              <a:spLocks noChangeArrowheads="1"/>
            </p:cNvSpPr>
            <p:nvPr/>
          </p:nvSpPr>
          <p:spPr bwMode="auto">
            <a:xfrm>
              <a:off x="5184775" y="5882788"/>
              <a:ext cx="40989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400">
                  <a:solidFill>
                    <a:srgbClr val="FFFFFF"/>
                  </a:solidFill>
                </a:rPr>
                <a:t>cDCE + O</a:t>
              </a:r>
              <a:r>
                <a:rPr lang="en-US" altLang="en-US" sz="2400" baseline="-25000">
                  <a:solidFill>
                    <a:srgbClr val="FFFFFF"/>
                  </a:solidFill>
                </a:rPr>
                <a:t>2</a:t>
              </a:r>
              <a:r>
                <a:rPr lang="en-US" altLang="en-US" sz="2400">
                  <a:solidFill>
                    <a:srgbClr val="FFFFFF"/>
                  </a:solidFill>
                </a:rPr>
                <a:t> </a:t>
              </a:r>
              <a:r>
                <a:rPr lang="en-US" altLang="en-US" sz="2400">
                  <a:solidFill>
                    <a:srgbClr val="FFFFFF"/>
                  </a:solidFill>
                  <a:sym typeface="Wingdings" panose="05000000000000000000" pitchFamily="2" charset="2"/>
                </a:rPr>
                <a:t> CO</a:t>
              </a:r>
              <a:r>
                <a:rPr lang="en-US" altLang="en-US" sz="2400" baseline="-25000">
                  <a:solidFill>
                    <a:srgbClr val="FFFFFF"/>
                  </a:solidFill>
                  <a:sym typeface="Wingdings" panose="05000000000000000000" pitchFamily="2" charset="2"/>
                </a:rPr>
                <a:t>2 </a:t>
              </a:r>
              <a:r>
                <a:rPr lang="en-US" altLang="en-US" sz="2400">
                  <a:solidFill>
                    <a:srgbClr val="FFFFFF"/>
                  </a:solidFill>
                  <a:sym typeface="Wingdings" panose="05000000000000000000" pitchFamily="2" charset="2"/>
                </a:rPr>
                <a:t>+ biomass</a:t>
              </a:r>
              <a:endParaRPr lang="en-US" altLang="en-US" sz="2400">
                <a:solidFill>
                  <a:srgbClr val="FFFFFF"/>
                </a:solidFill>
              </a:endParaRPr>
            </a:p>
          </p:txBody>
        </p:sp>
        <p:grpSp>
          <p:nvGrpSpPr>
            <p:cNvPr id="61463" name="Group 18"/>
            <p:cNvGrpSpPr>
              <a:grpSpLocks/>
            </p:cNvGrpSpPr>
            <p:nvPr/>
          </p:nvGrpSpPr>
          <p:grpSpPr bwMode="auto">
            <a:xfrm>
              <a:off x="5988049" y="3143004"/>
              <a:ext cx="2917831" cy="2327425"/>
              <a:chOff x="3772" y="2178"/>
              <a:chExt cx="1838" cy="1518"/>
            </a:xfrm>
          </p:grpSpPr>
          <p:grpSp>
            <p:nvGrpSpPr>
              <p:cNvPr id="61464" name="Group 19"/>
              <p:cNvGrpSpPr>
                <a:grpSpLocks/>
              </p:cNvGrpSpPr>
              <p:nvPr/>
            </p:nvGrpSpPr>
            <p:grpSpPr bwMode="auto">
              <a:xfrm>
                <a:off x="3772" y="2178"/>
                <a:ext cx="1838" cy="1518"/>
                <a:chOff x="3745" y="2130"/>
                <a:chExt cx="1838" cy="1518"/>
              </a:xfrm>
            </p:grpSpPr>
            <p:sp>
              <p:nvSpPr>
                <p:cNvPr id="208" name="Freeform 20"/>
                <p:cNvSpPr>
                  <a:spLocks/>
                </p:cNvSpPr>
                <p:nvPr/>
              </p:nvSpPr>
              <p:spPr bwMode="auto">
                <a:xfrm rot="16904154">
                  <a:off x="3803" y="2467"/>
                  <a:ext cx="1118" cy="1234"/>
                </a:xfrm>
                <a:custGeom>
                  <a:avLst/>
                  <a:gdLst/>
                  <a:ahLst/>
                  <a:cxnLst>
                    <a:cxn ang="0">
                      <a:pos x="14" y="0"/>
                    </a:cxn>
                    <a:cxn ang="0">
                      <a:pos x="5" y="73"/>
                    </a:cxn>
                    <a:cxn ang="0">
                      <a:pos x="158" y="921"/>
                    </a:cxn>
                    <a:cxn ang="0">
                      <a:pos x="686" y="249"/>
                    </a:cxn>
                    <a:cxn ang="0">
                      <a:pos x="14" y="0"/>
                    </a:cxn>
                  </a:cxnLst>
                  <a:rect l="0" t="0" r="r" b="b"/>
                  <a:pathLst>
                    <a:path w="686" h="921">
                      <a:moveTo>
                        <a:pt x="14" y="0"/>
                      </a:moveTo>
                      <a:cubicBezTo>
                        <a:pt x="0" y="42"/>
                        <a:pt x="5" y="18"/>
                        <a:pt x="5" y="73"/>
                      </a:cubicBezTo>
                      <a:lnTo>
                        <a:pt x="158" y="921"/>
                      </a:lnTo>
                      <a:lnTo>
                        <a:pt x="686" y="249"/>
                      </a:lnTo>
                      <a:lnTo>
                        <a:pt x="14" y="0"/>
                      </a:lnTo>
                      <a:close/>
                    </a:path>
                  </a:pathLst>
                </a:custGeom>
                <a:gradFill flip="none" rotWithShape="1">
                  <a:gsLst>
                    <a:gs pos="34000">
                      <a:schemeClr val="bg1">
                        <a:lumMod val="65000"/>
                      </a:schemeClr>
                    </a:gs>
                    <a:gs pos="53000">
                      <a:schemeClr val="tx1">
                        <a:lumMod val="65000"/>
                        <a:lumOff val="35000"/>
                      </a:schemeClr>
                    </a:gs>
                    <a:gs pos="83000">
                      <a:srgbClr val="D4DEFF"/>
                    </a:gs>
                    <a:gs pos="100000">
                      <a:srgbClr val="96AB94"/>
                    </a:gs>
                  </a:gsLst>
                  <a:lin ang="2700000" scaled="1"/>
                  <a:tileRect/>
                </a:gradFill>
                <a:ln w="9525">
                  <a:solidFill>
                    <a:srgbClr val="000000"/>
                  </a:solidFill>
                  <a:round/>
                  <a:headEnd/>
                  <a:tailEnd/>
                </a:ln>
                <a:effectLst/>
              </p:spPr>
              <p:txBody>
                <a:bodyPr/>
                <a:lstStyle/>
                <a:p>
                  <a:pPr fontAlgn="base">
                    <a:spcBef>
                      <a:spcPct val="0"/>
                    </a:spcBef>
                    <a:spcAft>
                      <a:spcPct val="0"/>
                    </a:spcAft>
                    <a:defRPr/>
                  </a:pPr>
                  <a:endParaRPr lang="en-US">
                    <a:solidFill>
                      <a:srgbClr val="000000"/>
                    </a:solidFill>
                  </a:endParaRPr>
                </a:p>
              </p:txBody>
            </p:sp>
            <p:grpSp>
              <p:nvGrpSpPr>
                <p:cNvPr id="61468" name="Group 21"/>
                <p:cNvGrpSpPr>
                  <a:grpSpLocks/>
                </p:cNvGrpSpPr>
                <p:nvPr/>
              </p:nvGrpSpPr>
              <p:grpSpPr bwMode="auto">
                <a:xfrm>
                  <a:off x="4080" y="2130"/>
                  <a:ext cx="1503" cy="1404"/>
                  <a:chOff x="3768" y="2733"/>
                  <a:chExt cx="1746" cy="1404"/>
                </a:xfrm>
              </p:grpSpPr>
              <p:sp>
                <p:nvSpPr>
                  <p:cNvPr id="210" name="Oval 22"/>
                  <p:cNvSpPr>
                    <a:spLocks noChangeArrowheads="1"/>
                  </p:cNvSpPr>
                  <p:nvPr/>
                </p:nvSpPr>
                <p:spPr bwMode="auto">
                  <a:xfrm>
                    <a:off x="3768" y="2768"/>
                    <a:ext cx="1746" cy="1369"/>
                  </a:xfrm>
                  <a:prstGeom prst="ellipse">
                    <a:avLst/>
                  </a:prstGeom>
                  <a:solidFill>
                    <a:schemeClr val="bg1">
                      <a:lumMod val="65000"/>
                    </a:schemeClr>
                  </a:solidFill>
                  <a:ln w="9525">
                    <a:solidFill>
                      <a:srgbClr val="000000"/>
                    </a:solidFill>
                    <a:round/>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61470" name="Freeform 23" descr="White marble"/>
                  <p:cNvSpPr>
                    <a:spLocks/>
                  </p:cNvSpPr>
                  <p:nvPr/>
                </p:nvSpPr>
                <p:spPr bwMode="auto">
                  <a:xfrm>
                    <a:off x="4153" y="2847"/>
                    <a:ext cx="1100" cy="1254"/>
                  </a:xfrm>
                  <a:custGeom>
                    <a:avLst/>
                    <a:gdLst>
                      <a:gd name="T0" fmla="*/ 1 w 1648"/>
                      <a:gd name="T1" fmla="*/ 1 h 2288"/>
                      <a:gd name="T2" fmla="*/ 1 w 1648"/>
                      <a:gd name="T3" fmla="*/ 1 h 2288"/>
                      <a:gd name="T4" fmla="*/ 1 w 1648"/>
                      <a:gd name="T5" fmla="*/ 1 h 2288"/>
                      <a:gd name="T6" fmla="*/ 1 w 1648"/>
                      <a:gd name="T7" fmla="*/ 1 h 2288"/>
                      <a:gd name="T8" fmla="*/ 1 w 1648"/>
                      <a:gd name="T9" fmla="*/ 1 h 2288"/>
                      <a:gd name="T10" fmla="*/ 1 w 1648"/>
                      <a:gd name="T11" fmla="*/ 1 h 2288"/>
                      <a:gd name="T12" fmla="*/ 1 w 1648"/>
                      <a:gd name="T13" fmla="*/ 1 h 2288"/>
                      <a:gd name="T14" fmla="*/ 2 w 1648"/>
                      <a:gd name="T15" fmla="*/ 1 h 2288"/>
                      <a:gd name="T16" fmla="*/ 2 w 1648"/>
                      <a:gd name="T17" fmla="*/ 1 h 2288"/>
                      <a:gd name="T18" fmla="*/ 2 w 1648"/>
                      <a:gd name="T19" fmla="*/ 1 h 2288"/>
                      <a:gd name="T20" fmla="*/ 3 w 1648"/>
                      <a:gd name="T21" fmla="*/ 1 h 2288"/>
                      <a:gd name="T22" fmla="*/ 3 w 1648"/>
                      <a:gd name="T23" fmla="*/ 1 h 2288"/>
                      <a:gd name="T24" fmla="*/ 3 w 1648"/>
                      <a:gd name="T25" fmla="*/ 1 h 2288"/>
                      <a:gd name="T26" fmla="*/ 2 w 1648"/>
                      <a:gd name="T27" fmla="*/ 1 h 2288"/>
                      <a:gd name="T28" fmla="*/ 2 w 1648"/>
                      <a:gd name="T29" fmla="*/ 1 h 2288"/>
                      <a:gd name="T30" fmla="*/ 2 w 1648"/>
                      <a:gd name="T31" fmla="*/ 1 h 2288"/>
                      <a:gd name="T32" fmla="*/ 2 w 1648"/>
                      <a:gd name="T33" fmla="*/ 1 h 2288"/>
                      <a:gd name="T34" fmla="*/ 2 w 1648"/>
                      <a:gd name="T35" fmla="*/ 1 h 2288"/>
                      <a:gd name="T36" fmla="*/ 2 w 1648"/>
                      <a:gd name="T37" fmla="*/ 1 h 2288"/>
                      <a:gd name="T38" fmla="*/ 2 w 1648"/>
                      <a:gd name="T39" fmla="*/ 1 h 2288"/>
                      <a:gd name="T40" fmla="*/ 2 w 1648"/>
                      <a:gd name="T41" fmla="*/ 1 h 2288"/>
                      <a:gd name="T42" fmla="*/ 1 w 1648"/>
                      <a:gd name="T43" fmla="*/ 1 h 2288"/>
                      <a:gd name="T44" fmla="*/ 1 w 1648"/>
                      <a:gd name="T45" fmla="*/ 1 h 2288"/>
                      <a:gd name="T46" fmla="*/ 1 w 1648"/>
                      <a:gd name="T47" fmla="*/ 1 h 2288"/>
                      <a:gd name="T48" fmla="*/ 1 w 1648"/>
                      <a:gd name="T49" fmla="*/ 1 h 2288"/>
                      <a:gd name="T50" fmla="*/ 1 w 1648"/>
                      <a:gd name="T51" fmla="*/ 1 h 2288"/>
                      <a:gd name="T52" fmla="*/ 1 w 1648"/>
                      <a:gd name="T53" fmla="*/ 1 h 2288"/>
                      <a:gd name="T54" fmla="*/ 1 w 1648"/>
                      <a:gd name="T55" fmla="*/ 1 h 2288"/>
                      <a:gd name="T56" fmla="*/ 1 w 1648"/>
                      <a:gd name="T57" fmla="*/ 1 h 2288"/>
                      <a:gd name="T58" fmla="*/ 1 w 1648"/>
                      <a:gd name="T59" fmla="*/ 1 h 2288"/>
                      <a:gd name="T60" fmla="*/ 1 w 1648"/>
                      <a:gd name="T61" fmla="*/ 1 h 2288"/>
                      <a:gd name="T62" fmla="*/ 0 w 1648"/>
                      <a:gd name="T63" fmla="*/ 1 h 2288"/>
                      <a:gd name="T64" fmla="*/ 1 w 1648"/>
                      <a:gd name="T65" fmla="*/ 1 h 2288"/>
                      <a:gd name="T66" fmla="*/ 1 w 1648"/>
                      <a:gd name="T67" fmla="*/ 1 h 22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48"/>
                      <a:gd name="T103" fmla="*/ 0 h 2288"/>
                      <a:gd name="T104" fmla="*/ 1648 w 1648"/>
                      <a:gd name="T105" fmla="*/ 2288 h 22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48" h="2288">
                        <a:moveTo>
                          <a:pt x="112" y="1976"/>
                        </a:moveTo>
                        <a:cubicBezTo>
                          <a:pt x="132" y="1874"/>
                          <a:pt x="112" y="1783"/>
                          <a:pt x="80" y="1688"/>
                        </a:cubicBezTo>
                        <a:cubicBezTo>
                          <a:pt x="57" y="1526"/>
                          <a:pt x="35" y="1359"/>
                          <a:pt x="88" y="1200"/>
                        </a:cubicBezTo>
                        <a:cubicBezTo>
                          <a:pt x="95" y="1180"/>
                          <a:pt x="123" y="1176"/>
                          <a:pt x="136" y="1160"/>
                        </a:cubicBezTo>
                        <a:cubicBezTo>
                          <a:pt x="167" y="1120"/>
                          <a:pt x="173" y="1091"/>
                          <a:pt x="208" y="1056"/>
                        </a:cubicBezTo>
                        <a:cubicBezTo>
                          <a:pt x="227" y="999"/>
                          <a:pt x="271" y="945"/>
                          <a:pt x="304" y="896"/>
                        </a:cubicBezTo>
                        <a:cubicBezTo>
                          <a:pt x="349" y="828"/>
                          <a:pt x="382" y="750"/>
                          <a:pt x="432" y="688"/>
                        </a:cubicBezTo>
                        <a:cubicBezTo>
                          <a:pt x="458" y="657"/>
                          <a:pt x="480" y="605"/>
                          <a:pt x="520" y="592"/>
                        </a:cubicBezTo>
                        <a:cubicBezTo>
                          <a:pt x="584" y="528"/>
                          <a:pt x="550" y="542"/>
                          <a:pt x="608" y="528"/>
                        </a:cubicBezTo>
                        <a:cubicBezTo>
                          <a:pt x="634" y="488"/>
                          <a:pt x="684" y="464"/>
                          <a:pt x="720" y="432"/>
                        </a:cubicBezTo>
                        <a:cubicBezTo>
                          <a:pt x="745" y="410"/>
                          <a:pt x="756" y="386"/>
                          <a:pt x="784" y="368"/>
                        </a:cubicBezTo>
                        <a:cubicBezTo>
                          <a:pt x="802" y="340"/>
                          <a:pt x="820" y="322"/>
                          <a:pt x="848" y="304"/>
                        </a:cubicBezTo>
                        <a:cubicBezTo>
                          <a:pt x="871" y="269"/>
                          <a:pt x="901" y="240"/>
                          <a:pt x="928" y="208"/>
                        </a:cubicBezTo>
                        <a:cubicBezTo>
                          <a:pt x="934" y="201"/>
                          <a:pt x="937" y="190"/>
                          <a:pt x="944" y="184"/>
                        </a:cubicBezTo>
                        <a:cubicBezTo>
                          <a:pt x="953" y="176"/>
                          <a:pt x="967" y="176"/>
                          <a:pt x="976" y="168"/>
                        </a:cubicBezTo>
                        <a:cubicBezTo>
                          <a:pt x="1131" y="39"/>
                          <a:pt x="965" y="154"/>
                          <a:pt x="1088" y="72"/>
                        </a:cubicBezTo>
                        <a:cubicBezTo>
                          <a:pt x="1128" y="45"/>
                          <a:pt x="1123" y="18"/>
                          <a:pt x="1176" y="0"/>
                        </a:cubicBezTo>
                        <a:cubicBezTo>
                          <a:pt x="1224" y="3"/>
                          <a:pt x="1272" y="4"/>
                          <a:pt x="1320" y="8"/>
                        </a:cubicBezTo>
                        <a:cubicBezTo>
                          <a:pt x="1339" y="10"/>
                          <a:pt x="1358" y="12"/>
                          <a:pt x="1376" y="16"/>
                        </a:cubicBezTo>
                        <a:cubicBezTo>
                          <a:pt x="1392" y="20"/>
                          <a:pt x="1424" y="32"/>
                          <a:pt x="1424" y="32"/>
                        </a:cubicBezTo>
                        <a:cubicBezTo>
                          <a:pt x="1453" y="61"/>
                          <a:pt x="1485" y="73"/>
                          <a:pt x="1520" y="96"/>
                        </a:cubicBezTo>
                        <a:cubicBezTo>
                          <a:pt x="1546" y="113"/>
                          <a:pt x="1566" y="135"/>
                          <a:pt x="1592" y="152"/>
                        </a:cubicBezTo>
                        <a:cubicBezTo>
                          <a:pt x="1597" y="163"/>
                          <a:pt x="1600" y="175"/>
                          <a:pt x="1608" y="184"/>
                        </a:cubicBezTo>
                        <a:cubicBezTo>
                          <a:pt x="1614" y="191"/>
                          <a:pt x="1627" y="192"/>
                          <a:pt x="1632" y="200"/>
                        </a:cubicBezTo>
                        <a:cubicBezTo>
                          <a:pt x="1641" y="214"/>
                          <a:pt x="1648" y="248"/>
                          <a:pt x="1648" y="248"/>
                        </a:cubicBezTo>
                        <a:cubicBezTo>
                          <a:pt x="1646" y="262"/>
                          <a:pt x="1643" y="309"/>
                          <a:pt x="1632" y="328"/>
                        </a:cubicBezTo>
                        <a:cubicBezTo>
                          <a:pt x="1618" y="353"/>
                          <a:pt x="1593" y="373"/>
                          <a:pt x="1584" y="400"/>
                        </a:cubicBezTo>
                        <a:cubicBezTo>
                          <a:pt x="1564" y="459"/>
                          <a:pt x="1576" y="433"/>
                          <a:pt x="1552" y="480"/>
                        </a:cubicBezTo>
                        <a:cubicBezTo>
                          <a:pt x="1543" y="532"/>
                          <a:pt x="1519" y="606"/>
                          <a:pt x="1464" y="624"/>
                        </a:cubicBezTo>
                        <a:cubicBezTo>
                          <a:pt x="1417" y="660"/>
                          <a:pt x="1443" y="641"/>
                          <a:pt x="1384" y="680"/>
                        </a:cubicBezTo>
                        <a:cubicBezTo>
                          <a:pt x="1376" y="685"/>
                          <a:pt x="1360" y="696"/>
                          <a:pt x="1360" y="696"/>
                        </a:cubicBezTo>
                        <a:cubicBezTo>
                          <a:pt x="1347" y="716"/>
                          <a:pt x="1339" y="753"/>
                          <a:pt x="1320" y="768"/>
                        </a:cubicBezTo>
                        <a:cubicBezTo>
                          <a:pt x="1313" y="773"/>
                          <a:pt x="1304" y="773"/>
                          <a:pt x="1296" y="776"/>
                        </a:cubicBezTo>
                        <a:cubicBezTo>
                          <a:pt x="1263" y="791"/>
                          <a:pt x="1215" y="811"/>
                          <a:pt x="1184" y="832"/>
                        </a:cubicBezTo>
                        <a:cubicBezTo>
                          <a:pt x="1155" y="875"/>
                          <a:pt x="1147" y="855"/>
                          <a:pt x="1136" y="912"/>
                        </a:cubicBezTo>
                        <a:cubicBezTo>
                          <a:pt x="1142" y="941"/>
                          <a:pt x="1157" y="1001"/>
                          <a:pt x="1176" y="1024"/>
                        </a:cubicBezTo>
                        <a:cubicBezTo>
                          <a:pt x="1195" y="1047"/>
                          <a:pt x="1223" y="1063"/>
                          <a:pt x="1240" y="1088"/>
                        </a:cubicBezTo>
                        <a:cubicBezTo>
                          <a:pt x="1251" y="1104"/>
                          <a:pt x="1261" y="1120"/>
                          <a:pt x="1272" y="1136"/>
                        </a:cubicBezTo>
                        <a:cubicBezTo>
                          <a:pt x="1281" y="1150"/>
                          <a:pt x="1284" y="1168"/>
                          <a:pt x="1288" y="1184"/>
                        </a:cubicBezTo>
                        <a:cubicBezTo>
                          <a:pt x="1293" y="1205"/>
                          <a:pt x="1304" y="1248"/>
                          <a:pt x="1304" y="1248"/>
                        </a:cubicBezTo>
                        <a:cubicBezTo>
                          <a:pt x="1301" y="1293"/>
                          <a:pt x="1310" y="1341"/>
                          <a:pt x="1296" y="1384"/>
                        </a:cubicBezTo>
                        <a:cubicBezTo>
                          <a:pt x="1284" y="1421"/>
                          <a:pt x="1161" y="1436"/>
                          <a:pt x="1136" y="1440"/>
                        </a:cubicBezTo>
                        <a:cubicBezTo>
                          <a:pt x="1084" y="1475"/>
                          <a:pt x="1059" y="1530"/>
                          <a:pt x="1032" y="1584"/>
                        </a:cubicBezTo>
                        <a:cubicBezTo>
                          <a:pt x="1019" y="1610"/>
                          <a:pt x="1031" y="1609"/>
                          <a:pt x="1008" y="1632"/>
                        </a:cubicBezTo>
                        <a:cubicBezTo>
                          <a:pt x="985" y="1655"/>
                          <a:pt x="986" y="1643"/>
                          <a:pt x="960" y="1656"/>
                        </a:cubicBezTo>
                        <a:cubicBezTo>
                          <a:pt x="928" y="1672"/>
                          <a:pt x="899" y="1692"/>
                          <a:pt x="864" y="1704"/>
                        </a:cubicBezTo>
                        <a:cubicBezTo>
                          <a:pt x="847" y="1730"/>
                          <a:pt x="813" y="1766"/>
                          <a:pt x="784" y="1776"/>
                        </a:cubicBezTo>
                        <a:cubicBezTo>
                          <a:pt x="794" y="1745"/>
                          <a:pt x="800" y="1731"/>
                          <a:pt x="832" y="1720"/>
                        </a:cubicBezTo>
                        <a:cubicBezTo>
                          <a:pt x="843" y="1704"/>
                          <a:pt x="858" y="1690"/>
                          <a:pt x="864" y="1672"/>
                        </a:cubicBezTo>
                        <a:cubicBezTo>
                          <a:pt x="869" y="1656"/>
                          <a:pt x="880" y="1624"/>
                          <a:pt x="880" y="1624"/>
                        </a:cubicBezTo>
                        <a:cubicBezTo>
                          <a:pt x="844" y="1569"/>
                          <a:pt x="878" y="1607"/>
                          <a:pt x="760" y="1592"/>
                        </a:cubicBezTo>
                        <a:cubicBezTo>
                          <a:pt x="732" y="1588"/>
                          <a:pt x="716" y="1564"/>
                          <a:pt x="688" y="1560"/>
                        </a:cubicBezTo>
                        <a:cubicBezTo>
                          <a:pt x="656" y="1556"/>
                          <a:pt x="624" y="1555"/>
                          <a:pt x="592" y="1552"/>
                        </a:cubicBezTo>
                        <a:cubicBezTo>
                          <a:pt x="542" y="1557"/>
                          <a:pt x="470" y="1547"/>
                          <a:pt x="440" y="1592"/>
                        </a:cubicBezTo>
                        <a:cubicBezTo>
                          <a:pt x="463" y="1661"/>
                          <a:pt x="428" y="1701"/>
                          <a:pt x="408" y="1760"/>
                        </a:cubicBezTo>
                        <a:cubicBezTo>
                          <a:pt x="403" y="1820"/>
                          <a:pt x="409" y="1890"/>
                          <a:pt x="352" y="1928"/>
                        </a:cubicBezTo>
                        <a:cubicBezTo>
                          <a:pt x="337" y="1938"/>
                          <a:pt x="319" y="1942"/>
                          <a:pt x="304" y="1952"/>
                        </a:cubicBezTo>
                        <a:cubicBezTo>
                          <a:pt x="259" y="2020"/>
                          <a:pt x="345" y="2036"/>
                          <a:pt x="368" y="2104"/>
                        </a:cubicBezTo>
                        <a:cubicBezTo>
                          <a:pt x="365" y="2155"/>
                          <a:pt x="384" y="2216"/>
                          <a:pt x="352" y="2256"/>
                        </a:cubicBezTo>
                        <a:cubicBezTo>
                          <a:pt x="336" y="2277"/>
                          <a:pt x="280" y="2288"/>
                          <a:pt x="280" y="2288"/>
                        </a:cubicBezTo>
                        <a:cubicBezTo>
                          <a:pt x="253" y="2285"/>
                          <a:pt x="194" y="2282"/>
                          <a:pt x="168" y="2264"/>
                        </a:cubicBezTo>
                        <a:cubicBezTo>
                          <a:pt x="135" y="2242"/>
                          <a:pt x="109" y="2220"/>
                          <a:pt x="72" y="2208"/>
                        </a:cubicBezTo>
                        <a:cubicBezTo>
                          <a:pt x="52" y="2178"/>
                          <a:pt x="37" y="2139"/>
                          <a:pt x="8" y="2120"/>
                        </a:cubicBezTo>
                        <a:cubicBezTo>
                          <a:pt x="5" y="2109"/>
                          <a:pt x="0" y="2099"/>
                          <a:pt x="0" y="2088"/>
                        </a:cubicBezTo>
                        <a:cubicBezTo>
                          <a:pt x="0" y="2061"/>
                          <a:pt x="4" y="2034"/>
                          <a:pt x="8" y="2008"/>
                        </a:cubicBezTo>
                        <a:cubicBezTo>
                          <a:pt x="18" y="1946"/>
                          <a:pt x="96" y="1944"/>
                          <a:pt x="144" y="1928"/>
                        </a:cubicBezTo>
                        <a:cubicBezTo>
                          <a:pt x="127" y="1824"/>
                          <a:pt x="154" y="1917"/>
                          <a:pt x="112" y="1864"/>
                        </a:cubicBezTo>
                        <a:cubicBezTo>
                          <a:pt x="107" y="1857"/>
                          <a:pt x="104" y="1840"/>
                          <a:pt x="104" y="1840"/>
                        </a:cubicBezTo>
                      </a:path>
                    </a:pathLst>
                  </a:custGeom>
                  <a:blipFill dpi="0" rotWithShape="1">
                    <a:blip r:embed="rId6"/>
                    <a:srcRect/>
                    <a:tile tx="0" ty="0" sx="100000" sy="100000" flip="none" algn="tl"/>
                  </a:blipFill>
                  <a:ln w="9525">
                    <a:solidFill>
                      <a:srgbClr val="000000"/>
                    </a:solidFill>
                    <a:round/>
                    <a:headEnd/>
                    <a:tailEnd/>
                  </a:ln>
                </p:spPr>
                <p:txBody>
                  <a:bodyPr/>
                  <a:lstStyle/>
                  <a:p>
                    <a:pPr fontAlgn="base">
                      <a:spcBef>
                        <a:spcPct val="0"/>
                      </a:spcBef>
                      <a:spcAft>
                        <a:spcPct val="0"/>
                      </a:spcAft>
                    </a:pPr>
                    <a:endParaRPr lang="en-US">
                      <a:solidFill>
                        <a:srgbClr val="000000"/>
                      </a:solidFill>
                    </a:endParaRPr>
                  </a:p>
                </p:txBody>
              </p:sp>
              <p:sp>
                <p:nvSpPr>
                  <p:cNvPr id="61471" name="Freeform 24" descr="Sand"/>
                  <p:cNvSpPr>
                    <a:spLocks/>
                  </p:cNvSpPr>
                  <p:nvPr/>
                </p:nvSpPr>
                <p:spPr bwMode="auto">
                  <a:xfrm>
                    <a:off x="3769" y="2733"/>
                    <a:ext cx="1278" cy="1245"/>
                  </a:xfrm>
                  <a:custGeom>
                    <a:avLst/>
                    <a:gdLst>
                      <a:gd name="T0" fmla="*/ 697864 w 752"/>
                      <a:gd name="T1" fmla="*/ 87219 h 934"/>
                      <a:gd name="T2" fmla="*/ 464373 w 752"/>
                      <a:gd name="T3" fmla="*/ 80828 h 934"/>
                      <a:gd name="T4" fmla="*/ 232491 w 752"/>
                      <a:gd name="T5" fmla="*/ 66516 h 934"/>
                      <a:gd name="T6" fmla="*/ 0 w 752"/>
                      <a:gd name="T7" fmla="*/ 57061 h 934"/>
                      <a:gd name="T8" fmla="*/ 232491 w 752"/>
                      <a:gd name="T9" fmla="*/ 35544 h 934"/>
                      <a:gd name="T10" fmla="*/ 347077 w 752"/>
                      <a:gd name="T11" fmla="*/ 28368 h 934"/>
                      <a:gd name="T12" fmla="*/ 774334 w 752"/>
                      <a:gd name="T13" fmla="*/ 22117 h 934"/>
                      <a:gd name="T14" fmla="*/ 1005931 w 752"/>
                      <a:gd name="T15" fmla="*/ 18836 h 934"/>
                      <a:gd name="T16" fmla="*/ 1045511 w 752"/>
                      <a:gd name="T17" fmla="*/ 16478 h 934"/>
                      <a:gd name="T18" fmla="*/ 582438 w 752"/>
                      <a:gd name="T19" fmla="*/ 20508 h 934"/>
                      <a:gd name="T20" fmla="*/ 347077 w 752"/>
                      <a:gd name="T21" fmla="*/ 26008 h 934"/>
                      <a:gd name="T22" fmla="*/ 541639 w 752"/>
                      <a:gd name="T23" fmla="*/ 26008 h 934"/>
                      <a:gd name="T24" fmla="*/ 774334 w 752"/>
                      <a:gd name="T25" fmla="*/ 20508 h 934"/>
                      <a:gd name="T26" fmla="*/ 1084849 w 752"/>
                      <a:gd name="T27" fmla="*/ 15721 h 934"/>
                      <a:gd name="T28" fmla="*/ 1433126 w 752"/>
                      <a:gd name="T29" fmla="*/ 10961 h 934"/>
                      <a:gd name="T30" fmla="*/ 1665594 w 752"/>
                      <a:gd name="T31" fmla="*/ 9348 h 934"/>
                      <a:gd name="T32" fmla="*/ 1780772 w 752"/>
                      <a:gd name="T33" fmla="*/ 8571 h 934"/>
                      <a:gd name="T34" fmla="*/ 3175995 w 752"/>
                      <a:gd name="T35" fmla="*/ 6218 h 934"/>
                      <a:gd name="T36" fmla="*/ 3641158 w 752"/>
                      <a:gd name="T37" fmla="*/ 14951 h 934"/>
                      <a:gd name="T38" fmla="*/ 3369287 w 752"/>
                      <a:gd name="T39" fmla="*/ 18836 h 934"/>
                      <a:gd name="T40" fmla="*/ 3254490 w 752"/>
                      <a:gd name="T41" fmla="*/ 19665 h 934"/>
                      <a:gd name="T42" fmla="*/ 2943385 w 752"/>
                      <a:gd name="T43" fmla="*/ 28368 h 934"/>
                      <a:gd name="T44" fmla="*/ 2595130 w 752"/>
                      <a:gd name="T45" fmla="*/ 32407 h 934"/>
                      <a:gd name="T46" fmla="*/ 2248033 w 752"/>
                      <a:gd name="T47" fmla="*/ 40329 h 934"/>
                      <a:gd name="T48" fmla="*/ 1974694 w 752"/>
                      <a:gd name="T49" fmla="*/ 49039 h 934"/>
                      <a:gd name="T50" fmla="*/ 1625674 w 752"/>
                      <a:gd name="T51" fmla="*/ 41178 h 934"/>
                      <a:gd name="T52" fmla="*/ 1550924 w 752"/>
                      <a:gd name="T53" fmla="*/ 45856 h 934"/>
                      <a:gd name="T54" fmla="*/ 1780772 w 752"/>
                      <a:gd name="T55" fmla="*/ 49039 h 934"/>
                      <a:gd name="T56" fmla="*/ 2015566 w 752"/>
                      <a:gd name="T57" fmla="*/ 54633 h 934"/>
                      <a:gd name="T58" fmla="*/ 1743194 w 752"/>
                      <a:gd name="T59" fmla="*/ 58580 h 934"/>
                      <a:gd name="T60" fmla="*/ 1625674 w 752"/>
                      <a:gd name="T61" fmla="*/ 59364 h 934"/>
                      <a:gd name="T62" fmla="*/ 1510392 w 752"/>
                      <a:gd name="T63" fmla="*/ 61762 h 934"/>
                      <a:gd name="T64" fmla="*/ 1393113 w 752"/>
                      <a:gd name="T65" fmla="*/ 66516 h 934"/>
                      <a:gd name="T66" fmla="*/ 1161948 w 752"/>
                      <a:gd name="T67" fmla="*/ 69824 h 934"/>
                      <a:gd name="T68" fmla="*/ 1161948 w 752"/>
                      <a:gd name="T69" fmla="*/ 75225 h 934"/>
                      <a:gd name="T70" fmla="*/ 1239210 w 752"/>
                      <a:gd name="T71" fmla="*/ 80073 h 934"/>
                      <a:gd name="T72" fmla="*/ 1198354 w 752"/>
                      <a:gd name="T73" fmla="*/ 88010 h 934"/>
                      <a:gd name="T74" fmla="*/ 1161948 w 752"/>
                      <a:gd name="T75" fmla="*/ 90414 h 934"/>
                      <a:gd name="T76" fmla="*/ 929218 w 752"/>
                      <a:gd name="T77" fmla="*/ 91967 h 934"/>
                      <a:gd name="T78" fmla="*/ 814871 w 752"/>
                      <a:gd name="T79" fmla="*/ 92817 h 934"/>
                      <a:gd name="T80" fmla="*/ 541639 w 752"/>
                      <a:gd name="T81" fmla="*/ 83246 h 9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52"/>
                      <a:gd name="T124" fmla="*/ 0 h 934"/>
                      <a:gd name="T125" fmla="*/ 752 w 752"/>
                      <a:gd name="T126" fmla="*/ 934 h 9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52" h="934">
                        <a:moveTo>
                          <a:pt x="144" y="878"/>
                        </a:moveTo>
                        <a:cubicBezTo>
                          <a:pt x="133" y="846"/>
                          <a:pt x="124" y="833"/>
                          <a:pt x="96" y="814"/>
                        </a:cubicBezTo>
                        <a:cubicBezTo>
                          <a:pt x="85" y="780"/>
                          <a:pt x="68" y="700"/>
                          <a:pt x="48" y="670"/>
                        </a:cubicBezTo>
                        <a:cubicBezTo>
                          <a:pt x="29" y="641"/>
                          <a:pt x="11" y="607"/>
                          <a:pt x="0" y="574"/>
                        </a:cubicBezTo>
                        <a:cubicBezTo>
                          <a:pt x="8" y="468"/>
                          <a:pt x="10" y="444"/>
                          <a:pt x="48" y="358"/>
                        </a:cubicBezTo>
                        <a:cubicBezTo>
                          <a:pt x="58" y="335"/>
                          <a:pt x="58" y="307"/>
                          <a:pt x="72" y="286"/>
                        </a:cubicBezTo>
                        <a:cubicBezTo>
                          <a:pt x="94" y="254"/>
                          <a:pt x="126" y="245"/>
                          <a:pt x="160" y="222"/>
                        </a:cubicBezTo>
                        <a:cubicBezTo>
                          <a:pt x="176" y="211"/>
                          <a:pt x="208" y="190"/>
                          <a:pt x="208" y="190"/>
                        </a:cubicBezTo>
                        <a:cubicBezTo>
                          <a:pt x="211" y="182"/>
                          <a:pt x="224" y="168"/>
                          <a:pt x="216" y="166"/>
                        </a:cubicBezTo>
                        <a:cubicBezTo>
                          <a:pt x="192" y="161"/>
                          <a:pt x="142" y="191"/>
                          <a:pt x="120" y="206"/>
                        </a:cubicBezTo>
                        <a:cubicBezTo>
                          <a:pt x="110" y="237"/>
                          <a:pt x="104" y="251"/>
                          <a:pt x="72" y="262"/>
                        </a:cubicBezTo>
                        <a:cubicBezTo>
                          <a:pt x="54" y="317"/>
                          <a:pt x="92" y="276"/>
                          <a:pt x="112" y="262"/>
                        </a:cubicBezTo>
                        <a:cubicBezTo>
                          <a:pt x="122" y="231"/>
                          <a:pt x="128" y="217"/>
                          <a:pt x="160" y="206"/>
                        </a:cubicBezTo>
                        <a:cubicBezTo>
                          <a:pt x="179" y="177"/>
                          <a:pt x="196" y="177"/>
                          <a:pt x="224" y="158"/>
                        </a:cubicBezTo>
                        <a:cubicBezTo>
                          <a:pt x="238" y="116"/>
                          <a:pt x="256" y="121"/>
                          <a:pt x="296" y="110"/>
                        </a:cubicBezTo>
                        <a:cubicBezTo>
                          <a:pt x="312" y="106"/>
                          <a:pt x="328" y="99"/>
                          <a:pt x="344" y="94"/>
                        </a:cubicBezTo>
                        <a:cubicBezTo>
                          <a:pt x="352" y="91"/>
                          <a:pt x="368" y="86"/>
                          <a:pt x="368" y="86"/>
                        </a:cubicBezTo>
                        <a:cubicBezTo>
                          <a:pt x="425" y="0"/>
                          <a:pt x="579" y="60"/>
                          <a:pt x="656" y="62"/>
                        </a:cubicBezTo>
                        <a:cubicBezTo>
                          <a:pt x="716" y="77"/>
                          <a:pt x="732" y="90"/>
                          <a:pt x="752" y="150"/>
                        </a:cubicBezTo>
                        <a:cubicBezTo>
                          <a:pt x="739" y="190"/>
                          <a:pt x="752" y="171"/>
                          <a:pt x="696" y="190"/>
                        </a:cubicBezTo>
                        <a:cubicBezTo>
                          <a:pt x="688" y="193"/>
                          <a:pt x="672" y="198"/>
                          <a:pt x="672" y="198"/>
                        </a:cubicBezTo>
                        <a:cubicBezTo>
                          <a:pt x="663" y="282"/>
                          <a:pt x="674" y="269"/>
                          <a:pt x="608" y="286"/>
                        </a:cubicBezTo>
                        <a:cubicBezTo>
                          <a:pt x="553" y="323"/>
                          <a:pt x="578" y="312"/>
                          <a:pt x="536" y="326"/>
                        </a:cubicBezTo>
                        <a:cubicBezTo>
                          <a:pt x="512" y="362"/>
                          <a:pt x="509" y="391"/>
                          <a:pt x="464" y="406"/>
                        </a:cubicBezTo>
                        <a:cubicBezTo>
                          <a:pt x="449" y="450"/>
                          <a:pt x="447" y="468"/>
                          <a:pt x="408" y="494"/>
                        </a:cubicBezTo>
                        <a:cubicBezTo>
                          <a:pt x="364" y="465"/>
                          <a:pt x="352" y="462"/>
                          <a:pt x="336" y="414"/>
                        </a:cubicBezTo>
                        <a:cubicBezTo>
                          <a:pt x="313" y="422"/>
                          <a:pt x="288" y="421"/>
                          <a:pt x="320" y="462"/>
                        </a:cubicBezTo>
                        <a:cubicBezTo>
                          <a:pt x="332" y="477"/>
                          <a:pt x="368" y="494"/>
                          <a:pt x="368" y="494"/>
                        </a:cubicBezTo>
                        <a:cubicBezTo>
                          <a:pt x="382" y="537"/>
                          <a:pt x="389" y="510"/>
                          <a:pt x="416" y="550"/>
                        </a:cubicBezTo>
                        <a:cubicBezTo>
                          <a:pt x="403" y="590"/>
                          <a:pt x="416" y="571"/>
                          <a:pt x="360" y="590"/>
                        </a:cubicBezTo>
                        <a:cubicBezTo>
                          <a:pt x="352" y="593"/>
                          <a:pt x="336" y="598"/>
                          <a:pt x="336" y="598"/>
                        </a:cubicBezTo>
                        <a:cubicBezTo>
                          <a:pt x="328" y="606"/>
                          <a:pt x="318" y="613"/>
                          <a:pt x="312" y="622"/>
                        </a:cubicBezTo>
                        <a:cubicBezTo>
                          <a:pt x="293" y="651"/>
                          <a:pt x="318" y="644"/>
                          <a:pt x="288" y="670"/>
                        </a:cubicBezTo>
                        <a:cubicBezTo>
                          <a:pt x="274" y="683"/>
                          <a:pt x="240" y="702"/>
                          <a:pt x="240" y="702"/>
                        </a:cubicBezTo>
                        <a:cubicBezTo>
                          <a:pt x="229" y="734"/>
                          <a:pt x="229" y="721"/>
                          <a:pt x="240" y="758"/>
                        </a:cubicBezTo>
                        <a:cubicBezTo>
                          <a:pt x="245" y="774"/>
                          <a:pt x="256" y="806"/>
                          <a:pt x="256" y="806"/>
                        </a:cubicBezTo>
                        <a:cubicBezTo>
                          <a:pt x="253" y="833"/>
                          <a:pt x="252" y="860"/>
                          <a:pt x="248" y="886"/>
                        </a:cubicBezTo>
                        <a:cubicBezTo>
                          <a:pt x="247" y="894"/>
                          <a:pt x="247" y="905"/>
                          <a:pt x="240" y="910"/>
                        </a:cubicBezTo>
                        <a:cubicBezTo>
                          <a:pt x="226" y="920"/>
                          <a:pt x="208" y="921"/>
                          <a:pt x="192" y="926"/>
                        </a:cubicBezTo>
                        <a:cubicBezTo>
                          <a:pt x="184" y="929"/>
                          <a:pt x="168" y="934"/>
                          <a:pt x="168" y="934"/>
                        </a:cubicBezTo>
                        <a:cubicBezTo>
                          <a:pt x="145" y="900"/>
                          <a:pt x="152" y="858"/>
                          <a:pt x="112" y="838"/>
                        </a:cubicBezTo>
                      </a:path>
                    </a:pathLst>
                  </a:custGeom>
                  <a:blipFill dpi="0" rotWithShape="1">
                    <a:blip r:embed="rId7"/>
                    <a:srcRect/>
                    <a:tile tx="0" ty="0" sx="100000" sy="100000" flip="none" algn="tl"/>
                  </a:blipFill>
                  <a:ln w="9525">
                    <a:solidFill>
                      <a:srgbClr val="000000"/>
                    </a:solidFill>
                    <a:round/>
                    <a:headEnd/>
                    <a:tailEnd/>
                  </a:ln>
                </p:spPr>
                <p:txBody>
                  <a:bodyPr/>
                  <a:lstStyle/>
                  <a:p>
                    <a:pPr fontAlgn="base">
                      <a:spcBef>
                        <a:spcPct val="0"/>
                      </a:spcBef>
                      <a:spcAft>
                        <a:spcPct val="0"/>
                      </a:spcAft>
                    </a:pPr>
                    <a:endParaRPr lang="en-US">
                      <a:solidFill>
                        <a:srgbClr val="000000"/>
                      </a:solidFill>
                    </a:endParaRPr>
                  </a:p>
                </p:txBody>
              </p:sp>
              <p:sp>
                <p:nvSpPr>
                  <p:cNvPr id="61472" name="Line 25"/>
                  <p:cNvSpPr>
                    <a:spLocks noChangeShapeType="1"/>
                  </p:cNvSpPr>
                  <p:nvPr/>
                </p:nvSpPr>
                <p:spPr bwMode="auto">
                  <a:xfrm>
                    <a:off x="4449" y="2897"/>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3" name="Line 26"/>
                  <p:cNvSpPr>
                    <a:spLocks noChangeShapeType="1"/>
                  </p:cNvSpPr>
                  <p:nvPr/>
                </p:nvSpPr>
                <p:spPr bwMode="auto">
                  <a:xfrm>
                    <a:off x="4116" y="3093"/>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4" name="Line 27"/>
                  <p:cNvSpPr>
                    <a:spLocks noChangeShapeType="1"/>
                  </p:cNvSpPr>
                  <p:nvPr/>
                </p:nvSpPr>
                <p:spPr bwMode="auto">
                  <a:xfrm>
                    <a:off x="4449" y="3093"/>
                    <a:ext cx="24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5" name="Line 28"/>
                  <p:cNvSpPr>
                    <a:spLocks noChangeShapeType="1"/>
                  </p:cNvSpPr>
                  <p:nvPr/>
                </p:nvSpPr>
                <p:spPr bwMode="auto">
                  <a:xfrm>
                    <a:off x="4864" y="2832"/>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6" name="Line 29"/>
                  <p:cNvSpPr>
                    <a:spLocks noChangeShapeType="1"/>
                  </p:cNvSpPr>
                  <p:nvPr/>
                </p:nvSpPr>
                <p:spPr bwMode="auto">
                  <a:xfrm>
                    <a:off x="3949" y="3288"/>
                    <a:ext cx="0"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7" name="Line 30"/>
                  <p:cNvSpPr>
                    <a:spLocks noChangeShapeType="1"/>
                  </p:cNvSpPr>
                  <p:nvPr/>
                </p:nvSpPr>
                <p:spPr bwMode="auto">
                  <a:xfrm>
                    <a:off x="4199" y="3354"/>
                    <a:ext cx="83"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8" name="Line 31"/>
                  <p:cNvSpPr>
                    <a:spLocks noChangeShapeType="1"/>
                  </p:cNvSpPr>
                  <p:nvPr/>
                </p:nvSpPr>
                <p:spPr bwMode="auto">
                  <a:xfrm flipH="1">
                    <a:off x="3949" y="3484"/>
                    <a:ext cx="83"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79" name="Line 32"/>
                  <p:cNvSpPr>
                    <a:spLocks noChangeShapeType="1"/>
                  </p:cNvSpPr>
                  <p:nvPr/>
                </p:nvSpPr>
                <p:spPr bwMode="auto">
                  <a:xfrm>
                    <a:off x="3949" y="3744"/>
                    <a:ext cx="167" cy="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0" name="Line 33"/>
                  <p:cNvSpPr>
                    <a:spLocks noChangeShapeType="1"/>
                  </p:cNvSpPr>
                  <p:nvPr/>
                </p:nvSpPr>
                <p:spPr bwMode="auto">
                  <a:xfrm>
                    <a:off x="4116" y="3419"/>
                    <a:ext cx="83"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1" name="Line 34"/>
                  <p:cNvSpPr>
                    <a:spLocks noChangeShapeType="1"/>
                  </p:cNvSpPr>
                  <p:nvPr/>
                </p:nvSpPr>
                <p:spPr bwMode="auto">
                  <a:xfrm>
                    <a:off x="4282" y="2962"/>
                    <a:ext cx="167" cy="1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2" name="Line 35"/>
                  <p:cNvSpPr>
                    <a:spLocks noChangeShapeType="1"/>
                  </p:cNvSpPr>
                  <p:nvPr/>
                </p:nvSpPr>
                <p:spPr bwMode="auto">
                  <a:xfrm>
                    <a:off x="4615" y="2962"/>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3" name="Line 36"/>
                  <p:cNvSpPr>
                    <a:spLocks noChangeShapeType="1"/>
                  </p:cNvSpPr>
                  <p:nvPr/>
                </p:nvSpPr>
                <p:spPr bwMode="auto">
                  <a:xfrm>
                    <a:off x="4449" y="3158"/>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4" name="Line 37"/>
                  <p:cNvSpPr>
                    <a:spLocks noChangeShapeType="1"/>
                  </p:cNvSpPr>
                  <p:nvPr/>
                </p:nvSpPr>
                <p:spPr bwMode="auto">
                  <a:xfrm flipH="1">
                    <a:off x="3866" y="3158"/>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5" name="Line 38"/>
                  <p:cNvSpPr>
                    <a:spLocks noChangeShapeType="1"/>
                  </p:cNvSpPr>
                  <p:nvPr/>
                </p:nvSpPr>
                <p:spPr bwMode="auto">
                  <a:xfrm>
                    <a:off x="3866" y="3484"/>
                    <a:ext cx="16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6" name="Line 39"/>
                  <p:cNvSpPr>
                    <a:spLocks noChangeShapeType="1"/>
                  </p:cNvSpPr>
                  <p:nvPr/>
                </p:nvSpPr>
                <p:spPr bwMode="auto">
                  <a:xfrm>
                    <a:off x="4116" y="3027"/>
                    <a:ext cx="166" cy="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7" name="Line 40"/>
                  <p:cNvSpPr>
                    <a:spLocks noChangeShapeType="1"/>
                  </p:cNvSpPr>
                  <p:nvPr/>
                </p:nvSpPr>
                <p:spPr bwMode="auto">
                  <a:xfrm>
                    <a:off x="4698" y="2832"/>
                    <a:ext cx="0"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8" name="Line 41"/>
                  <p:cNvSpPr>
                    <a:spLocks noChangeShapeType="1"/>
                  </p:cNvSpPr>
                  <p:nvPr/>
                </p:nvSpPr>
                <p:spPr bwMode="auto">
                  <a:xfrm>
                    <a:off x="4032" y="3614"/>
                    <a:ext cx="16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1489" name="Line 42"/>
                  <p:cNvSpPr>
                    <a:spLocks noChangeShapeType="1"/>
                  </p:cNvSpPr>
                  <p:nvPr/>
                </p:nvSpPr>
                <p:spPr bwMode="auto">
                  <a:xfrm flipH="1">
                    <a:off x="4032" y="3810"/>
                    <a:ext cx="84" cy="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nvGrpSpPr>
                  <p:cNvPr id="61490" name="Group 43"/>
                  <p:cNvGrpSpPr>
                    <a:grpSpLocks/>
                  </p:cNvGrpSpPr>
                  <p:nvPr/>
                </p:nvGrpSpPr>
                <p:grpSpPr bwMode="auto">
                  <a:xfrm>
                    <a:off x="4190" y="2919"/>
                    <a:ext cx="1089" cy="1105"/>
                    <a:chOff x="3456" y="2064"/>
                    <a:chExt cx="1632" cy="2016"/>
                  </a:xfrm>
                </p:grpSpPr>
                <p:grpSp>
                  <p:nvGrpSpPr>
                    <p:cNvPr id="61491" name="Group 44"/>
                    <p:cNvGrpSpPr>
                      <a:grpSpLocks/>
                    </p:cNvGrpSpPr>
                    <p:nvPr/>
                  </p:nvGrpSpPr>
                  <p:grpSpPr bwMode="auto">
                    <a:xfrm>
                      <a:off x="3456" y="2400"/>
                      <a:ext cx="1104" cy="1680"/>
                      <a:chOff x="2064" y="2016"/>
                      <a:chExt cx="1104" cy="1680"/>
                    </a:xfrm>
                  </p:grpSpPr>
                  <p:sp>
                    <p:nvSpPr>
                      <p:cNvPr id="61498" name="Oval 45"/>
                      <p:cNvSpPr>
                        <a:spLocks noChangeArrowheads="1"/>
                      </p:cNvSpPr>
                      <p:nvPr/>
                    </p:nvSpPr>
                    <p:spPr bwMode="auto">
                      <a:xfrm>
                        <a:off x="2064" y="3264"/>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9" name="Oval 46"/>
                      <p:cNvSpPr>
                        <a:spLocks noChangeArrowheads="1"/>
                      </p:cNvSpPr>
                      <p:nvPr/>
                    </p:nvSpPr>
                    <p:spPr bwMode="auto">
                      <a:xfrm>
                        <a:off x="2880" y="211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0" name="Oval 47"/>
                      <p:cNvSpPr>
                        <a:spLocks noChangeArrowheads="1"/>
                      </p:cNvSpPr>
                      <p:nvPr/>
                    </p:nvSpPr>
                    <p:spPr bwMode="auto">
                      <a:xfrm>
                        <a:off x="2112" y="297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1" name="Oval 48"/>
                      <p:cNvSpPr>
                        <a:spLocks noChangeArrowheads="1"/>
                      </p:cNvSpPr>
                      <p:nvPr/>
                    </p:nvSpPr>
                    <p:spPr bwMode="auto">
                      <a:xfrm>
                        <a:off x="2640" y="235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2" name="Oval 49"/>
                      <p:cNvSpPr>
                        <a:spLocks noChangeArrowheads="1"/>
                      </p:cNvSpPr>
                      <p:nvPr/>
                    </p:nvSpPr>
                    <p:spPr bwMode="auto">
                      <a:xfrm>
                        <a:off x="2352" y="2448"/>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3" name="Oval 50"/>
                      <p:cNvSpPr>
                        <a:spLocks noChangeArrowheads="1"/>
                      </p:cNvSpPr>
                      <p:nvPr/>
                    </p:nvSpPr>
                    <p:spPr bwMode="auto">
                      <a:xfrm rot="2936170">
                        <a:off x="2760" y="223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4" name="Oval 51"/>
                      <p:cNvSpPr>
                        <a:spLocks noChangeArrowheads="1"/>
                      </p:cNvSpPr>
                      <p:nvPr/>
                    </p:nvSpPr>
                    <p:spPr bwMode="auto">
                      <a:xfrm>
                        <a:off x="2256" y="3168"/>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5" name="Oval 52"/>
                      <p:cNvSpPr>
                        <a:spLocks noChangeArrowheads="1"/>
                      </p:cNvSpPr>
                      <p:nvPr/>
                    </p:nvSpPr>
                    <p:spPr bwMode="auto">
                      <a:xfrm rot="2936170">
                        <a:off x="2136" y="309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6" name="Oval 53"/>
                      <p:cNvSpPr>
                        <a:spLocks noChangeArrowheads="1"/>
                      </p:cNvSpPr>
                      <p:nvPr/>
                    </p:nvSpPr>
                    <p:spPr bwMode="auto">
                      <a:xfrm rot="2936170">
                        <a:off x="2520" y="285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7" name="Oval 54"/>
                      <p:cNvSpPr>
                        <a:spLocks noChangeArrowheads="1"/>
                      </p:cNvSpPr>
                      <p:nvPr/>
                    </p:nvSpPr>
                    <p:spPr bwMode="auto">
                      <a:xfrm rot="2936170">
                        <a:off x="2760" y="2664"/>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8" name="Oval 55"/>
                      <p:cNvSpPr>
                        <a:spLocks noChangeArrowheads="1"/>
                      </p:cNvSpPr>
                      <p:nvPr/>
                    </p:nvSpPr>
                    <p:spPr bwMode="auto">
                      <a:xfrm rot="2936170">
                        <a:off x="3048" y="199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09" name="Oval 56"/>
                      <p:cNvSpPr>
                        <a:spLocks noChangeArrowheads="1"/>
                      </p:cNvSpPr>
                      <p:nvPr/>
                    </p:nvSpPr>
                    <p:spPr bwMode="auto">
                      <a:xfrm rot="2936170">
                        <a:off x="2592" y="259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0" name="Oval 57"/>
                      <p:cNvSpPr>
                        <a:spLocks noChangeArrowheads="1"/>
                      </p:cNvSpPr>
                      <p:nvPr/>
                    </p:nvSpPr>
                    <p:spPr bwMode="auto">
                      <a:xfrm rot="7345909">
                        <a:off x="2520" y="247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1" name="Oval 58"/>
                      <p:cNvSpPr>
                        <a:spLocks noChangeArrowheads="1"/>
                      </p:cNvSpPr>
                      <p:nvPr/>
                    </p:nvSpPr>
                    <p:spPr bwMode="auto">
                      <a:xfrm rot="2936170">
                        <a:off x="2520" y="271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2" name="Oval 59"/>
                      <p:cNvSpPr>
                        <a:spLocks noChangeArrowheads="1"/>
                      </p:cNvSpPr>
                      <p:nvPr/>
                    </p:nvSpPr>
                    <p:spPr bwMode="auto">
                      <a:xfrm rot="2936170">
                        <a:off x="2616" y="3288"/>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3" name="Oval 60"/>
                      <p:cNvSpPr>
                        <a:spLocks noChangeArrowheads="1"/>
                      </p:cNvSpPr>
                      <p:nvPr/>
                    </p:nvSpPr>
                    <p:spPr bwMode="auto">
                      <a:xfrm rot="2936170">
                        <a:off x="2088" y="343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4" name="Oval 61"/>
                      <p:cNvSpPr>
                        <a:spLocks noChangeArrowheads="1"/>
                      </p:cNvSpPr>
                      <p:nvPr/>
                    </p:nvSpPr>
                    <p:spPr bwMode="auto">
                      <a:xfrm rot="7345909">
                        <a:off x="2376" y="271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5" name="Oval 62"/>
                      <p:cNvSpPr>
                        <a:spLocks noChangeArrowheads="1"/>
                      </p:cNvSpPr>
                      <p:nvPr/>
                    </p:nvSpPr>
                    <p:spPr bwMode="auto">
                      <a:xfrm rot="7345909">
                        <a:off x="2928" y="2256"/>
                        <a:ext cx="192" cy="96"/>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6" name="Oval 63"/>
                      <p:cNvSpPr>
                        <a:spLocks noChangeArrowheads="1"/>
                      </p:cNvSpPr>
                      <p:nvPr/>
                    </p:nvSpPr>
                    <p:spPr bwMode="auto">
                      <a:xfrm rot="7345909">
                        <a:off x="2808" y="2424"/>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7" name="Oval 64"/>
                      <p:cNvSpPr>
                        <a:spLocks noChangeArrowheads="1"/>
                      </p:cNvSpPr>
                      <p:nvPr/>
                    </p:nvSpPr>
                    <p:spPr bwMode="auto">
                      <a:xfrm rot="7345909">
                        <a:off x="2712" y="2520"/>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8" name="Oval 65"/>
                      <p:cNvSpPr>
                        <a:spLocks noChangeArrowheads="1"/>
                      </p:cNvSpPr>
                      <p:nvPr/>
                    </p:nvSpPr>
                    <p:spPr bwMode="auto">
                      <a:xfrm rot="7345909">
                        <a:off x="2664" y="271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19" name="Oval 66"/>
                      <p:cNvSpPr>
                        <a:spLocks noChangeArrowheads="1"/>
                      </p:cNvSpPr>
                      <p:nvPr/>
                    </p:nvSpPr>
                    <p:spPr bwMode="auto">
                      <a:xfrm rot="7345909">
                        <a:off x="2904" y="261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0" name="Oval 67"/>
                      <p:cNvSpPr>
                        <a:spLocks noChangeArrowheads="1"/>
                      </p:cNvSpPr>
                      <p:nvPr/>
                    </p:nvSpPr>
                    <p:spPr bwMode="auto">
                      <a:xfrm rot="7345909">
                        <a:off x="2280" y="295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1" name="Oval 68"/>
                      <p:cNvSpPr>
                        <a:spLocks noChangeArrowheads="1"/>
                      </p:cNvSpPr>
                      <p:nvPr/>
                    </p:nvSpPr>
                    <p:spPr bwMode="auto">
                      <a:xfrm rot="10800000">
                        <a:off x="2904" y="237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2" name="Oval 69"/>
                      <p:cNvSpPr>
                        <a:spLocks noChangeArrowheads="1"/>
                      </p:cNvSpPr>
                      <p:nvPr/>
                    </p:nvSpPr>
                    <p:spPr bwMode="auto">
                      <a:xfrm rot="7345909">
                        <a:off x="2856" y="2760"/>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3" name="Oval 70"/>
                      <p:cNvSpPr>
                        <a:spLocks noChangeArrowheads="1"/>
                      </p:cNvSpPr>
                      <p:nvPr/>
                    </p:nvSpPr>
                    <p:spPr bwMode="auto">
                      <a:xfrm rot="7345909">
                        <a:off x="2664" y="285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4" name="Oval 71"/>
                      <p:cNvSpPr>
                        <a:spLocks noChangeArrowheads="1"/>
                      </p:cNvSpPr>
                      <p:nvPr/>
                    </p:nvSpPr>
                    <p:spPr bwMode="auto">
                      <a:xfrm rot="7345909">
                        <a:off x="2184" y="3288"/>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5" name="Oval 72"/>
                      <p:cNvSpPr>
                        <a:spLocks noChangeArrowheads="1"/>
                      </p:cNvSpPr>
                      <p:nvPr/>
                    </p:nvSpPr>
                    <p:spPr bwMode="auto">
                      <a:xfrm rot="7345909">
                        <a:off x="2136" y="3576"/>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6" name="Oval 73"/>
                      <p:cNvSpPr>
                        <a:spLocks noChangeArrowheads="1"/>
                      </p:cNvSpPr>
                      <p:nvPr/>
                    </p:nvSpPr>
                    <p:spPr bwMode="auto">
                      <a:xfrm rot="-10477758">
                        <a:off x="3000" y="247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527" name="Oval 74"/>
                      <p:cNvSpPr>
                        <a:spLocks noChangeArrowheads="1"/>
                      </p:cNvSpPr>
                      <p:nvPr/>
                    </p:nvSpPr>
                    <p:spPr bwMode="auto">
                      <a:xfrm rot="5010912">
                        <a:off x="2808" y="2904"/>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61492" name="Oval 75"/>
                    <p:cNvSpPr>
                      <a:spLocks noChangeArrowheads="1"/>
                    </p:cNvSpPr>
                    <p:nvPr/>
                  </p:nvSpPr>
                  <p:spPr bwMode="auto">
                    <a:xfrm>
                      <a:off x="4608" y="2352"/>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3" name="Oval 76"/>
                    <p:cNvSpPr>
                      <a:spLocks noChangeArrowheads="1"/>
                    </p:cNvSpPr>
                    <p:nvPr/>
                  </p:nvSpPr>
                  <p:spPr bwMode="auto">
                    <a:xfrm>
                      <a:off x="4704" y="2160"/>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4" name="Oval 77"/>
                    <p:cNvSpPr>
                      <a:spLocks noChangeArrowheads="1"/>
                    </p:cNvSpPr>
                    <p:nvPr/>
                  </p:nvSpPr>
                  <p:spPr bwMode="auto">
                    <a:xfrm rot="2936170">
                      <a:off x="4968" y="2184"/>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5" name="Oval 78"/>
                    <p:cNvSpPr>
                      <a:spLocks noChangeArrowheads="1"/>
                    </p:cNvSpPr>
                    <p:nvPr/>
                  </p:nvSpPr>
                  <p:spPr bwMode="auto">
                    <a:xfrm rot="7345909">
                      <a:off x="4824" y="2328"/>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6" name="Oval 79"/>
                    <p:cNvSpPr>
                      <a:spLocks noChangeArrowheads="1"/>
                    </p:cNvSpPr>
                    <p:nvPr/>
                  </p:nvSpPr>
                  <p:spPr bwMode="auto">
                    <a:xfrm rot="7345909">
                      <a:off x="4872" y="2040"/>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1497" name="Oval 80"/>
                    <p:cNvSpPr>
                      <a:spLocks noChangeArrowheads="1"/>
                    </p:cNvSpPr>
                    <p:nvPr/>
                  </p:nvSpPr>
                  <p:spPr bwMode="auto">
                    <a:xfrm rot="4847896">
                      <a:off x="4968" y="3000"/>
                      <a:ext cx="96" cy="144"/>
                    </a:xfrm>
                    <a:prstGeom prst="ellipse">
                      <a:avLst/>
                    </a:prstGeom>
                    <a:solidFill>
                      <a:schemeClr val="accent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grpSp>
          </p:grpSp>
          <p:sp>
            <p:nvSpPr>
              <p:cNvPr id="61465" name="Text Box 81"/>
              <p:cNvSpPr txBox="1">
                <a:spLocks noChangeArrowheads="1"/>
              </p:cNvSpPr>
              <p:nvPr/>
            </p:nvSpPr>
            <p:spPr bwMode="auto">
              <a:xfrm>
                <a:off x="4691" y="3230"/>
                <a:ext cx="779"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400">
                    <a:solidFill>
                      <a:srgbClr val="000000"/>
                    </a:solidFill>
                  </a:rPr>
                  <a:t>JS666</a:t>
                </a:r>
              </a:p>
            </p:txBody>
          </p:sp>
          <p:sp>
            <p:nvSpPr>
              <p:cNvPr id="61466" name="Line 82"/>
              <p:cNvSpPr>
                <a:spLocks noChangeShapeType="1"/>
              </p:cNvSpPr>
              <p:nvPr/>
            </p:nvSpPr>
            <p:spPr bwMode="auto">
              <a:xfrm flipV="1">
                <a:off x="5155" y="2955"/>
                <a:ext cx="171" cy="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grpSp>
    </p:spTree>
    <p:extLst>
      <p:ext uri="{BB962C8B-B14F-4D97-AF65-F5344CB8AC3E}">
        <p14:creationId xmlns:p14="http://schemas.microsoft.com/office/powerpoint/2010/main" val="668787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2"/>
          <p:cNvGrpSpPr>
            <a:grpSpLocks/>
          </p:cNvGrpSpPr>
          <p:nvPr/>
        </p:nvGrpSpPr>
        <p:grpSpPr bwMode="auto">
          <a:xfrm>
            <a:off x="1524000" y="0"/>
            <a:ext cx="9144000" cy="6858000"/>
            <a:chOff x="0" y="0"/>
            <a:chExt cx="5760" cy="4320"/>
          </a:xfrm>
        </p:grpSpPr>
        <p:sp>
          <p:nvSpPr>
            <p:cNvPr id="58379"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58380"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2477"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2478"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62467" name="Text Box 7"/>
          <p:cNvSpPr txBox="1">
            <a:spLocks noChangeArrowheads="1"/>
          </p:cNvSpPr>
          <p:nvPr/>
        </p:nvSpPr>
        <p:spPr bwMode="auto">
          <a:xfrm>
            <a:off x="1524000" y="152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i="1">
                <a:solidFill>
                  <a:srgbClr val="800000"/>
                </a:solidFill>
                <a:latin typeface="Verdana" panose="020B0604030504040204" pitchFamily="34" charset="0"/>
              </a:rPr>
              <a:t>Polaromonas</a:t>
            </a:r>
            <a:r>
              <a:rPr lang="en-US" altLang="en-US" sz="3200" b="1">
                <a:solidFill>
                  <a:srgbClr val="800000"/>
                </a:solidFill>
                <a:latin typeface="Verdana" panose="020B0604030504040204" pitchFamily="34" charset="0"/>
              </a:rPr>
              <a:t> sp. JS666 Genome</a:t>
            </a:r>
          </a:p>
        </p:txBody>
      </p:sp>
      <p:pic>
        <p:nvPicPr>
          <p:cNvPr id="62468" name="Picture 10" descr="chromo.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1026" y="79376"/>
            <a:ext cx="5224463" cy="738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9" descr="plasmid contig89.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7638" y="3257550"/>
            <a:ext cx="2519362"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0" descr="Plasmid contig90.jp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3063" y="1330325"/>
            <a:ext cx="224155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11"/>
          <p:cNvSpPr>
            <a:spLocks noChangeArrowheads="1"/>
          </p:cNvSpPr>
          <p:nvPr/>
        </p:nvSpPr>
        <p:spPr bwMode="auto">
          <a:xfrm>
            <a:off x="1676400" y="995364"/>
            <a:ext cx="88201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latin typeface="Verdana" panose="020B0604030504040204" pitchFamily="34" charset="0"/>
              </a:rPr>
              <a:t>5.9 Mb, 61.9 % GC, 5592 genes</a:t>
            </a:r>
            <a:r>
              <a:rPr lang="en-US" altLang="en-US">
                <a:solidFill>
                  <a:srgbClr val="000000"/>
                </a:solidFill>
              </a:rPr>
              <a:t/>
            </a:r>
            <a:br>
              <a:rPr lang="en-US" altLang="en-US">
                <a:solidFill>
                  <a:srgbClr val="000000"/>
                </a:solidFill>
              </a:rPr>
            </a:br>
            <a:endParaRPr lang="en-US" altLang="en-US">
              <a:solidFill>
                <a:srgbClr val="000000"/>
              </a:solidFill>
            </a:endParaRPr>
          </a:p>
        </p:txBody>
      </p:sp>
      <p:sp>
        <p:nvSpPr>
          <p:cNvPr id="62472" name="TextBox 12"/>
          <p:cNvSpPr txBox="1">
            <a:spLocks noChangeArrowheads="1"/>
          </p:cNvSpPr>
          <p:nvPr/>
        </p:nvSpPr>
        <p:spPr bwMode="auto">
          <a:xfrm>
            <a:off x="4171950" y="3924300"/>
            <a:ext cx="1276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5.2 Mb</a:t>
            </a:r>
          </a:p>
        </p:txBody>
      </p:sp>
      <p:sp>
        <p:nvSpPr>
          <p:cNvPr id="62473" name="TextBox 13"/>
          <p:cNvSpPr txBox="1">
            <a:spLocks noChangeArrowheads="1"/>
          </p:cNvSpPr>
          <p:nvPr/>
        </p:nvSpPr>
        <p:spPr bwMode="auto">
          <a:xfrm>
            <a:off x="7124700" y="5783264"/>
            <a:ext cx="1276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0.36 Mb</a:t>
            </a:r>
          </a:p>
        </p:txBody>
      </p:sp>
      <p:sp>
        <p:nvSpPr>
          <p:cNvPr id="62474" name="TextBox 14"/>
          <p:cNvSpPr txBox="1">
            <a:spLocks noChangeArrowheads="1"/>
          </p:cNvSpPr>
          <p:nvPr/>
        </p:nvSpPr>
        <p:spPr bwMode="auto">
          <a:xfrm>
            <a:off x="8705850" y="3276600"/>
            <a:ext cx="1276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0.34 Mb</a:t>
            </a:r>
          </a:p>
        </p:txBody>
      </p:sp>
    </p:spTree>
    <p:extLst>
      <p:ext uri="{BB962C8B-B14F-4D97-AF65-F5344CB8AC3E}">
        <p14:creationId xmlns:p14="http://schemas.microsoft.com/office/powerpoint/2010/main" val="4167937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524000" y="0"/>
            <a:ext cx="9144000" cy="685800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endParaRPr>
          </a:p>
        </p:txBody>
      </p:sp>
      <p:sp>
        <p:nvSpPr>
          <p:cNvPr id="32772" name="Rectangle 4"/>
          <p:cNvSpPr>
            <a:spLocks noChangeArrowheads="1"/>
          </p:cNvSpPr>
          <p:nvPr/>
        </p:nvSpPr>
        <p:spPr bwMode="auto">
          <a:xfrm>
            <a:off x="1524000" y="292101"/>
            <a:ext cx="9144000" cy="83026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endParaRPr>
          </a:p>
        </p:txBody>
      </p:sp>
      <p:sp>
        <p:nvSpPr>
          <p:cNvPr id="32773" name="Rectangle 5"/>
          <p:cNvSpPr>
            <a:spLocks noChangeArrowheads="1"/>
          </p:cNvSpPr>
          <p:nvPr/>
        </p:nvSpPr>
        <p:spPr bwMode="auto">
          <a:xfrm>
            <a:off x="1524000" y="6540500"/>
            <a:ext cx="9144000" cy="3175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endParaRPr>
          </a:p>
        </p:txBody>
      </p:sp>
      <p:sp>
        <p:nvSpPr>
          <p:cNvPr id="6152" name="Rectangle 6"/>
          <p:cNvSpPr>
            <a:spLocks noChangeArrowheads="1"/>
          </p:cNvSpPr>
          <p:nvPr/>
        </p:nvSpPr>
        <p:spPr bwMode="auto">
          <a:xfrm>
            <a:off x="1524000" y="0"/>
            <a:ext cx="9144000" cy="280988"/>
          </a:xfrm>
          <a:prstGeom prst="rect">
            <a:avLst/>
          </a:prstGeom>
          <a:solidFill>
            <a:srgbClr val="800000"/>
          </a:solidFill>
          <a:ln w="9525">
            <a:solidFill>
              <a:schemeClr val="tx1"/>
            </a:solidFill>
            <a:miter lim="800000"/>
            <a:headEnd/>
            <a:tailEnd/>
          </a:ln>
        </p:spPr>
        <p:txBody>
          <a:bodyPr wrap="none" anchor="ctr"/>
          <a:lstStyle/>
          <a:p>
            <a:pPr fontAlgn="base">
              <a:spcBef>
                <a:spcPct val="0"/>
              </a:spcBef>
              <a:spcAft>
                <a:spcPct val="0"/>
              </a:spcAft>
              <a:defRPr/>
            </a:pPr>
            <a:endParaRPr lang="en-US"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endParaRPr>
          </a:p>
        </p:txBody>
      </p:sp>
      <p:sp>
        <p:nvSpPr>
          <p:cNvPr id="6153" name="Line 7"/>
          <p:cNvSpPr>
            <a:spLocks noChangeShapeType="1"/>
          </p:cNvSpPr>
          <p:nvPr/>
        </p:nvSpPr>
        <p:spPr bwMode="auto">
          <a:xfrm>
            <a:off x="1524000" y="6543675"/>
            <a:ext cx="9144000" cy="0"/>
          </a:xfrm>
          <a:prstGeom prst="line">
            <a:avLst/>
          </a:prstGeom>
          <a:noFill/>
          <a:ln w="28575">
            <a:solidFill>
              <a:srgbClr val="800000"/>
            </a:solidFill>
            <a:round/>
            <a:headEnd/>
            <a:tailEnd/>
          </a:ln>
        </p:spPr>
        <p:txBody>
          <a:bodyPr/>
          <a:lstStyle/>
          <a:p>
            <a:pPr fontAlgn="base">
              <a:spcBef>
                <a:spcPct val="0"/>
              </a:spcBef>
              <a:spcAft>
                <a:spcPct val="0"/>
              </a:spcAft>
              <a:defRPr/>
            </a:pPr>
            <a:endParaRPr lang="en-US"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endParaRPr>
          </a:p>
        </p:txBody>
      </p:sp>
      <p:sp>
        <p:nvSpPr>
          <p:cNvPr id="6154" name="Text Box 8"/>
          <p:cNvSpPr txBox="1">
            <a:spLocks noChangeArrowheads="1"/>
          </p:cNvSpPr>
          <p:nvPr/>
        </p:nvSpPr>
        <p:spPr bwMode="auto">
          <a:xfrm>
            <a:off x="4459288" y="6637338"/>
            <a:ext cx="2919412" cy="336550"/>
          </a:xfrm>
          <a:prstGeom prst="rect">
            <a:avLst/>
          </a:prstGeom>
          <a:noFill/>
          <a:ln w="9525">
            <a:noFill/>
            <a:miter lim="800000"/>
            <a:headEnd/>
            <a:tailEnd/>
          </a:ln>
        </p:spPr>
        <p:txBody>
          <a:bodyPr>
            <a:spAutoFit/>
          </a:bodyPr>
          <a:lstStyle/>
          <a:p>
            <a:pPr fontAlgn="base">
              <a:spcBef>
                <a:spcPct val="50000"/>
              </a:spcBef>
              <a:spcAft>
                <a:spcPct val="0"/>
              </a:spcAft>
              <a:defRPr/>
            </a:pPr>
            <a:endParaRPr lang="en-US" sz="1600" b="1" dirty="0">
              <a:ln w="24500" cmpd="dbl">
                <a:solidFill>
                  <a:srgbClr val="333399">
                    <a:shade val="85000"/>
                    <a:satMod val="155000"/>
                  </a:srgbClr>
                </a:solidFill>
                <a:prstDash val="solid"/>
                <a:miter lim="800000"/>
              </a:ln>
              <a:gradFill>
                <a:gsLst>
                  <a:gs pos="10000">
                    <a:srgbClr val="333399">
                      <a:tint val="10000"/>
                      <a:satMod val="155000"/>
                    </a:srgbClr>
                  </a:gs>
                  <a:gs pos="60000">
                    <a:srgbClr val="333399">
                      <a:tint val="30000"/>
                      <a:satMod val="155000"/>
                    </a:srgbClr>
                  </a:gs>
                  <a:gs pos="100000">
                    <a:srgbClr val="333399">
                      <a:tint val="73000"/>
                      <a:satMod val="155000"/>
                    </a:srgbClr>
                  </a:gs>
                </a:gsLst>
                <a:lin ang="5400000"/>
              </a:gradFill>
              <a:effectLst>
                <a:outerShdw blurRad="38100" dist="38100" dir="7020000" algn="tl">
                  <a:srgbClr val="000000">
                    <a:alpha val="35000"/>
                  </a:srgbClr>
                </a:outerShdw>
              </a:effectLst>
              <a:latin typeface="Verdana" pitchFamily="34" charset="0"/>
            </a:endParaRPr>
          </a:p>
        </p:txBody>
      </p:sp>
      <p:sp>
        <p:nvSpPr>
          <p:cNvPr id="63496" name="Text Box 10"/>
          <p:cNvSpPr txBox="1">
            <a:spLocks noChangeArrowheads="1"/>
          </p:cNvSpPr>
          <p:nvPr/>
        </p:nvSpPr>
        <p:spPr bwMode="auto">
          <a:xfrm>
            <a:off x="1524000" y="358776"/>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600" b="1">
                <a:solidFill>
                  <a:srgbClr val="800000"/>
                </a:solidFill>
                <a:latin typeface="Verdana" panose="020B0604030504040204" pitchFamily="34" charset="0"/>
              </a:rPr>
              <a:t>Objectives</a:t>
            </a:r>
          </a:p>
        </p:txBody>
      </p:sp>
      <p:sp>
        <p:nvSpPr>
          <p:cNvPr id="63497" name="Rectangle 11"/>
          <p:cNvSpPr>
            <a:spLocks noChangeArrowheads="1"/>
          </p:cNvSpPr>
          <p:nvPr/>
        </p:nvSpPr>
        <p:spPr bwMode="auto">
          <a:xfrm>
            <a:off x="1960563" y="1787526"/>
            <a:ext cx="8272462"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buClr>
                <a:srgbClr val="800000"/>
              </a:buClr>
              <a:buFont typeface="Wingdings" panose="05000000000000000000" pitchFamily="2" charset="2"/>
              <a:buNone/>
            </a:pPr>
            <a:r>
              <a:rPr kumimoji="1" lang="en-US" altLang="en-US" sz="2800">
                <a:solidFill>
                  <a:srgbClr val="000000"/>
                </a:solidFill>
                <a:latin typeface="Verdana" panose="020B0604030504040204" pitchFamily="34" charset="0"/>
              </a:rPr>
              <a:t>Identify genes upregulated by cDCE using:  </a:t>
            </a: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10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a:p>
            <a:pPr algn="ctr" eaLnBrk="1" fontAlgn="base" hangingPunct="1">
              <a:spcBef>
                <a:spcPct val="0"/>
              </a:spcBef>
              <a:spcAft>
                <a:spcPct val="0"/>
              </a:spcAft>
              <a:buClr>
                <a:srgbClr val="800000"/>
              </a:buClr>
              <a:buFont typeface="Wingdings" panose="05000000000000000000" pitchFamily="2" charset="2"/>
              <a:buNone/>
            </a:pPr>
            <a:endParaRPr kumimoji="1" lang="en-US" altLang="en-US" sz="2800">
              <a:solidFill>
                <a:srgbClr val="000000"/>
              </a:solidFill>
              <a:latin typeface="Verdana" panose="020B0604030504040204" pitchFamily="34" charset="0"/>
            </a:endParaRPr>
          </a:p>
        </p:txBody>
      </p:sp>
      <p:sp>
        <p:nvSpPr>
          <p:cNvPr id="63498" name="Rectangle 9"/>
          <p:cNvSpPr>
            <a:spLocks noChangeArrowheads="1"/>
          </p:cNvSpPr>
          <p:nvPr/>
        </p:nvSpPr>
        <p:spPr bwMode="auto">
          <a:xfrm>
            <a:off x="5018089" y="6559550"/>
            <a:ext cx="2160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nvGrpSpPr>
          <p:cNvPr id="63499" name="Group 33"/>
          <p:cNvGrpSpPr>
            <a:grpSpLocks/>
          </p:cNvGrpSpPr>
          <p:nvPr/>
        </p:nvGrpSpPr>
        <p:grpSpPr bwMode="auto">
          <a:xfrm>
            <a:off x="3501144" y="3540125"/>
            <a:ext cx="6052432" cy="890798"/>
            <a:chOff x="1932243" y="3401466"/>
            <a:chExt cx="4921967" cy="891344"/>
          </a:xfrm>
        </p:grpSpPr>
        <p:grpSp>
          <p:nvGrpSpPr>
            <p:cNvPr id="63506" name="Group 36"/>
            <p:cNvGrpSpPr>
              <a:grpSpLocks/>
            </p:cNvGrpSpPr>
            <p:nvPr/>
          </p:nvGrpSpPr>
          <p:grpSpPr bwMode="auto">
            <a:xfrm>
              <a:off x="1932243" y="3441699"/>
              <a:ext cx="3050920" cy="851111"/>
              <a:chOff x="2751393" y="3556331"/>
              <a:chExt cx="3050920" cy="850342"/>
            </a:xfrm>
          </p:grpSpPr>
          <p:pic>
            <p:nvPicPr>
              <p:cNvPr id="63508" name="Picture 17" descr="http://images1.clinicaltools.com/images/gene/molecular/dna_versus_rna_reversed.jpg"/>
              <p:cNvPicPr>
                <a:picLocks noChangeAspect="1" noChangeArrowheads="1"/>
              </p:cNvPicPr>
              <p:nvPr/>
            </p:nvPicPr>
            <p:blipFill>
              <a:blip r:embed="rId3">
                <a:clrChange>
                  <a:clrFrom>
                    <a:srgbClr val="FFFFFF"/>
                  </a:clrFrom>
                  <a:clrTo>
                    <a:srgbClr val="FFFFFF">
                      <a:alpha val="0"/>
                    </a:srgbClr>
                  </a:clrTo>
                </a:clrChange>
                <a:lum bright="-10000" contrast="20000"/>
                <a:extLst>
                  <a:ext uri="{28A0092B-C50C-407E-A947-70E740481C1C}">
                    <a14:useLocalDpi xmlns:a14="http://schemas.microsoft.com/office/drawing/2010/main" val="0"/>
                  </a:ext>
                </a:extLst>
              </a:blip>
              <a:srcRect l="52927" t="8678" r="26401" b="15530"/>
              <a:stretch>
                <a:fillRect/>
              </a:stretch>
            </p:blipFill>
            <p:spPr bwMode="auto">
              <a:xfrm rot="-5400000">
                <a:off x="3519667" y="2875114"/>
                <a:ext cx="455418" cy="181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bwMode="auto">
              <a:xfrm>
                <a:off x="2751393" y="3822069"/>
                <a:ext cx="2724620" cy="584604"/>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defRPr/>
                </a:pPr>
                <a:r>
                  <a:rPr lang="en-US" sz="3200" b="1" dirty="0">
                    <a:ln w="11430"/>
                    <a:solidFill>
                      <a:srgbClr val="800000"/>
                    </a:solidFill>
                    <a:effectLst>
                      <a:outerShdw blurRad="50800" dist="39000" dir="5460000" algn="tl">
                        <a:srgbClr val="000000">
                          <a:alpha val="38000"/>
                        </a:srgbClr>
                      </a:outerShdw>
                    </a:effectLst>
                  </a:rPr>
                  <a:t>Transcriptomics</a:t>
                </a:r>
              </a:p>
            </p:txBody>
          </p:sp>
          <p:sp>
            <p:nvSpPr>
              <p:cNvPr id="63510" name="TextBox 27"/>
              <p:cNvSpPr txBox="1">
                <a:spLocks noChangeArrowheads="1"/>
              </p:cNvSpPr>
              <p:nvPr/>
            </p:nvSpPr>
            <p:spPr bwMode="auto">
              <a:xfrm>
                <a:off x="4551578" y="3664316"/>
                <a:ext cx="1250735" cy="36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C00000"/>
                    </a:solidFill>
                  </a:rPr>
                  <a:t>mRNA</a:t>
                </a:r>
              </a:p>
            </p:txBody>
          </p:sp>
        </p:grpSp>
        <p:sp>
          <p:nvSpPr>
            <p:cNvPr id="63507" name="TextBox 28"/>
            <p:cNvSpPr txBox="1">
              <a:spLocks noChangeArrowheads="1"/>
            </p:cNvSpPr>
            <p:nvPr/>
          </p:nvSpPr>
          <p:spPr bwMode="auto">
            <a:xfrm>
              <a:off x="5350847" y="3401466"/>
              <a:ext cx="1503363" cy="83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DNA Microarrays</a:t>
              </a:r>
            </a:p>
          </p:txBody>
        </p:sp>
      </p:grpSp>
      <p:grpSp>
        <p:nvGrpSpPr>
          <p:cNvPr id="63500" name="Group 32"/>
          <p:cNvGrpSpPr>
            <a:grpSpLocks/>
          </p:cNvGrpSpPr>
          <p:nvPr/>
        </p:nvGrpSpPr>
        <p:grpSpPr bwMode="auto">
          <a:xfrm>
            <a:off x="3086100" y="2566988"/>
            <a:ext cx="6827838" cy="946150"/>
            <a:chOff x="1589088" y="2133600"/>
            <a:chExt cx="6827398" cy="946120"/>
          </a:xfrm>
        </p:grpSpPr>
        <p:grpSp>
          <p:nvGrpSpPr>
            <p:cNvPr id="63501" name="Group 39"/>
            <p:cNvGrpSpPr>
              <a:grpSpLocks/>
            </p:cNvGrpSpPr>
            <p:nvPr/>
          </p:nvGrpSpPr>
          <p:grpSpPr bwMode="auto">
            <a:xfrm>
              <a:off x="1589088" y="2133600"/>
              <a:ext cx="3119437" cy="933450"/>
              <a:chOff x="446420" y="1943100"/>
              <a:chExt cx="3118584" cy="934100"/>
            </a:xfrm>
          </p:grpSpPr>
          <p:pic>
            <p:nvPicPr>
              <p:cNvPr id="63503" name="Picture 371" descr="tertiary"/>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t="11215" r="27376" b="6953"/>
              <a:stretch>
                <a:fillRect/>
              </a:stretch>
            </p:blipFill>
            <p:spPr bwMode="auto">
              <a:xfrm>
                <a:off x="446420" y="1943100"/>
                <a:ext cx="1048075" cy="9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bwMode="auto">
              <a:xfrm>
                <a:off x="1147613" y="2216697"/>
                <a:ext cx="2417391" cy="584567"/>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defRPr/>
                </a:pPr>
                <a:r>
                  <a:rPr lang="en-US" sz="3200" b="1" dirty="0">
                    <a:ln w="11430"/>
                    <a:solidFill>
                      <a:srgbClr val="800000"/>
                    </a:solidFill>
                    <a:effectLst>
                      <a:outerShdw blurRad="50800" dist="39000" dir="5460000" algn="tl">
                        <a:srgbClr val="000000">
                          <a:alpha val="38000"/>
                        </a:srgbClr>
                      </a:outerShdw>
                    </a:effectLst>
                  </a:rPr>
                  <a:t>Proteomics</a:t>
                </a:r>
              </a:p>
            </p:txBody>
          </p:sp>
          <p:sp>
            <p:nvSpPr>
              <p:cNvPr id="63505" name="TextBox 24"/>
              <p:cNvSpPr txBox="1">
                <a:spLocks noChangeArrowheads="1"/>
              </p:cNvSpPr>
              <p:nvPr/>
            </p:nvSpPr>
            <p:spPr bwMode="auto">
              <a:xfrm>
                <a:off x="1346419" y="2066485"/>
                <a:ext cx="1207769" cy="369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C00000"/>
                    </a:solidFill>
                  </a:rPr>
                  <a:t>Protein</a:t>
                </a:r>
              </a:p>
            </p:txBody>
          </p:sp>
        </p:grpSp>
        <p:sp>
          <p:nvSpPr>
            <p:cNvPr id="63502" name="TextBox 29"/>
            <p:cNvSpPr txBox="1">
              <a:spLocks noChangeArrowheads="1"/>
            </p:cNvSpPr>
            <p:nvPr/>
          </p:nvSpPr>
          <p:spPr bwMode="auto">
            <a:xfrm>
              <a:off x="5779649" y="2248723"/>
              <a:ext cx="26368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2-D Gel Electrophoresis</a:t>
              </a:r>
            </a:p>
          </p:txBody>
        </p:sp>
      </p:grpSp>
    </p:spTree>
    <p:extLst>
      <p:ext uri="{BB962C8B-B14F-4D97-AF65-F5344CB8AC3E}">
        <p14:creationId xmlns:p14="http://schemas.microsoft.com/office/powerpoint/2010/main" val="22582980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1524000" y="0"/>
            <a:ext cx="9144000" cy="68580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4515" name="Line 14"/>
          <p:cNvSpPr>
            <a:spLocks noChangeShapeType="1"/>
          </p:cNvSpPr>
          <p:nvPr/>
        </p:nvSpPr>
        <p:spPr bwMode="auto">
          <a:xfrm>
            <a:off x="2747964" y="5002213"/>
            <a:ext cx="7920037" cy="0"/>
          </a:xfrm>
          <a:prstGeom prst="line">
            <a:avLst/>
          </a:prstGeom>
          <a:noFill/>
          <a:ln w="9525">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0420" name="Rectangle 24"/>
          <p:cNvSpPr>
            <a:spLocks noChangeArrowheads="1"/>
          </p:cNvSpPr>
          <p:nvPr/>
        </p:nvSpPr>
        <p:spPr bwMode="auto">
          <a:xfrm>
            <a:off x="1524000" y="1"/>
            <a:ext cx="9144000" cy="352425"/>
          </a:xfrm>
          <a:prstGeom prst="rect">
            <a:avLst/>
          </a:prstGeom>
          <a:gradFill rotWithShape="1">
            <a:gsLst>
              <a:gs pos="0">
                <a:srgbClr val="F5ECBD"/>
              </a:gs>
              <a:gs pos="100000">
                <a:srgbClr val="800000"/>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grpSp>
        <p:nvGrpSpPr>
          <p:cNvPr id="64517" name="Group 36"/>
          <p:cNvGrpSpPr>
            <a:grpSpLocks/>
          </p:cNvGrpSpPr>
          <p:nvPr/>
        </p:nvGrpSpPr>
        <p:grpSpPr bwMode="auto">
          <a:xfrm>
            <a:off x="1509712" y="239713"/>
            <a:ext cx="9170988" cy="1858962"/>
            <a:chOff x="-9" y="167"/>
            <a:chExt cx="5777" cy="1155"/>
          </a:xfrm>
        </p:grpSpPr>
        <p:pic>
          <p:nvPicPr>
            <p:cNvPr id="64527" name="Picture 9"/>
            <p:cNvPicPr>
              <a:picLocks noChangeAspect="1" noChangeArrowheads="1"/>
            </p:cNvPicPr>
            <p:nvPr/>
          </p:nvPicPr>
          <p:blipFill>
            <a:blip r:embed="rId3">
              <a:extLst>
                <a:ext uri="{28A0092B-C50C-407E-A947-70E740481C1C}">
                  <a14:useLocalDpi xmlns:a14="http://schemas.microsoft.com/office/drawing/2010/main" val="0"/>
                </a:ext>
              </a:extLst>
            </a:blip>
            <a:srcRect l="18044" t="16907" r="27039" b="73273"/>
            <a:stretch>
              <a:fillRect/>
            </a:stretch>
          </p:blipFill>
          <p:spPr bwMode="auto">
            <a:xfrm>
              <a:off x="-9" y="167"/>
              <a:ext cx="576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8" name="Line 19"/>
            <p:cNvSpPr>
              <a:spLocks noChangeShapeType="1"/>
            </p:cNvSpPr>
            <p:nvPr/>
          </p:nvSpPr>
          <p:spPr bwMode="auto">
            <a:xfrm>
              <a:off x="760" y="1314"/>
              <a:ext cx="5008" cy="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pic>
          <p:nvPicPr>
            <p:cNvPr id="64529" name="Picture 32"/>
            <p:cNvPicPr>
              <a:picLocks noChangeAspect="1" noChangeArrowheads="1"/>
            </p:cNvPicPr>
            <p:nvPr/>
          </p:nvPicPr>
          <p:blipFill>
            <a:blip r:embed="rId4">
              <a:extLst>
                <a:ext uri="{28A0092B-C50C-407E-A947-70E740481C1C}">
                  <a14:useLocalDpi xmlns:a14="http://schemas.microsoft.com/office/drawing/2010/main" val="0"/>
                </a:ext>
              </a:extLst>
            </a:blip>
            <a:srcRect l="73499" t="45459" r="17285" b="52551"/>
            <a:stretch>
              <a:fillRect/>
            </a:stretch>
          </p:blipFill>
          <p:spPr bwMode="auto">
            <a:xfrm>
              <a:off x="268" y="190"/>
              <a:ext cx="1023"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0" name="Picture 11"/>
            <p:cNvPicPr>
              <a:picLocks noChangeAspect="1" noChangeArrowheads="1"/>
            </p:cNvPicPr>
            <p:nvPr/>
          </p:nvPicPr>
          <p:blipFill>
            <a:blip r:embed="rId5">
              <a:extLst>
                <a:ext uri="{28A0092B-C50C-407E-A947-70E740481C1C}">
                  <a14:useLocalDpi xmlns:a14="http://schemas.microsoft.com/office/drawing/2010/main" val="0"/>
                </a:ext>
              </a:extLst>
            </a:blip>
            <a:srcRect l="13208" t="35164" r="16328" b="41533"/>
            <a:stretch>
              <a:fillRect/>
            </a:stretch>
          </p:blipFill>
          <p:spPr bwMode="auto">
            <a:xfrm>
              <a:off x="83" y="256"/>
              <a:ext cx="3530"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518" name="Group 33"/>
          <p:cNvGrpSpPr>
            <a:grpSpLocks/>
          </p:cNvGrpSpPr>
          <p:nvPr/>
        </p:nvGrpSpPr>
        <p:grpSpPr bwMode="auto">
          <a:xfrm>
            <a:off x="1497013" y="2038351"/>
            <a:ext cx="1236663" cy="4791075"/>
            <a:chOff x="-17" y="877"/>
            <a:chExt cx="779" cy="3425"/>
          </a:xfrm>
        </p:grpSpPr>
        <p:pic>
          <p:nvPicPr>
            <p:cNvPr id="64524" name="Picture 16"/>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6" y="884"/>
              <a:ext cx="778" cy="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5" name="Picture 1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7" y="1237"/>
              <a:ext cx="778" cy="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6" name="Picture 2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52551"/>
            <a:stretch>
              <a:fillRect/>
            </a:stretch>
          </p:blipFill>
          <p:spPr bwMode="auto">
            <a:xfrm>
              <a:off x="-17" y="877"/>
              <a:ext cx="7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23" name="Rectangle 23"/>
          <p:cNvSpPr>
            <a:spLocks noChangeArrowheads="1"/>
          </p:cNvSpPr>
          <p:nvPr/>
        </p:nvSpPr>
        <p:spPr bwMode="auto">
          <a:xfrm>
            <a:off x="1498600" y="6607176"/>
            <a:ext cx="9169400" cy="250825"/>
          </a:xfrm>
          <a:prstGeom prst="rect">
            <a:avLst/>
          </a:prstGeom>
          <a:gradFill rotWithShape="1">
            <a:gsLst>
              <a:gs pos="0">
                <a:srgbClr val="800000"/>
              </a:gs>
              <a:gs pos="100000">
                <a:srgbClr val="F5ECBD"/>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grpSp>
        <p:nvGrpSpPr>
          <p:cNvPr id="64520" name="Group 18"/>
          <p:cNvGrpSpPr>
            <a:grpSpLocks/>
          </p:cNvGrpSpPr>
          <p:nvPr/>
        </p:nvGrpSpPr>
        <p:grpSpPr bwMode="auto">
          <a:xfrm>
            <a:off x="3684588" y="3219450"/>
            <a:ext cx="6178550" cy="1905000"/>
            <a:chOff x="446420" y="1943100"/>
            <a:chExt cx="4483591" cy="934100"/>
          </a:xfrm>
        </p:grpSpPr>
        <p:pic>
          <p:nvPicPr>
            <p:cNvPr id="64521" name="Picture 371" descr="tertiary"/>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t="11215" r="27376" b="6953"/>
            <a:stretch>
              <a:fillRect/>
            </a:stretch>
          </p:blipFill>
          <p:spPr bwMode="auto">
            <a:xfrm>
              <a:off x="446420" y="1943100"/>
              <a:ext cx="1048075" cy="9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bwMode="auto">
            <a:xfrm>
              <a:off x="1147613" y="2216697"/>
              <a:ext cx="3782398" cy="588571"/>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defRPr/>
              </a:pPr>
              <a:r>
                <a:rPr lang="en-US" sz="7200" b="1" dirty="0">
                  <a:ln w="11430"/>
                  <a:solidFill>
                    <a:srgbClr val="800000"/>
                  </a:solidFill>
                </a:rPr>
                <a:t>Proteomics</a:t>
              </a:r>
            </a:p>
          </p:txBody>
        </p:sp>
        <p:sp>
          <p:nvSpPr>
            <p:cNvPr id="64523" name="TextBox 24"/>
            <p:cNvSpPr txBox="1">
              <a:spLocks noChangeArrowheads="1"/>
            </p:cNvSpPr>
            <p:nvPr/>
          </p:nvSpPr>
          <p:spPr bwMode="auto">
            <a:xfrm>
              <a:off x="1346419" y="2066485"/>
              <a:ext cx="1207769" cy="25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C00000"/>
                  </a:solidFill>
                </a:rPr>
                <a:t>Protein</a:t>
              </a:r>
            </a:p>
          </p:txBody>
        </p:sp>
      </p:grpSp>
    </p:spTree>
    <p:extLst>
      <p:ext uri="{BB962C8B-B14F-4D97-AF65-F5344CB8AC3E}">
        <p14:creationId xmlns:p14="http://schemas.microsoft.com/office/powerpoint/2010/main" val="4752459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1524000" y="0"/>
            <a:ext cx="9144000" cy="6973888"/>
            <a:chOff x="0" y="0"/>
            <a:chExt cx="5760" cy="4393"/>
          </a:xfrm>
        </p:grpSpPr>
        <p:sp>
          <p:nvSpPr>
            <p:cNvPr id="61484"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1485"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1486"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5583"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84"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5585"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65586"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65539" name="Text Box 10"/>
          <p:cNvSpPr txBox="1">
            <a:spLocks noChangeArrowheads="1"/>
          </p:cNvSpPr>
          <p:nvPr/>
        </p:nvSpPr>
        <p:spPr bwMode="auto">
          <a:xfrm>
            <a:off x="1524000" y="406400"/>
            <a:ext cx="9144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000" b="1">
                <a:solidFill>
                  <a:srgbClr val="800000"/>
                </a:solidFill>
                <a:latin typeface="Verdana" panose="020B0604030504040204" pitchFamily="34" charset="0"/>
              </a:rPr>
              <a:t>Proteomic Experimental Design </a:t>
            </a:r>
          </a:p>
        </p:txBody>
      </p:sp>
      <p:grpSp>
        <p:nvGrpSpPr>
          <p:cNvPr id="65540" name="Group 12"/>
          <p:cNvGrpSpPr>
            <a:grpSpLocks/>
          </p:cNvGrpSpPr>
          <p:nvPr/>
        </p:nvGrpSpPr>
        <p:grpSpPr bwMode="auto">
          <a:xfrm>
            <a:off x="1728789" y="1198564"/>
            <a:ext cx="8702675" cy="5221287"/>
            <a:chOff x="204960" y="1355834"/>
            <a:chExt cx="8702564" cy="5221282"/>
          </a:xfrm>
        </p:grpSpPr>
        <p:grpSp>
          <p:nvGrpSpPr>
            <p:cNvPr id="65541" name="Group 192"/>
            <p:cNvGrpSpPr>
              <a:grpSpLocks/>
            </p:cNvGrpSpPr>
            <p:nvPr/>
          </p:nvGrpSpPr>
          <p:grpSpPr bwMode="auto">
            <a:xfrm>
              <a:off x="204960" y="1655360"/>
              <a:ext cx="2603148" cy="1701761"/>
              <a:chOff x="1663527" y="23747032"/>
              <a:chExt cx="3157046" cy="1949221"/>
            </a:xfrm>
          </p:grpSpPr>
          <p:grpSp>
            <p:nvGrpSpPr>
              <p:cNvPr id="65559" name="Group 329"/>
              <p:cNvGrpSpPr>
                <a:grpSpLocks/>
              </p:cNvGrpSpPr>
              <p:nvPr/>
            </p:nvGrpSpPr>
            <p:grpSpPr bwMode="auto">
              <a:xfrm>
                <a:off x="3187427" y="23747032"/>
                <a:ext cx="500062" cy="881066"/>
                <a:chOff x="2599" y="624"/>
                <a:chExt cx="315" cy="555"/>
              </a:xfrm>
            </p:grpSpPr>
            <p:sp>
              <p:nvSpPr>
                <p:cNvPr id="65571" name="AutoShape 330"/>
                <p:cNvSpPr>
                  <a:spLocks noChangeArrowheads="1"/>
                </p:cNvSpPr>
                <p:nvPr/>
              </p:nvSpPr>
              <p:spPr bwMode="auto">
                <a:xfrm>
                  <a:off x="2599" y="693"/>
                  <a:ext cx="315" cy="467"/>
                </a:xfrm>
                <a:prstGeom prst="roundRect">
                  <a:avLst>
                    <a:gd name="adj" fmla="val 16667"/>
                  </a:avLst>
                </a:prstGeom>
                <a:solidFill>
                  <a:schemeClr val="bg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2" name="AutoShape 331"/>
                <p:cNvSpPr>
                  <a:spLocks noChangeArrowheads="1"/>
                </p:cNvSpPr>
                <p:nvPr/>
              </p:nvSpPr>
              <p:spPr bwMode="auto">
                <a:xfrm>
                  <a:off x="2716" y="624"/>
                  <a:ext cx="97" cy="78"/>
                </a:xfrm>
                <a:prstGeom prst="can">
                  <a:avLst>
                    <a:gd name="adj" fmla="val 25000"/>
                  </a:avLst>
                </a:prstGeom>
                <a:solidFill>
                  <a:schemeClr val="bg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3" name="Oval 332"/>
                <p:cNvSpPr>
                  <a:spLocks noChangeArrowheads="1"/>
                </p:cNvSpPr>
                <p:nvPr/>
              </p:nvSpPr>
              <p:spPr bwMode="auto">
                <a:xfrm>
                  <a:off x="2611" y="1095"/>
                  <a:ext cx="300" cy="78"/>
                </a:xfrm>
                <a:prstGeom prst="ellipse">
                  <a:avLst/>
                </a:prstGeom>
                <a:solidFill>
                  <a:schemeClr val="tx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4" name="Oval 333"/>
                <p:cNvSpPr>
                  <a:spLocks noChangeArrowheads="1"/>
                </p:cNvSpPr>
                <p:nvPr/>
              </p:nvSpPr>
              <p:spPr bwMode="auto">
                <a:xfrm>
                  <a:off x="2720" y="678"/>
                  <a:ext cx="92" cy="3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5" name="Oval 334"/>
                <p:cNvSpPr>
                  <a:spLocks noChangeArrowheads="1"/>
                </p:cNvSpPr>
                <p:nvPr/>
              </p:nvSpPr>
              <p:spPr bwMode="auto">
                <a:xfrm>
                  <a:off x="2599" y="822"/>
                  <a:ext cx="315" cy="79"/>
                </a:xfrm>
                <a:prstGeom prst="ellipse">
                  <a:avLst/>
                </a:prstGeom>
                <a:solidFill>
                  <a:schemeClr val="tx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6" name="AutoShape 335"/>
                <p:cNvSpPr>
                  <a:spLocks noChangeArrowheads="1"/>
                </p:cNvSpPr>
                <p:nvPr/>
              </p:nvSpPr>
              <p:spPr bwMode="auto">
                <a:xfrm>
                  <a:off x="2599" y="822"/>
                  <a:ext cx="315" cy="357"/>
                </a:xfrm>
                <a:prstGeom prst="can">
                  <a:avLst>
                    <a:gd name="adj" fmla="val 28333"/>
                  </a:avLst>
                </a:prstGeom>
                <a:solidFill>
                  <a:srgbClr val="CC0000"/>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7" name="AutoShape 336"/>
                <p:cNvSpPr>
                  <a:spLocks noChangeArrowheads="1"/>
                </p:cNvSpPr>
                <p:nvPr/>
              </p:nvSpPr>
              <p:spPr bwMode="auto">
                <a:xfrm flipV="1">
                  <a:off x="2739" y="835"/>
                  <a:ext cx="40" cy="39"/>
                </a:xfrm>
                <a:prstGeom prst="triangle">
                  <a:avLst>
                    <a:gd name="adj" fmla="val 50000"/>
                  </a:avLst>
                </a:prstGeom>
                <a:solidFill>
                  <a:srgbClr val="000000"/>
                </a:solidFill>
                <a:ln w="9525">
                  <a:solidFill>
                    <a:srgbClr val="000000"/>
                  </a:solidFill>
                  <a:miter lim="800000"/>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78" name="Line 337"/>
                <p:cNvSpPr>
                  <a:spLocks noChangeShapeType="1"/>
                </p:cNvSpPr>
                <p:nvPr/>
              </p:nvSpPr>
              <p:spPr bwMode="auto">
                <a:xfrm>
                  <a:off x="2744" y="882"/>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5579" name="Line 338"/>
                <p:cNvSpPr>
                  <a:spLocks noChangeShapeType="1"/>
                </p:cNvSpPr>
                <p:nvPr/>
              </p:nvSpPr>
              <p:spPr bwMode="auto">
                <a:xfrm>
                  <a:off x="2734" y="894"/>
                  <a:ext cx="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grpSp>
            <p:nvGrpSpPr>
              <p:cNvPr id="65560" name="Group 339"/>
              <p:cNvGrpSpPr>
                <a:grpSpLocks/>
              </p:cNvGrpSpPr>
              <p:nvPr/>
            </p:nvGrpSpPr>
            <p:grpSpPr bwMode="auto">
              <a:xfrm>
                <a:off x="2548977" y="23871344"/>
                <a:ext cx="500063" cy="881059"/>
                <a:chOff x="1008" y="624"/>
                <a:chExt cx="315" cy="555"/>
              </a:xfrm>
            </p:grpSpPr>
            <p:sp>
              <p:nvSpPr>
                <p:cNvPr id="65562" name="AutoShape 340"/>
                <p:cNvSpPr>
                  <a:spLocks noChangeArrowheads="1"/>
                </p:cNvSpPr>
                <p:nvPr/>
              </p:nvSpPr>
              <p:spPr bwMode="auto">
                <a:xfrm>
                  <a:off x="1008" y="693"/>
                  <a:ext cx="315" cy="467"/>
                </a:xfrm>
                <a:prstGeom prst="roundRect">
                  <a:avLst>
                    <a:gd name="adj" fmla="val 16667"/>
                  </a:avLst>
                </a:prstGeom>
                <a:solidFill>
                  <a:schemeClr val="bg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3" name="AutoShape 341"/>
                <p:cNvSpPr>
                  <a:spLocks noChangeArrowheads="1"/>
                </p:cNvSpPr>
                <p:nvPr/>
              </p:nvSpPr>
              <p:spPr bwMode="auto">
                <a:xfrm>
                  <a:off x="1125" y="624"/>
                  <a:ext cx="97" cy="78"/>
                </a:xfrm>
                <a:prstGeom prst="can">
                  <a:avLst>
                    <a:gd name="adj" fmla="val 25000"/>
                  </a:avLst>
                </a:prstGeom>
                <a:solidFill>
                  <a:schemeClr val="bg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4" name="Oval 342"/>
                <p:cNvSpPr>
                  <a:spLocks noChangeArrowheads="1"/>
                </p:cNvSpPr>
                <p:nvPr/>
              </p:nvSpPr>
              <p:spPr bwMode="auto">
                <a:xfrm>
                  <a:off x="1020" y="1095"/>
                  <a:ext cx="300" cy="78"/>
                </a:xfrm>
                <a:prstGeom prst="ellipse">
                  <a:avLst/>
                </a:prstGeom>
                <a:solidFill>
                  <a:schemeClr val="tx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5" name="Oval 343"/>
                <p:cNvSpPr>
                  <a:spLocks noChangeArrowheads="1"/>
                </p:cNvSpPr>
                <p:nvPr/>
              </p:nvSpPr>
              <p:spPr bwMode="auto">
                <a:xfrm>
                  <a:off x="1129" y="678"/>
                  <a:ext cx="92" cy="3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6" name="Oval 344"/>
                <p:cNvSpPr>
                  <a:spLocks noChangeArrowheads="1"/>
                </p:cNvSpPr>
                <p:nvPr/>
              </p:nvSpPr>
              <p:spPr bwMode="auto">
                <a:xfrm>
                  <a:off x="1008" y="822"/>
                  <a:ext cx="315" cy="79"/>
                </a:xfrm>
                <a:prstGeom prst="ellipse">
                  <a:avLst/>
                </a:prstGeom>
                <a:solidFill>
                  <a:schemeClr val="tx1"/>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7" name="AutoShape 345"/>
                <p:cNvSpPr>
                  <a:spLocks noChangeArrowheads="1"/>
                </p:cNvSpPr>
                <p:nvPr/>
              </p:nvSpPr>
              <p:spPr bwMode="auto">
                <a:xfrm>
                  <a:off x="1008" y="822"/>
                  <a:ext cx="315" cy="357"/>
                </a:xfrm>
                <a:prstGeom prst="can">
                  <a:avLst>
                    <a:gd name="adj" fmla="val 28333"/>
                  </a:avLst>
                </a:prstGeom>
                <a:solidFill>
                  <a:srgbClr val="3366FF"/>
                </a:solidFill>
                <a:ln w="9525">
                  <a:solidFill>
                    <a:srgbClr val="000000"/>
                  </a:solidFill>
                  <a:round/>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8" name="AutoShape 346"/>
                <p:cNvSpPr>
                  <a:spLocks noChangeArrowheads="1"/>
                </p:cNvSpPr>
                <p:nvPr/>
              </p:nvSpPr>
              <p:spPr bwMode="auto">
                <a:xfrm flipV="1">
                  <a:off x="1148" y="835"/>
                  <a:ext cx="40" cy="39"/>
                </a:xfrm>
                <a:prstGeom prst="triangle">
                  <a:avLst>
                    <a:gd name="adj" fmla="val 50000"/>
                  </a:avLst>
                </a:prstGeom>
                <a:solidFill>
                  <a:srgbClr val="000000"/>
                </a:solidFill>
                <a:ln w="9525">
                  <a:solidFill>
                    <a:srgbClr val="000000"/>
                  </a:solidFill>
                  <a:miter lim="800000"/>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5569" name="Line 347"/>
                <p:cNvSpPr>
                  <a:spLocks noChangeShapeType="1"/>
                </p:cNvSpPr>
                <p:nvPr/>
              </p:nvSpPr>
              <p:spPr bwMode="auto">
                <a:xfrm>
                  <a:off x="1153" y="882"/>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5570" name="Line 348"/>
                <p:cNvSpPr>
                  <a:spLocks noChangeShapeType="1"/>
                </p:cNvSpPr>
                <p:nvPr/>
              </p:nvSpPr>
              <p:spPr bwMode="auto">
                <a:xfrm>
                  <a:off x="1143" y="894"/>
                  <a:ext cx="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sp>
            <p:nvSpPr>
              <p:cNvPr id="65561" name="Text Box 373"/>
              <p:cNvSpPr txBox="1">
                <a:spLocks noChangeArrowheads="1"/>
              </p:cNvSpPr>
              <p:nvPr/>
            </p:nvSpPr>
            <p:spPr bwMode="auto">
              <a:xfrm>
                <a:off x="1663527" y="24814925"/>
                <a:ext cx="3157046" cy="88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200">
                    <a:solidFill>
                      <a:srgbClr val="000000"/>
                    </a:solidFill>
                  </a:rPr>
                  <a:t>cDCE &amp; Glycolate Cultures</a:t>
                </a:r>
              </a:p>
            </p:txBody>
          </p:sp>
        </p:grpSp>
        <p:sp>
          <p:nvSpPr>
            <p:cNvPr id="65542" name="Text Box 373"/>
            <p:cNvSpPr txBox="1">
              <a:spLocks noChangeArrowheads="1"/>
            </p:cNvSpPr>
            <p:nvPr/>
          </p:nvSpPr>
          <p:spPr bwMode="auto">
            <a:xfrm>
              <a:off x="6758499" y="5397959"/>
              <a:ext cx="2149025" cy="1144735"/>
            </a:xfrm>
            <a:prstGeom prst="rect">
              <a:avLst/>
            </a:prstGeom>
            <a:solidFill>
              <a:schemeClr val="bg1"/>
            </a:solidFill>
            <a:ln w="9525">
              <a:solidFill>
                <a:schemeClr val="tx1"/>
              </a:solidFill>
              <a:miter lim="800000"/>
              <a:headEnd/>
              <a:tailEnd/>
            </a:ln>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200">
                  <a:solidFill>
                    <a:srgbClr val="000000"/>
                  </a:solidFill>
                </a:rPr>
                <a:t>Proteins </a:t>
              </a:r>
            </a:p>
            <a:p>
              <a:pPr algn="ctr" eaLnBrk="1" fontAlgn="base" hangingPunct="1">
                <a:spcBef>
                  <a:spcPct val="0"/>
                </a:spcBef>
                <a:spcAft>
                  <a:spcPct val="0"/>
                </a:spcAft>
              </a:pPr>
              <a:r>
                <a:rPr lang="en-US" altLang="en-US" sz="2200">
                  <a:solidFill>
                    <a:srgbClr val="000000"/>
                  </a:solidFill>
                </a:rPr>
                <a:t>Upregulated by cDCE</a:t>
              </a:r>
            </a:p>
          </p:txBody>
        </p:sp>
        <p:grpSp>
          <p:nvGrpSpPr>
            <p:cNvPr id="65543" name="Group 244"/>
            <p:cNvGrpSpPr>
              <a:grpSpLocks/>
            </p:cNvGrpSpPr>
            <p:nvPr/>
          </p:nvGrpSpPr>
          <p:grpSpPr bwMode="auto">
            <a:xfrm>
              <a:off x="2774866" y="1355834"/>
              <a:ext cx="3531342" cy="5221282"/>
              <a:chOff x="764210" y="24751861"/>
              <a:chExt cx="4382814" cy="6369269"/>
            </a:xfrm>
          </p:grpSpPr>
          <p:sp>
            <p:nvSpPr>
              <p:cNvPr id="65546" name="Rounded Rectangle 239"/>
              <p:cNvSpPr>
                <a:spLocks noChangeArrowheads="1"/>
              </p:cNvSpPr>
              <p:nvPr/>
            </p:nvSpPr>
            <p:spPr bwMode="auto">
              <a:xfrm>
                <a:off x="764210" y="24751861"/>
                <a:ext cx="4382814" cy="6369269"/>
              </a:xfrm>
              <a:prstGeom prst="roundRect">
                <a:avLst>
                  <a:gd name="adj" fmla="val 16667"/>
                </a:avLst>
              </a:prstGeom>
              <a:gradFill rotWithShape="1">
                <a:gsLst>
                  <a:gs pos="0">
                    <a:srgbClr val="8488C4"/>
                  </a:gs>
                  <a:gs pos="53000">
                    <a:srgbClr val="D4DEFF"/>
                  </a:gs>
                  <a:gs pos="83000">
                    <a:srgbClr val="D4DEFF"/>
                  </a:gs>
                  <a:gs pos="100000">
                    <a:srgbClr val="96AB94"/>
                  </a:gs>
                </a:gsLst>
                <a:lin ang="2700000" scaled="1"/>
              </a:gradFill>
              <a:ln w="9525" algn="ctr">
                <a:solidFill>
                  <a:schemeClr val="tx1"/>
                </a:solidFill>
                <a:round/>
                <a:headEnd/>
                <a:tailEnd/>
              </a:ln>
            </p:spPr>
            <p:txBody>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65547" name="Picture 371" descr="tertiary"/>
              <p:cNvPicPr>
                <a:picLocks noChangeAspect="1" noChangeArrowheads="1"/>
              </p:cNvPicPr>
              <p:nvPr/>
            </p:nvPicPr>
            <p:blipFill>
              <a:blip r:embed="rId3" cstate="print">
                <a:extLst>
                  <a:ext uri="{28A0092B-C50C-407E-A947-70E740481C1C}">
                    <a14:useLocalDpi xmlns:a14="http://schemas.microsoft.com/office/drawing/2010/main" val="0"/>
                  </a:ext>
                </a:extLst>
              </a:blip>
              <a:srcRect t="11215" r="27376" b="6953"/>
              <a:stretch>
                <a:fillRect/>
              </a:stretch>
            </p:blipFill>
            <p:spPr bwMode="auto">
              <a:xfrm>
                <a:off x="2270235" y="24905430"/>
                <a:ext cx="1261241" cy="105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8" name="Group 349"/>
              <p:cNvGrpSpPr>
                <a:grpSpLocks/>
              </p:cNvGrpSpPr>
              <p:nvPr/>
            </p:nvGrpSpPr>
            <p:grpSpPr bwMode="auto">
              <a:xfrm>
                <a:off x="1891862" y="26675250"/>
                <a:ext cx="2459420" cy="1510422"/>
                <a:chOff x="720" y="1872"/>
                <a:chExt cx="960" cy="764"/>
              </a:xfrm>
            </p:grpSpPr>
            <p:pic>
              <p:nvPicPr>
                <p:cNvPr id="65556" name="Picture 350" descr="68021  blue jpeg"/>
                <p:cNvPicPr>
                  <a:picLocks noChangeAspect="1" noChangeArrowheads="1"/>
                </p:cNvPicPr>
                <p:nvPr/>
              </p:nvPicPr>
              <p:blipFill>
                <a:blip r:embed="rId4">
                  <a:extLst>
                    <a:ext uri="{28A0092B-C50C-407E-A947-70E740481C1C}">
                      <a14:useLocalDpi xmlns:a14="http://schemas.microsoft.com/office/drawing/2010/main" val="0"/>
                    </a:ext>
                  </a:extLst>
                </a:blip>
                <a:srcRect l="15059" t="8824" r="12234" b="16705"/>
                <a:stretch>
                  <a:fillRect/>
                </a:stretch>
              </p:blipFill>
              <p:spPr bwMode="auto">
                <a:xfrm flipH="1" flipV="1">
                  <a:off x="720" y="1872"/>
                  <a:ext cx="768" cy="572"/>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pic>
              <p:nvPicPr>
                <p:cNvPr id="65557" name="Picture 351" descr="68021  blue jpeg"/>
                <p:cNvPicPr>
                  <a:picLocks noChangeAspect="1" noChangeArrowheads="1"/>
                </p:cNvPicPr>
                <p:nvPr/>
              </p:nvPicPr>
              <p:blipFill>
                <a:blip r:embed="rId4">
                  <a:extLst>
                    <a:ext uri="{28A0092B-C50C-407E-A947-70E740481C1C}">
                      <a14:useLocalDpi xmlns:a14="http://schemas.microsoft.com/office/drawing/2010/main" val="0"/>
                    </a:ext>
                  </a:extLst>
                </a:blip>
                <a:srcRect l="15059" t="8824" r="12234" b="16705"/>
                <a:stretch>
                  <a:fillRect/>
                </a:stretch>
              </p:blipFill>
              <p:spPr bwMode="auto">
                <a:xfrm flipH="1" flipV="1">
                  <a:off x="816" y="1968"/>
                  <a:ext cx="768" cy="572"/>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pic>
              <p:nvPicPr>
                <p:cNvPr id="65558" name="Picture 352" descr="68021  blue jpeg"/>
                <p:cNvPicPr>
                  <a:picLocks noChangeAspect="1" noChangeArrowheads="1"/>
                </p:cNvPicPr>
                <p:nvPr/>
              </p:nvPicPr>
              <p:blipFill>
                <a:blip r:embed="rId4">
                  <a:extLst>
                    <a:ext uri="{28A0092B-C50C-407E-A947-70E740481C1C}">
                      <a14:useLocalDpi xmlns:a14="http://schemas.microsoft.com/office/drawing/2010/main" val="0"/>
                    </a:ext>
                  </a:extLst>
                </a:blip>
                <a:srcRect l="15059" t="8824" r="12234" b="16705"/>
                <a:stretch>
                  <a:fillRect/>
                </a:stretch>
              </p:blipFill>
              <p:spPr bwMode="auto">
                <a:xfrm flipH="1" flipV="1">
                  <a:off x="912" y="2064"/>
                  <a:ext cx="768" cy="572"/>
                </a:xfrm>
                <a:prstGeom prst="rect">
                  <a:avLst/>
                </a:prstGeom>
                <a:noFill/>
                <a:ln w="9525">
                  <a:solidFill>
                    <a:srgbClr val="3366FF"/>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65549" name="Group 395"/>
              <p:cNvGrpSpPr>
                <a:grpSpLocks/>
              </p:cNvGrpSpPr>
              <p:nvPr/>
            </p:nvGrpSpPr>
            <p:grpSpPr bwMode="auto">
              <a:xfrm>
                <a:off x="1545021" y="28846803"/>
                <a:ext cx="2648607" cy="1777135"/>
                <a:chOff x="2538" y="18657"/>
                <a:chExt cx="1439" cy="662"/>
              </a:xfrm>
            </p:grpSpPr>
            <p:pic>
              <p:nvPicPr>
                <p:cNvPr id="65554" name="Picture 362" descr="mass_spe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272" t="63217" r="59096"/>
                <a:stretch>
                  <a:fillRect/>
                </a:stretch>
              </p:blipFill>
              <p:spPr bwMode="auto">
                <a:xfrm>
                  <a:off x="2538" y="18657"/>
                  <a:ext cx="1382"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5" name="AutoShape 369"/>
                <p:cNvSpPr>
                  <a:spLocks noChangeArrowheads="1"/>
                </p:cNvSpPr>
                <p:nvPr/>
              </p:nvSpPr>
              <p:spPr bwMode="auto">
                <a:xfrm rot="5400000" flipH="1">
                  <a:off x="3916" y="18667"/>
                  <a:ext cx="54" cy="69"/>
                </a:xfrm>
                <a:prstGeom prst="triangle">
                  <a:avLst>
                    <a:gd name="adj" fmla="val 50000"/>
                  </a:avLst>
                </a:prstGeom>
                <a:solidFill>
                  <a:srgbClr val="000099"/>
                </a:solidFill>
                <a:ln w="9525">
                  <a:solidFill>
                    <a:srgbClr val="003399"/>
                  </a:solidFill>
                  <a:miter lim="800000"/>
                  <a:headEnd/>
                  <a:tailEnd/>
                </a:ln>
              </p:spPr>
              <p:txBody>
                <a:bodyPr wrap="none" anchor="ct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65550" name="Text Box 373"/>
              <p:cNvSpPr txBox="1">
                <a:spLocks noChangeArrowheads="1"/>
              </p:cNvSpPr>
              <p:nvPr/>
            </p:nvSpPr>
            <p:spPr bwMode="auto">
              <a:xfrm>
                <a:off x="1079451" y="26098291"/>
                <a:ext cx="3819198" cy="52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200">
                    <a:solidFill>
                      <a:srgbClr val="000000"/>
                    </a:solidFill>
                  </a:rPr>
                  <a:t>1. Extract Proteins</a:t>
                </a:r>
              </a:p>
            </p:txBody>
          </p:sp>
          <p:sp>
            <p:nvSpPr>
              <p:cNvPr id="65551" name="Text Box 373"/>
              <p:cNvSpPr txBox="1">
                <a:spLocks noChangeArrowheads="1"/>
              </p:cNvSpPr>
              <p:nvPr/>
            </p:nvSpPr>
            <p:spPr bwMode="auto">
              <a:xfrm>
                <a:off x="1075855" y="28199808"/>
                <a:ext cx="3819198" cy="93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200">
                    <a:solidFill>
                      <a:srgbClr val="000000"/>
                    </a:solidFill>
                  </a:rPr>
                  <a:t>2. Separate on 2-D Gels</a:t>
                </a:r>
              </a:p>
            </p:txBody>
          </p:sp>
          <p:sp>
            <p:nvSpPr>
              <p:cNvPr id="65552" name="Text Box 373"/>
              <p:cNvSpPr txBox="1">
                <a:spLocks noChangeArrowheads="1"/>
              </p:cNvSpPr>
              <p:nvPr/>
            </p:nvSpPr>
            <p:spPr bwMode="auto">
              <a:xfrm>
                <a:off x="1070600" y="30147906"/>
                <a:ext cx="3819198" cy="93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eaLnBrk="0" hangingPunct="0">
                  <a:defRPr>
                    <a:solidFill>
                      <a:schemeClr val="tx1"/>
                    </a:solidFill>
                    <a:latin typeface="Arial" panose="020B0604020202020204" pitchFamily="34" charset="0"/>
                  </a:defRPr>
                </a:lvl1pPr>
                <a:lvl2pPr marL="742950" indent="-285750" defTabSz="912813" eaLnBrk="0" hangingPunct="0">
                  <a:defRPr>
                    <a:solidFill>
                      <a:schemeClr val="tx1"/>
                    </a:solidFill>
                    <a:latin typeface="Arial" panose="020B0604020202020204" pitchFamily="34" charset="0"/>
                  </a:defRPr>
                </a:lvl2pPr>
                <a:lvl3pPr marL="1143000" indent="-228600" defTabSz="912813" eaLnBrk="0" hangingPunct="0">
                  <a:defRPr>
                    <a:solidFill>
                      <a:schemeClr val="tx1"/>
                    </a:solidFill>
                    <a:latin typeface="Arial" panose="020B0604020202020204" pitchFamily="34" charset="0"/>
                  </a:defRPr>
                </a:lvl3pPr>
                <a:lvl4pPr marL="1600200" indent="-228600" defTabSz="912813" eaLnBrk="0" hangingPunct="0">
                  <a:defRPr>
                    <a:solidFill>
                      <a:schemeClr val="tx1"/>
                    </a:solidFill>
                    <a:latin typeface="Arial" panose="020B0604020202020204" pitchFamily="34" charset="0"/>
                  </a:defRPr>
                </a:lvl4pPr>
                <a:lvl5pPr marL="2057400" indent="-228600" defTabSz="912813" eaLnBrk="0" hangingPunct="0">
                  <a:defRPr>
                    <a:solidFill>
                      <a:schemeClr val="tx1"/>
                    </a:solidFill>
                    <a:latin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200">
                    <a:solidFill>
                      <a:srgbClr val="000000"/>
                    </a:solidFill>
                  </a:rPr>
                  <a:t>3.  Identify with Mass Spectrometry</a:t>
                </a:r>
              </a:p>
            </p:txBody>
          </p:sp>
          <p:pic>
            <p:nvPicPr>
              <p:cNvPr id="65553" name="Picture 371" descr="tertiary"/>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t="11215" r="27376" b="6953"/>
              <a:stretch>
                <a:fillRect/>
              </a:stretch>
            </p:blipFill>
            <p:spPr bwMode="auto">
              <a:xfrm>
                <a:off x="3041978" y="25291174"/>
                <a:ext cx="1048430" cy="9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16"/>
            <p:cNvSpPr/>
            <p:nvPr/>
          </p:nvSpPr>
          <p:spPr>
            <a:xfrm>
              <a:off x="2365519" y="1892408"/>
              <a:ext cx="835014" cy="441325"/>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8" name="Right Arrow 17"/>
            <p:cNvSpPr/>
            <p:nvPr/>
          </p:nvSpPr>
          <p:spPr>
            <a:xfrm>
              <a:off x="5859563" y="5859567"/>
              <a:ext cx="835014" cy="441325"/>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spTree>
    <p:extLst>
      <p:ext uri="{BB962C8B-B14F-4D97-AF65-F5344CB8AC3E}">
        <p14:creationId xmlns:p14="http://schemas.microsoft.com/office/powerpoint/2010/main" val="3393497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1" descr="gly dce overlay"/>
          <p:cNvPicPr>
            <a:picLocks noChangeAspect="1" noChangeArrowheads="1"/>
          </p:cNvPicPr>
          <p:nvPr/>
        </p:nvPicPr>
        <p:blipFill>
          <a:blip r:embed="rId3">
            <a:extLst>
              <a:ext uri="{28A0092B-C50C-407E-A947-70E740481C1C}">
                <a14:useLocalDpi xmlns:a14="http://schemas.microsoft.com/office/drawing/2010/main" val="0"/>
              </a:ext>
            </a:extLst>
          </a:blip>
          <a:srcRect l="8253" t="8478" r="10649" b="17500"/>
          <a:stretch>
            <a:fillRect/>
          </a:stretch>
        </p:blipFill>
        <p:spPr bwMode="auto">
          <a:xfrm>
            <a:off x="2103438" y="876301"/>
            <a:ext cx="7943850" cy="546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bwMode="auto">
          <a:xfrm>
            <a:off x="4881563" y="6061075"/>
            <a:ext cx="3611562"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66564" name="Group 2"/>
          <p:cNvGrpSpPr>
            <a:grpSpLocks/>
          </p:cNvGrpSpPr>
          <p:nvPr/>
        </p:nvGrpSpPr>
        <p:grpSpPr bwMode="auto">
          <a:xfrm>
            <a:off x="1524000" y="0"/>
            <a:ext cx="9144000" cy="6858000"/>
            <a:chOff x="0" y="0"/>
            <a:chExt cx="5760" cy="4320"/>
          </a:xfrm>
        </p:grpSpPr>
        <p:sp>
          <p:nvSpPr>
            <p:cNvPr id="62497"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2498"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6595"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6596"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66565" name="Text Box 7"/>
          <p:cNvSpPr txBox="1">
            <a:spLocks noChangeArrowheads="1"/>
          </p:cNvSpPr>
          <p:nvPr/>
        </p:nvSpPr>
        <p:spPr bwMode="auto">
          <a:xfrm>
            <a:off x="1524000" y="18097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2-D Gel Electrophoresis: Glycolate vs. DCE</a:t>
            </a:r>
          </a:p>
        </p:txBody>
      </p:sp>
      <p:sp>
        <p:nvSpPr>
          <p:cNvPr id="66566" name="Text Box 9"/>
          <p:cNvSpPr txBox="1">
            <a:spLocks noChangeArrowheads="1"/>
          </p:cNvSpPr>
          <p:nvPr/>
        </p:nvSpPr>
        <p:spPr bwMode="auto">
          <a:xfrm>
            <a:off x="5267326" y="5948363"/>
            <a:ext cx="2854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400">
                <a:solidFill>
                  <a:srgbClr val="0066FF"/>
                </a:solidFill>
              </a:rPr>
              <a:t>Blue Spots = DCE</a:t>
            </a:r>
          </a:p>
        </p:txBody>
      </p:sp>
      <p:sp>
        <p:nvSpPr>
          <p:cNvPr id="66567" name="Text Box 10"/>
          <p:cNvSpPr txBox="1">
            <a:spLocks noChangeArrowheads="1"/>
          </p:cNvSpPr>
          <p:nvPr/>
        </p:nvSpPr>
        <p:spPr bwMode="auto">
          <a:xfrm>
            <a:off x="4764089" y="6265863"/>
            <a:ext cx="3743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400">
                <a:solidFill>
                  <a:srgbClr val="C00000"/>
                </a:solidFill>
              </a:rPr>
              <a:t>Red Spots = Glycolate</a:t>
            </a:r>
          </a:p>
        </p:txBody>
      </p:sp>
      <p:grpSp>
        <p:nvGrpSpPr>
          <p:cNvPr id="66568" name="Group 65"/>
          <p:cNvGrpSpPr>
            <a:grpSpLocks/>
          </p:cNvGrpSpPr>
          <p:nvPr/>
        </p:nvGrpSpPr>
        <p:grpSpPr bwMode="auto">
          <a:xfrm>
            <a:off x="2901951" y="1244601"/>
            <a:ext cx="6994525" cy="4492625"/>
            <a:chOff x="1448790" y="1267559"/>
            <a:chExt cx="6889386" cy="4492875"/>
          </a:xfrm>
        </p:grpSpPr>
        <p:pic>
          <p:nvPicPr>
            <p:cNvPr id="66569" name="Picture 172" descr="27581 DCE014 Blue-Red cop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8790" y="1267559"/>
              <a:ext cx="6889386" cy="4492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66570" name="Group 196"/>
            <p:cNvGrpSpPr>
              <a:grpSpLocks/>
            </p:cNvGrpSpPr>
            <p:nvPr/>
          </p:nvGrpSpPr>
          <p:grpSpPr bwMode="auto">
            <a:xfrm>
              <a:off x="3596067" y="2289067"/>
              <a:ext cx="3805880" cy="3370469"/>
              <a:chOff x="14236889" y="10809026"/>
              <a:chExt cx="4324063" cy="3803754"/>
            </a:xfrm>
          </p:grpSpPr>
          <p:sp>
            <p:nvSpPr>
              <p:cNvPr id="66571" name="Oval 173"/>
              <p:cNvSpPr>
                <a:spLocks noChangeArrowheads="1"/>
              </p:cNvSpPr>
              <p:nvPr/>
            </p:nvSpPr>
            <p:spPr bwMode="auto">
              <a:xfrm>
                <a:off x="17837624" y="12801599"/>
                <a:ext cx="682388" cy="24566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2" name="Oval 174"/>
              <p:cNvSpPr>
                <a:spLocks noChangeArrowheads="1"/>
              </p:cNvSpPr>
              <p:nvPr/>
            </p:nvSpPr>
            <p:spPr bwMode="auto">
              <a:xfrm>
                <a:off x="16745805" y="14070842"/>
                <a:ext cx="327546" cy="28887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3" name="Oval 175"/>
              <p:cNvSpPr>
                <a:spLocks noChangeArrowheads="1"/>
              </p:cNvSpPr>
              <p:nvPr/>
            </p:nvSpPr>
            <p:spPr bwMode="auto">
              <a:xfrm>
                <a:off x="14932928" y="12733360"/>
                <a:ext cx="243382" cy="26385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4" name="Oval 177"/>
              <p:cNvSpPr>
                <a:spLocks noChangeArrowheads="1"/>
              </p:cNvSpPr>
              <p:nvPr/>
            </p:nvSpPr>
            <p:spPr bwMode="auto">
              <a:xfrm>
                <a:off x="14962498" y="11889474"/>
                <a:ext cx="243382" cy="26385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5" name="Oval 178"/>
              <p:cNvSpPr>
                <a:spLocks noChangeArrowheads="1"/>
              </p:cNvSpPr>
              <p:nvPr/>
            </p:nvSpPr>
            <p:spPr bwMode="auto">
              <a:xfrm>
                <a:off x="14323328" y="12774304"/>
                <a:ext cx="197890" cy="20471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6" name="Oval 179"/>
              <p:cNvSpPr>
                <a:spLocks noChangeArrowheads="1"/>
              </p:cNvSpPr>
              <p:nvPr/>
            </p:nvSpPr>
            <p:spPr bwMode="auto">
              <a:xfrm>
                <a:off x="14571263" y="12747010"/>
                <a:ext cx="181967" cy="232012"/>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7" name="Oval 180"/>
              <p:cNvSpPr>
                <a:spLocks noChangeArrowheads="1"/>
              </p:cNvSpPr>
              <p:nvPr/>
            </p:nvSpPr>
            <p:spPr bwMode="auto">
              <a:xfrm>
                <a:off x="14664522" y="11914495"/>
                <a:ext cx="184243" cy="2138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8" name="Oval 181"/>
              <p:cNvSpPr>
                <a:spLocks noChangeArrowheads="1"/>
              </p:cNvSpPr>
              <p:nvPr/>
            </p:nvSpPr>
            <p:spPr bwMode="auto">
              <a:xfrm>
                <a:off x="16577483" y="11027391"/>
                <a:ext cx="222911" cy="24338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79" name="Oval 182"/>
              <p:cNvSpPr>
                <a:spLocks noChangeArrowheads="1"/>
              </p:cNvSpPr>
              <p:nvPr/>
            </p:nvSpPr>
            <p:spPr bwMode="auto">
              <a:xfrm>
                <a:off x="14930651" y="10809027"/>
                <a:ext cx="245659" cy="286603"/>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80" name="Oval 183"/>
              <p:cNvSpPr>
                <a:spLocks noChangeArrowheads="1"/>
              </p:cNvSpPr>
              <p:nvPr/>
            </p:nvSpPr>
            <p:spPr bwMode="auto">
              <a:xfrm>
                <a:off x="14753232" y="10809026"/>
                <a:ext cx="163771" cy="245659"/>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81" name="Oval 184"/>
              <p:cNvSpPr>
                <a:spLocks noChangeArrowheads="1"/>
              </p:cNvSpPr>
              <p:nvPr/>
            </p:nvSpPr>
            <p:spPr bwMode="auto">
              <a:xfrm>
                <a:off x="14589460" y="10849970"/>
                <a:ext cx="122828" cy="15240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6582" name="TextBox 185"/>
              <p:cNvSpPr txBox="1">
                <a:spLocks noChangeArrowheads="1"/>
              </p:cNvSpPr>
              <p:nvPr/>
            </p:nvSpPr>
            <p:spPr bwMode="auto">
              <a:xfrm>
                <a:off x="18233405" y="12979019"/>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a:t>
                </a:r>
              </a:p>
            </p:txBody>
          </p:sp>
          <p:sp>
            <p:nvSpPr>
              <p:cNvPr id="66583" name="TextBox 186"/>
              <p:cNvSpPr txBox="1">
                <a:spLocks noChangeArrowheads="1"/>
              </p:cNvSpPr>
              <p:nvPr/>
            </p:nvSpPr>
            <p:spPr bwMode="auto">
              <a:xfrm>
                <a:off x="16993737" y="14195946"/>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2</a:t>
                </a:r>
              </a:p>
            </p:txBody>
          </p:sp>
          <p:sp>
            <p:nvSpPr>
              <p:cNvPr id="66584" name="TextBox 187"/>
              <p:cNvSpPr txBox="1">
                <a:spLocks noChangeArrowheads="1"/>
              </p:cNvSpPr>
              <p:nvPr/>
            </p:nvSpPr>
            <p:spPr bwMode="auto">
              <a:xfrm>
                <a:off x="14932925" y="12940352"/>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3</a:t>
                </a:r>
              </a:p>
            </p:txBody>
          </p:sp>
          <p:sp>
            <p:nvSpPr>
              <p:cNvPr id="66585" name="TextBox 188"/>
              <p:cNvSpPr txBox="1">
                <a:spLocks noChangeArrowheads="1"/>
              </p:cNvSpPr>
              <p:nvPr/>
            </p:nvSpPr>
            <p:spPr bwMode="auto">
              <a:xfrm>
                <a:off x="14496197" y="12940354"/>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4</a:t>
                </a:r>
              </a:p>
            </p:txBody>
          </p:sp>
          <p:sp>
            <p:nvSpPr>
              <p:cNvPr id="66586" name="TextBox 189"/>
              <p:cNvSpPr txBox="1">
                <a:spLocks noChangeArrowheads="1"/>
              </p:cNvSpPr>
              <p:nvPr/>
            </p:nvSpPr>
            <p:spPr bwMode="auto">
              <a:xfrm>
                <a:off x="14236889" y="12954000"/>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5</a:t>
                </a:r>
              </a:p>
            </p:txBody>
          </p:sp>
          <p:sp>
            <p:nvSpPr>
              <p:cNvPr id="66587" name="TextBox 190"/>
              <p:cNvSpPr txBox="1">
                <a:spLocks noChangeArrowheads="1"/>
              </p:cNvSpPr>
              <p:nvPr/>
            </p:nvSpPr>
            <p:spPr bwMode="auto">
              <a:xfrm>
                <a:off x="14998890" y="12091916"/>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6</a:t>
                </a:r>
              </a:p>
            </p:txBody>
          </p:sp>
          <p:sp>
            <p:nvSpPr>
              <p:cNvPr id="66588" name="TextBox 191"/>
              <p:cNvSpPr txBox="1">
                <a:spLocks noChangeArrowheads="1"/>
              </p:cNvSpPr>
              <p:nvPr/>
            </p:nvSpPr>
            <p:spPr bwMode="auto">
              <a:xfrm>
                <a:off x="14534865" y="12105563"/>
                <a:ext cx="545910"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11</a:t>
                </a:r>
              </a:p>
            </p:txBody>
          </p:sp>
          <p:sp>
            <p:nvSpPr>
              <p:cNvPr id="66589" name="TextBox 192"/>
              <p:cNvSpPr txBox="1">
                <a:spLocks noChangeArrowheads="1"/>
              </p:cNvSpPr>
              <p:nvPr/>
            </p:nvSpPr>
            <p:spPr bwMode="auto">
              <a:xfrm>
                <a:off x="14957945" y="11054689"/>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7</a:t>
                </a:r>
              </a:p>
            </p:txBody>
          </p:sp>
          <p:sp>
            <p:nvSpPr>
              <p:cNvPr id="66590" name="TextBox 193"/>
              <p:cNvSpPr txBox="1">
                <a:spLocks noChangeArrowheads="1"/>
              </p:cNvSpPr>
              <p:nvPr/>
            </p:nvSpPr>
            <p:spPr bwMode="auto">
              <a:xfrm>
                <a:off x="14698639" y="11013743"/>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8</a:t>
                </a:r>
              </a:p>
            </p:txBody>
          </p:sp>
          <p:sp>
            <p:nvSpPr>
              <p:cNvPr id="66591" name="TextBox 194"/>
              <p:cNvSpPr txBox="1">
                <a:spLocks noChangeArrowheads="1"/>
              </p:cNvSpPr>
              <p:nvPr/>
            </p:nvSpPr>
            <p:spPr bwMode="auto">
              <a:xfrm>
                <a:off x="14480274" y="10972800"/>
                <a:ext cx="327547"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9</a:t>
                </a:r>
              </a:p>
            </p:txBody>
          </p:sp>
          <p:sp>
            <p:nvSpPr>
              <p:cNvPr id="66592" name="TextBox 195"/>
              <p:cNvSpPr txBox="1">
                <a:spLocks noChangeArrowheads="1"/>
              </p:cNvSpPr>
              <p:nvPr/>
            </p:nvSpPr>
            <p:spPr bwMode="auto">
              <a:xfrm>
                <a:off x="16557007" y="11207086"/>
                <a:ext cx="545910" cy="41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10</a:t>
                </a:r>
              </a:p>
            </p:txBody>
          </p:sp>
        </p:grpSp>
      </p:grpSp>
    </p:spTree>
    <p:extLst>
      <p:ext uri="{BB962C8B-B14F-4D97-AF65-F5344CB8AC3E}">
        <p14:creationId xmlns:p14="http://schemas.microsoft.com/office/powerpoint/2010/main" val="3115457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1524000" y="0"/>
            <a:ext cx="9144000" cy="6973888"/>
            <a:chOff x="0" y="0"/>
            <a:chExt cx="5760" cy="4393"/>
          </a:xfrm>
        </p:grpSpPr>
        <p:sp>
          <p:nvSpPr>
            <p:cNvPr id="63495"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3496"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3497"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7594"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7595"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7596"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67597"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67587" name="Text Box 10"/>
          <p:cNvSpPr txBox="1">
            <a:spLocks noChangeArrowheads="1"/>
          </p:cNvSpPr>
          <p:nvPr/>
        </p:nvSpPr>
        <p:spPr bwMode="auto">
          <a:xfrm>
            <a:off x="1800226" y="406401"/>
            <a:ext cx="8715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Selected Upregulated Proteins</a:t>
            </a:r>
          </a:p>
        </p:txBody>
      </p:sp>
      <p:grpSp>
        <p:nvGrpSpPr>
          <p:cNvPr id="67588" name="Group 17"/>
          <p:cNvGrpSpPr>
            <a:grpSpLocks/>
          </p:cNvGrpSpPr>
          <p:nvPr/>
        </p:nvGrpSpPr>
        <p:grpSpPr bwMode="auto">
          <a:xfrm>
            <a:off x="1776414" y="1765300"/>
            <a:ext cx="8607425" cy="3602038"/>
            <a:chOff x="-15806" y="1765739"/>
            <a:chExt cx="9144040" cy="3601510"/>
          </a:xfrm>
        </p:grpSpPr>
        <p:sp>
          <p:nvSpPr>
            <p:cNvPr id="67589" name="Rectangle 251"/>
            <p:cNvSpPr>
              <a:spLocks noChangeAspect="1" noChangeArrowheads="1"/>
            </p:cNvSpPr>
            <p:nvPr/>
          </p:nvSpPr>
          <p:spPr bwMode="auto">
            <a:xfrm>
              <a:off x="-15806" y="1765739"/>
              <a:ext cx="9144040" cy="3578772"/>
            </a:xfrm>
            <a:prstGeom prst="rect">
              <a:avLst/>
            </a:prstGeom>
            <a:solidFill>
              <a:schemeClr val="bg1"/>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67590" name="Picture 1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 y="1789278"/>
              <a:ext cx="9066908" cy="3577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600142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1524000" y="0"/>
            <a:ext cx="9144000" cy="68580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8611" name="Line 14"/>
          <p:cNvSpPr>
            <a:spLocks noChangeShapeType="1"/>
          </p:cNvSpPr>
          <p:nvPr/>
        </p:nvSpPr>
        <p:spPr bwMode="auto">
          <a:xfrm>
            <a:off x="2747964" y="5002213"/>
            <a:ext cx="7920037" cy="0"/>
          </a:xfrm>
          <a:prstGeom prst="line">
            <a:avLst/>
          </a:prstGeom>
          <a:noFill/>
          <a:ln w="9525">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4516" name="Rectangle 24"/>
          <p:cNvSpPr>
            <a:spLocks noChangeArrowheads="1"/>
          </p:cNvSpPr>
          <p:nvPr/>
        </p:nvSpPr>
        <p:spPr bwMode="auto">
          <a:xfrm>
            <a:off x="1524000" y="1"/>
            <a:ext cx="9144000" cy="352425"/>
          </a:xfrm>
          <a:prstGeom prst="rect">
            <a:avLst/>
          </a:prstGeom>
          <a:gradFill rotWithShape="1">
            <a:gsLst>
              <a:gs pos="0">
                <a:srgbClr val="F5ECBD"/>
              </a:gs>
              <a:gs pos="100000">
                <a:srgbClr val="800000"/>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grpSp>
        <p:nvGrpSpPr>
          <p:cNvPr id="68613" name="Group 36"/>
          <p:cNvGrpSpPr>
            <a:grpSpLocks/>
          </p:cNvGrpSpPr>
          <p:nvPr/>
        </p:nvGrpSpPr>
        <p:grpSpPr bwMode="auto">
          <a:xfrm>
            <a:off x="1509712" y="239713"/>
            <a:ext cx="9170988" cy="1858962"/>
            <a:chOff x="-9" y="167"/>
            <a:chExt cx="5777" cy="1155"/>
          </a:xfrm>
        </p:grpSpPr>
        <p:pic>
          <p:nvPicPr>
            <p:cNvPr id="68623" name="Picture 9"/>
            <p:cNvPicPr>
              <a:picLocks noChangeAspect="1" noChangeArrowheads="1"/>
            </p:cNvPicPr>
            <p:nvPr/>
          </p:nvPicPr>
          <p:blipFill>
            <a:blip r:embed="rId3">
              <a:extLst>
                <a:ext uri="{28A0092B-C50C-407E-A947-70E740481C1C}">
                  <a14:useLocalDpi xmlns:a14="http://schemas.microsoft.com/office/drawing/2010/main" val="0"/>
                </a:ext>
              </a:extLst>
            </a:blip>
            <a:srcRect l="18044" t="16907" r="27039" b="73273"/>
            <a:stretch>
              <a:fillRect/>
            </a:stretch>
          </p:blipFill>
          <p:spPr bwMode="auto">
            <a:xfrm>
              <a:off x="-9" y="167"/>
              <a:ext cx="576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4" name="Line 19"/>
            <p:cNvSpPr>
              <a:spLocks noChangeShapeType="1"/>
            </p:cNvSpPr>
            <p:nvPr/>
          </p:nvSpPr>
          <p:spPr bwMode="auto">
            <a:xfrm>
              <a:off x="760" y="1314"/>
              <a:ext cx="5008" cy="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pic>
          <p:nvPicPr>
            <p:cNvPr id="68625" name="Picture 32"/>
            <p:cNvPicPr>
              <a:picLocks noChangeAspect="1" noChangeArrowheads="1"/>
            </p:cNvPicPr>
            <p:nvPr/>
          </p:nvPicPr>
          <p:blipFill>
            <a:blip r:embed="rId4">
              <a:extLst>
                <a:ext uri="{28A0092B-C50C-407E-A947-70E740481C1C}">
                  <a14:useLocalDpi xmlns:a14="http://schemas.microsoft.com/office/drawing/2010/main" val="0"/>
                </a:ext>
              </a:extLst>
            </a:blip>
            <a:srcRect l="73499" t="45459" r="17285" b="52551"/>
            <a:stretch>
              <a:fillRect/>
            </a:stretch>
          </p:blipFill>
          <p:spPr bwMode="auto">
            <a:xfrm>
              <a:off x="268" y="190"/>
              <a:ext cx="1023"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6" name="Picture 11"/>
            <p:cNvPicPr>
              <a:picLocks noChangeAspect="1" noChangeArrowheads="1"/>
            </p:cNvPicPr>
            <p:nvPr/>
          </p:nvPicPr>
          <p:blipFill>
            <a:blip r:embed="rId5">
              <a:extLst>
                <a:ext uri="{28A0092B-C50C-407E-A947-70E740481C1C}">
                  <a14:useLocalDpi xmlns:a14="http://schemas.microsoft.com/office/drawing/2010/main" val="0"/>
                </a:ext>
              </a:extLst>
            </a:blip>
            <a:srcRect l="13208" t="35164" r="16328" b="41533"/>
            <a:stretch>
              <a:fillRect/>
            </a:stretch>
          </p:blipFill>
          <p:spPr bwMode="auto">
            <a:xfrm>
              <a:off x="83" y="256"/>
              <a:ext cx="3530"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614" name="Group 33"/>
          <p:cNvGrpSpPr>
            <a:grpSpLocks/>
          </p:cNvGrpSpPr>
          <p:nvPr/>
        </p:nvGrpSpPr>
        <p:grpSpPr bwMode="auto">
          <a:xfrm>
            <a:off x="1497013" y="2038351"/>
            <a:ext cx="1236663" cy="4791075"/>
            <a:chOff x="-17" y="877"/>
            <a:chExt cx="779" cy="3425"/>
          </a:xfrm>
        </p:grpSpPr>
        <p:pic>
          <p:nvPicPr>
            <p:cNvPr id="68620" name="Picture 16"/>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6" y="884"/>
              <a:ext cx="778" cy="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1" name="Picture 1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7" y="1237"/>
              <a:ext cx="778" cy="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2" name="Picture 2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52551"/>
            <a:stretch>
              <a:fillRect/>
            </a:stretch>
          </p:blipFill>
          <p:spPr bwMode="auto">
            <a:xfrm>
              <a:off x="-17" y="877"/>
              <a:ext cx="7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4519" name="Rectangle 23"/>
          <p:cNvSpPr>
            <a:spLocks noChangeArrowheads="1"/>
          </p:cNvSpPr>
          <p:nvPr/>
        </p:nvSpPr>
        <p:spPr bwMode="auto">
          <a:xfrm>
            <a:off x="1498600" y="6607176"/>
            <a:ext cx="9169400" cy="250825"/>
          </a:xfrm>
          <a:prstGeom prst="rect">
            <a:avLst/>
          </a:prstGeom>
          <a:gradFill rotWithShape="1">
            <a:gsLst>
              <a:gs pos="0">
                <a:srgbClr val="800000"/>
              </a:gs>
              <a:gs pos="100000">
                <a:srgbClr val="F5ECBD"/>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grpSp>
        <p:nvGrpSpPr>
          <p:cNvPr id="68616" name="Group 18"/>
          <p:cNvGrpSpPr>
            <a:grpSpLocks/>
          </p:cNvGrpSpPr>
          <p:nvPr/>
        </p:nvGrpSpPr>
        <p:grpSpPr bwMode="auto">
          <a:xfrm>
            <a:off x="3009900" y="3460750"/>
            <a:ext cx="7543800" cy="1466850"/>
            <a:chOff x="2438400" y="3556331"/>
            <a:chExt cx="7315144" cy="1466067"/>
          </a:xfrm>
        </p:grpSpPr>
        <p:pic>
          <p:nvPicPr>
            <p:cNvPr id="68617" name="Picture 17" descr="http://images1.clinicaltools.com/images/gene/molecular/dna_versus_rna_reversed.jpg"/>
            <p:cNvPicPr>
              <a:picLocks noChangeAspect="1" noChangeArrowheads="1"/>
            </p:cNvPicPr>
            <p:nvPr/>
          </p:nvPicPr>
          <p:blipFill>
            <a:blip r:embed="rId6">
              <a:clrChange>
                <a:clrFrom>
                  <a:srgbClr val="FFFFFF"/>
                </a:clrFrom>
                <a:clrTo>
                  <a:srgbClr val="FFFFFF">
                    <a:alpha val="0"/>
                  </a:srgbClr>
                </a:clrTo>
              </a:clrChange>
              <a:lum bright="-10000" contrast="20000"/>
              <a:extLst>
                <a:ext uri="{28A0092B-C50C-407E-A947-70E740481C1C}">
                  <a14:useLocalDpi xmlns:a14="http://schemas.microsoft.com/office/drawing/2010/main" val="0"/>
                </a:ext>
              </a:extLst>
            </a:blip>
            <a:srcRect l="52927" t="8678" r="26401" b="15530"/>
            <a:stretch>
              <a:fillRect/>
            </a:stretch>
          </p:blipFill>
          <p:spPr bwMode="auto">
            <a:xfrm rot="-5400000">
              <a:off x="3519667" y="2875114"/>
              <a:ext cx="455418" cy="181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bwMode="auto">
            <a:xfrm>
              <a:off x="2438400" y="3822069"/>
              <a:ext cx="7315144" cy="1200329"/>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fontAlgn="base">
                <a:spcBef>
                  <a:spcPct val="0"/>
                </a:spcBef>
                <a:spcAft>
                  <a:spcPct val="0"/>
                </a:spcAft>
                <a:defRPr/>
              </a:pPr>
              <a:r>
                <a:rPr lang="en-US" sz="7200" b="1" dirty="0">
                  <a:ln w="11430"/>
                  <a:solidFill>
                    <a:srgbClr val="800000"/>
                  </a:solidFill>
                  <a:effectLst>
                    <a:outerShdw blurRad="50800" dist="39000" dir="5460000" algn="tl">
                      <a:srgbClr val="000000">
                        <a:alpha val="38000"/>
                      </a:srgbClr>
                    </a:outerShdw>
                  </a:effectLst>
                </a:rPr>
                <a:t>Transcriptomics</a:t>
              </a:r>
            </a:p>
          </p:txBody>
        </p:sp>
        <p:sp>
          <p:nvSpPr>
            <p:cNvPr id="68619" name="TextBox 27"/>
            <p:cNvSpPr txBox="1">
              <a:spLocks noChangeArrowheads="1"/>
            </p:cNvSpPr>
            <p:nvPr/>
          </p:nvSpPr>
          <p:spPr bwMode="auto">
            <a:xfrm>
              <a:off x="4551578" y="3664316"/>
              <a:ext cx="12507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C00000"/>
                  </a:solidFill>
                </a:rPr>
                <a:t>mRNA</a:t>
              </a:r>
            </a:p>
          </p:txBody>
        </p:sp>
      </p:grpSp>
    </p:spTree>
    <p:extLst>
      <p:ext uri="{BB962C8B-B14F-4D97-AF65-F5344CB8AC3E}">
        <p14:creationId xmlns:p14="http://schemas.microsoft.com/office/powerpoint/2010/main" val="18739499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1524000" y="-4763"/>
            <a:ext cx="9144000" cy="6973888"/>
            <a:chOff x="0" y="0"/>
            <a:chExt cx="5760" cy="4393"/>
          </a:xfrm>
        </p:grpSpPr>
        <p:sp>
          <p:nvSpPr>
            <p:cNvPr id="65585"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5586"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5587"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9684"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85"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9686"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69687"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69635" name="Text Box 10"/>
          <p:cNvSpPr txBox="1">
            <a:spLocks noChangeArrowheads="1"/>
          </p:cNvSpPr>
          <p:nvPr/>
        </p:nvSpPr>
        <p:spPr bwMode="auto">
          <a:xfrm>
            <a:off x="1524000" y="406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Microarray Experimental Design </a:t>
            </a:r>
          </a:p>
        </p:txBody>
      </p:sp>
      <p:pic>
        <p:nvPicPr>
          <p:cNvPr id="69636" name="Picture 17" descr="http://images1.clinicaltools.com/images/gene/molecular/dna_versus_rna_reversed.jpg"/>
          <p:cNvPicPr>
            <a:picLocks noChangeAspect="1" noChangeArrowheads="1"/>
          </p:cNvPicPr>
          <p:nvPr/>
        </p:nvPicPr>
        <p:blipFill>
          <a:blip r:embed="rId3">
            <a:clrChange>
              <a:clrFrom>
                <a:srgbClr val="FFFFFF"/>
              </a:clrFrom>
              <a:clrTo>
                <a:srgbClr val="FFFFFF">
                  <a:alpha val="0"/>
                </a:srgbClr>
              </a:clrTo>
            </a:clrChange>
            <a:lum bright="-10000" contrast="20000"/>
            <a:extLst>
              <a:ext uri="{28A0092B-C50C-407E-A947-70E740481C1C}">
                <a14:useLocalDpi xmlns:a14="http://schemas.microsoft.com/office/drawing/2010/main" val="0"/>
              </a:ext>
            </a:extLst>
          </a:blip>
          <a:srcRect l="52927" t="8678" r="26401" b="15530"/>
          <a:stretch>
            <a:fillRect/>
          </a:stretch>
        </p:blipFill>
        <p:spPr bwMode="auto">
          <a:xfrm rot="-3272649">
            <a:off x="3532188" y="2817813"/>
            <a:ext cx="28892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12" descr="http://images1.clinicaltools.com/images/gene/molecular/dna_versus_rna_reversed.jpg"/>
          <p:cNvPicPr>
            <a:picLocks noChangeAspect="1" noChangeArrowheads="1"/>
          </p:cNvPicPr>
          <p:nvPr/>
        </p:nvPicPr>
        <p:blipFill>
          <a:blip r:embed="rId4">
            <a:clrChange>
              <a:clrFrom>
                <a:srgbClr val="FFFFFF"/>
              </a:clrFrom>
              <a:clrTo>
                <a:srgbClr val="FFFFFF">
                  <a:alpha val="0"/>
                </a:srgbClr>
              </a:clrTo>
            </a:clrChange>
            <a:lum bright="-10000"/>
            <a:extLst>
              <a:ext uri="{28A0092B-C50C-407E-A947-70E740481C1C}">
                <a14:useLocalDpi xmlns:a14="http://schemas.microsoft.com/office/drawing/2010/main" val="0"/>
              </a:ext>
            </a:extLst>
          </a:blip>
          <a:srcRect l="23929" t="8704" r="57980" b="15768"/>
          <a:stretch>
            <a:fillRect/>
          </a:stretch>
        </p:blipFill>
        <p:spPr bwMode="auto">
          <a:xfrm rot="-3277082">
            <a:off x="4766469" y="2842419"/>
            <a:ext cx="2476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Arrow Connector 41"/>
          <p:cNvCxnSpPr/>
          <p:nvPr/>
        </p:nvCxnSpPr>
        <p:spPr bwMode="auto">
          <a:xfrm>
            <a:off x="4019551" y="3470275"/>
            <a:ext cx="449263"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bwMode="auto">
          <a:xfrm>
            <a:off x="5424488" y="3457575"/>
            <a:ext cx="450850" cy="15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69640" name="TextBox 34"/>
          <p:cNvSpPr txBox="1">
            <a:spLocks noChangeArrowheads="1"/>
          </p:cNvSpPr>
          <p:nvPr/>
        </p:nvSpPr>
        <p:spPr bwMode="auto">
          <a:xfrm>
            <a:off x="8651875" y="3081338"/>
            <a:ext cx="17160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Data Analysis</a:t>
            </a:r>
          </a:p>
        </p:txBody>
      </p:sp>
      <p:sp>
        <p:nvSpPr>
          <p:cNvPr id="69641" name="TextBox 35"/>
          <p:cNvSpPr txBox="1">
            <a:spLocks noChangeArrowheads="1"/>
          </p:cNvSpPr>
          <p:nvPr/>
        </p:nvSpPr>
        <p:spPr bwMode="auto">
          <a:xfrm>
            <a:off x="8491538" y="4937125"/>
            <a:ext cx="1892300" cy="1200150"/>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Genes</a:t>
            </a:r>
          </a:p>
          <a:p>
            <a:pPr algn="ctr" eaLnBrk="1" fontAlgn="base" hangingPunct="1">
              <a:spcBef>
                <a:spcPct val="0"/>
              </a:spcBef>
              <a:spcAft>
                <a:spcPct val="0"/>
              </a:spcAft>
            </a:pPr>
            <a:r>
              <a:rPr lang="en-US" altLang="en-US" sz="2400">
                <a:solidFill>
                  <a:srgbClr val="000000"/>
                </a:solidFill>
              </a:rPr>
              <a:t> upregulated </a:t>
            </a:r>
          </a:p>
          <a:p>
            <a:pPr algn="ctr" eaLnBrk="1" fontAlgn="base" hangingPunct="1">
              <a:spcBef>
                <a:spcPct val="0"/>
              </a:spcBef>
              <a:spcAft>
                <a:spcPct val="0"/>
              </a:spcAft>
            </a:pPr>
            <a:r>
              <a:rPr lang="en-US" altLang="en-US" sz="2400">
                <a:solidFill>
                  <a:srgbClr val="000000"/>
                </a:solidFill>
              </a:rPr>
              <a:t>by DCE</a:t>
            </a:r>
          </a:p>
        </p:txBody>
      </p:sp>
      <p:grpSp>
        <p:nvGrpSpPr>
          <p:cNvPr id="69642" name="Group 339"/>
          <p:cNvGrpSpPr>
            <a:grpSpLocks/>
          </p:cNvGrpSpPr>
          <p:nvPr/>
        </p:nvGrpSpPr>
        <p:grpSpPr bwMode="auto">
          <a:xfrm>
            <a:off x="2233613" y="1182688"/>
            <a:ext cx="614362" cy="963612"/>
            <a:chOff x="1008" y="624"/>
            <a:chExt cx="315" cy="555"/>
          </a:xfrm>
        </p:grpSpPr>
        <p:sp>
          <p:nvSpPr>
            <p:cNvPr id="69672" name="AutoShape 340"/>
            <p:cNvSpPr>
              <a:spLocks noChangeArrowheads="1"/>
            </p:cNvSpPr>
            <p:nvPr/>
          </p:nvSpPr>
          <p:spPr bwMode="auto">
            <a:xfrm>
              <a:off x="1008" y="693"/>
              <a:ext cx="315" cy="467"/>
            </a:xfrm>
            <a:prstGeom prst="roundRect">
              <a:avLst>
                <a:gd name="adj" fmla="val 16667"/>
              </a:avLst>
            </a:prstGeom>
            <a:solidFill>
              <a:schemeClr val="bg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3" name="AutoShape 341"/>
            <p:cNvSpPr>
              <a:spLocks noChangeArrowheads="1"/>
            </p:cNvSpPr>
            <p:nvPr/>
          </p:nvSpPr>
          <p:spPr bwMode="auto">
            <a:xfrm>
              <a:off x="1125" y="624"/>
              <a:ext cx="97" cy="78"/>
            </a:xfrm>
            <a:prstGeom prst="can">
              <a:avLst>
                <a:gd name="adj" fmla="val 25000"/>
              </a:avLst>
            </a:prstGeom>
            <a:solidFill>
              <a:schemeClr val="bg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4" name="Oval 342"/>
            <p:cNvSpPr>
              <a:spLocks noChangeArrowheads="1"/>
            </p:cNvSpPr>
            <p:nvPr/>
          </p:nvSpPr>
          <p:spPr bwMode="auto">
            <a:xfrm>
              <a:off x="1020" y="1095"/>
              <a:ext cx="300" cy="78"/>
            </a:xfrm>
            <a:prstGeom prst="ellipse">
              <a:avLst/>
            </a:prstGeom>
            <a:solidFill>
              <a:schemeClr val="tx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5" name="Oval 343"/>
            <p:cNvSpPr>
              <a:spLocks noChangeArrowheads="1"/>
            </p:cNvSpPr>
            <p:nvPr/>
          </p:nvSpPr>
          <p:spPr bwMode="auto">
            <a:xfrm>
              <a:off x="1129" y="678"/>
              <a:ext cx="92" cy="3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6" name="Oval 344"/>
            <p:cNvSpPr>
              <a:spLocks noChangeArrowheads="1"/>
            </p:cNvSpPr>
            <p:nvPr/>
          </p:nvSpPr>
          <p:spPr bwMode="auto">
            <a:xfrm>
              <a:off x="1008" y="822"/>
              <a:ext cx="315" cy="79"/>
            </a:xfrm>
            <a:prstGeom prst="ellipse">
              <a:avLst/>
            </a:prstGeom>
            <a:solidFill>
              <a:schemeClr val="tx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7" name="AutoShape 345"/>
            <p:cNvSpPr>
              <a:spLocks noChangeArrowheads="1"/>
            </p:cNvSpPr>
            <p:nvPr/>
          </p:nvSpPr>
          <p:spPr bwMode="auto">
            <a:xfrm>
              <a:off x="1008" y="822"/>
              <a:ext cx="315" cy="357"/>
            </a:xfrm>
            <a:prstGeom prst="can">
              <a:avLst>
                <a:gd name="adj" fmla="val 28333"/>
              </a:avLst>
            </a:prstGeom>
            <a:solidFill>
              <a:srgbClr val="3366FF"/>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8" name="AutoShape 346"/>
            <p:cNvSpPr>
              <a:spLocks noChangeArrowheads="1"/>
            </p:cNvSpPr>
            <p:nvPr/>
          </p:nvSpPr>
          <p:spPr bwMode="auto">
            <a:xfrm flipV="1">
              <a:off x="1148" y="835"/>
              <a:ext cx="40" cy="39"/>
            </a:xfrm>
            <a:prstGeom prst="triangle">
              <a:avLst>
                <a:gd name="adj" fmla="val 50000"/>
              </a:avLst>
            </a:prstGeom>
            <a:solidFill>
              <a:srgbClr val="000000"/>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9" name="Line 347"/>
            <p:cNvSpPr>
              <a:spLocks noChangeShapeType="1"/>
            </p:cNvSpPr>
            <p:nvPr/>
          </p:nvSpPr>
          <p:spPr bwMode="auto">
            <a:xfrm>
              <a:off x="1153" y="882"/>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9680" name="Line 348"/>
            <p:cNvSpPr>
              <a:spLocks noChangeShapeType="1"/>
            </p:cNvSpPr>
            <p:nvPr/>
          </p:nvSpPr>
          <p:spPr bwMode="auto">
            <a:xfrm>
              <a:off x="1143" y="894"/>
              <a:ext cx="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grpSp>
        <p:nvGrpSpPr>
          <p:cNvPr id="69643" name="Group 329"/>
          <p:cNvGrpSpPr>
            <a:grpSpLocks/>
          </p:cNvGrpSpPr>
          <p:nvPr/>
        </p:nvGrpSpPr>
        <p:grpSpPr bwMode="auto">
          <a:xfrm>
            <a:off x="2170114" y="4114801"/>
            <a:ext cx="708025" cy="1089025"/>
            <a:chOff x="2599" y="624"/>
            <a:chExt cx="315" cy="555"/>
          </a:xfrm>
        </p:grpSpPr>
        <p:sp>
          <p:nvSpPr>
            <p:cNvPr id="69663" name="AutoShape 330"/>
            <p:cNvSpPr>
              <a:spLocks noChangeArrowheads="1"/>
            </p:cNvSpPr>
            <p:nvPr/>
          </p:nvSpPr>
          <p:spPr bwMode="auto">
            <a:xfrm>
              <a:off x="2599" y="693"/>
              <a:ext cx="315" cy="467"/>
            </a:xfrm>
            <a:prstGeom prst="roundRect">
              <a:avLst>
                <a:gd name="adj" fmla="val 16667"/>
              </a:avLst>
            </a:prstGeom>
            <a:solidFill>
              <a:schemeClr val="bg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4" name="AutoShape 331"/>
            <p:cNvSpPr>
              <a:spLocks noChangeArrowheads="1"/>
            </p:cNvSpPr>
            <p:nvPr/>
          </p:nvSpPr>
          <p:spPr bwMode="auto">
            <a:xfrm>
              <a:off x="2716" y="624"/>
              <a:ext cx="97" cy="78"/>
            </a:xfrm>
            <a:prstGeom prst="can">
              <a:avLst>
                <a:gd name="adj" fmla="val 25000"/>
              </a:avLst>
            </a:prstGeom>
            <a:solidFill>
              <a:schemeClr val="bg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5" name="Oval 332"/>
            <p:cNvSpPr>
              <a:spLocks noChangeArrowheads="1"/>
            </p:cNvSpPr>
            <p:nvPr/>
          </p:nvSpPr>
          <p:spPr bwMode="auto">
            <a:xfrm>
              <a:off x="2611" y="1095"/>
              <a:ext cx="300" cy="78"/>
            </a:xfrm>
            <a:prstGeom prst="ellipse">
              <a:avLst/>
            </a:prstGeom>
            <a:solidFill>
              <a:schemeClr val="tx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6" name="Oval 333"/>
            <p:cNvSpPr>
              <a:spLocks noChangeArrowheads="1"/>
            </p:cNvSpPr>
            <p:nvPr/>
          </p:nvSpPr>
          <p:spPr bwMode="auto">
            <a:xfrm>
              <a:off x="2720" y="678"/>
              <a:ext cx="92" cy="3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7" name="Oval 334"/>
            <p:cNvSpPr>
              <a:spLocks noChangeArrowheads="1"/>
            </p:cNvSpPr>
            <p:nvPr/>
          </p:nvSpPr>
          <p:spPr bwMode="auto">
            <a:xfrm>
              <a:off x="2599" y="822"/>
              <a:ext cx="315" cy="79"/>
            </a:xfrm>
            <a:prstGeom prst="ellipse">
              <a:avLst/>
            </a:prstGeom>
            <a:solidFill>
              <a:schemeClr val="tx1"/>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8" name="AutoShape 335"/>
            <p:cNvSpPr>
              <a:spLocks noChangeArrowheads="1"/>
            </p:cNvSpPr>
            <p:nvPr/>
          </p:nvSpPr>
          <p:spPr bwMode="auto">
            <a:xfrm>
              <a:off x="2599" y="822"/>
              <a:ext cx="315" cy="357"/>
            </a:xfrm>
            <a:prstGeom prst="can">
              <a:avLst>
                <a:gd name="adj" fmla="val 28333"/>
              </a:avLst>
            </a:prstGeom>
            <a:solidFill>
              <a:srgbClr val="CC0000"/>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69" name="AutoShape 336"/>
            <p:cNvSpPr>
              <a:spLocks noChangeArrowheads="1"/>
            </p:cNvSpPr>
            <p:nvPr/>
          </p:nvSpPr>
          <p:spPr bwMode="auto">
            <a:xfrm flipV="1">
              <a:off x="2739" y="835"/>
              <a:ext cx="40" cy="39"/>
            </a:xfrm>
            <a:prstGeom prst="triangle">
              <a:avLst>
                <a:gd name="adj" fmla="val 50000"/>
              </a:avLst>
            </a:prstGeom>
            <a:solidFill>
              <a:srgbClr val="000000"/>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69670" name="Line 337"/>
            <p:cNvSpPr>
              <a:spLocks noChangeShapeType="1"/>
            </p:cNvSpPr>
            <p:nvPr/>
          </p:nvSpPr>
          <p:spPr bwMode="auto">
            <a:xfrm>
              <a:off x="2744" y="882"/>
              <a:ext cx="2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9671" name="Line 338"/>
            <p:cNvSpPr>
              <a:spLocks noChangeShapeType="1"/>
            </p:cNvSpPr>
            <p:nvPr/>
          </p:nvSpPr>
          <p:spPr bwMode="auto">
            <a:xfrm>
              <a:off x="2734" y="894"/>
              <a:ext cx="5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grpSp>
      <p:cxnSp>
        <p:nvCxnSpPr>
          <p:cNvPr id="40" name="Straight Arrow Connector 39"/>
          <p:cNvCxnSpPr/>
          <p:nvPr/>
        </p:nvCxnSpPr>
        <p:spPr bwMode="auto">
          <a:xfrm flipV="1">
            <a:off x="2957513" y="4194175"/>
            <a:ext cx="419100" cy="24288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69645" name="TextBox 44"/>
          <p:cNvSpPr txBox="1">
            <a:spLocks noChangeArrowheads="1"/>
          </p:cNvSpPr>
          <p:nvPr/>
        </p:nvSpPr>
        <p:spPr bwMode="auto">
          <a:xfrm>
            <a:off x="1444626" y="2125663"/>
            <a:ext cx="2049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DCE-grown culture</a:t>
            </a:r>
          </a:p>
        </p:txBody>
      </p:sp>
      <p:sp>
        <p:nvSpPr>
          <p:cNvPr id="69646" name="TextBox 45"/>
          <p:cNvSpPr txBox="1">
            <a:spLocks noChangeArrowheads="1"/>
          </p:cNvSpPr>
          <p:nvPr/>
        </p:nvSpPr>
        <p:spPr bwMode="auto">
          <a:xfrm>
            <a:off x="1639889" y="5202238"/>
            <a:ext cx="21224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Glycolate-grown culture</a:t>
            </a:r>
          </a:p>
        </p:txBody>
      </p:sp>
      <p:sp>
        <p:nvSpPr>
          <p:cNvPr id="69647" name="TextBox 46"/>
          <p:cNvSpPr txBox="1">
            <a:spLocks noChangeArrowheads="1"/>
          </p:cNvSpPr>
          <p:nvPr/>
        </p:nvSpPr>
        <p:spPr bwMode="auto">
          <a:xfrm>
            <a:off x="3409951" y="3775075"/>
            <a:ext cx="9953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Total RNA</a:t>
            </a:r>
          </a:p>
        </p:txBody>
      </p:sp>
      <p:sp>
        <p:nvSpPr>
          <p:cNvPr id="69648" name="TextBox 47"/>
          <p:cNvSpPr txBox="1">
            <a:spLocks noChangeArrowheads="1"/>
          </p:cNvSpPr>
          <p:nvPr/>
        </p:nvSpPr>
        <p:spPr bwMode="auto">
          <a:xfrm>
            <a:off x="4576763" y="3822701"/>
            <a:ext cx="996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cDNA</a:t>
            </a:r>
          </a:p>
        </p:txBody>
      </p:sp>
      <p:pic>
        <p:nvPicPr>
          <p:cNvPr id="16398" name="Picture 14"/>
          <p:cNvPicPr>
            <a:picLocks noChangeAspect="1" noChangeArrowheads="1"/>
          </p:cNvPicPr>
          <p:nvPr/>
        </p:nvPicPr>
        <p:blipFill>
          <a:blip r:embed="rId5" cstate="print"/>
          <a:srcRect l="68610" t="36891" r="20336" b="28405"/>
          <a:stretch>
            <a:fillRect/>
          </a:stretch>
        </p:blipFill>
        <p:spPr bwMode="auto">
          <a:xfrm>
            <a:off x="7660033" y="2833472"/>
            <a:ext cx="573238" cy="1407299"/>
          </a:xfrm>
          <a:prstGeom prst="rect">
            <a:avLst/>
          </a:prstGeom>
          <a:ln w="28575"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9650" name="TextBox 48"/>
          <p:cNvSpPr txBox="1">
            <a:spLocks noChangeArrowheads="1"/>
          </p:cNvSpPr>
          <p:nvPr/>
        </p:nvSpPr>
        <p:spPr bwMode="auto">
          <a:xfrm>
            <a:off x="7085013" y="4319588"/>
            <a:ext cx="197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Hybridization</a:t>
            </a:r>
          </a:p>
        </p:txBody>
      </p:sp>
      <p:grpSp>
        <p:nvGrpSpPr>
          <p:cNvPr id="69651" name="Group 60"/>
          <p:cNvGrpSpPr>
            <a:grpSpLocks/>
          </p:cNvGrpSpPr>
          <p:nvPr/>
        </p:nvGrpSpPr>
        <p:grpSpPr bwMode="auto">
          <a:xfrm>
            <a:off x="5297488" y="1755775"/>
            <a:ext cx="2603500" cy="939800"/>
            <a:chOff x="2180327" y="2118109"/>
            <a:chExt cx="2603963" cy="940898"/>
          </a:xfrm>
        </p:grpSpPr>
        <p:sp>
          <p:nvSpPr>
            <p:cNvPr id="69660" name="TextBox 49"/>
            <p:cNvSpPr txBox="1">
              <a:spLocks noChangeArrowheads="1"/>
            </p:cNvSpPr>
            <p:nvPr/>
          </p:nvSpPr>
          <p:spPr bwMode="auto">
            <a:xfrm>
              <a:off x="2180327" y="2118109"/>
              <a:ext cx="2391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Array Design</a:t>
              </a:r>
            </a:p>
          </p:txBody>
        </p:sp>
        <p:cxnSp>
          <p:nvCxnSpPr>
            <p:cNvPr id="53" name="Straight Arrow Connector 52"/>
            <p:cNvCxnSpPr/>
            <p:nvPr/>
          </p:nvCxnSpPr>
          <p:spPr bwMode="auto">
            <a:xfrm rot="5400000">
              <a:off x="4444969" y="2722860"/>
              <a:ext cx="667529" cy="476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bwMode="auto">
            <a:xfrm>
              <a:off x="4088841" y="2381942"/>
              <a:ext cx="695449" cy="1590"/>
            </a:xfrm>
            <a:prstGeom prst="line">
              <a:avLst/>
            </a:prstGeom>
            <a:ln w="19050"/>
          </p:spPr>
          <p:style>
            <a:lnRef idx="1">
              <a:schemeClr val="dk1"/>
            </a:lnRef>
            <a:fillRef idx="0">
              <a:schemeClr val="dk1"/>
            </a:fillRef>
            <a:effectRef idx="0">
              <a:schemeClr val="dk1"/>
            </a:effectRef>
            <a:fontRef idx="minor">
              <a:schemeClr val="tx1"/>
            </a:fontRef>
          </p:style>
        </p:cxnSp>
      </p:grpSp>
      <p:sp>
        <p:nvSpPr>
          <p:cNvPr id="69652" name="TextBox 47"/>
          <p:cNvSpPr txBox="1">
            <a:spLocks noChangeArrowheads="1"/>
          </p:cNvSpPr>
          <p:nvPr/>
        </p:nvSpPr>
        <p:spPr bwMode="auto">
          <a:xfrm>
            <a:off x="5708651" y="3817938"/>
            <a:ext cx="1444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CY3 Labeling</a:t>
            </a:r>
          </a:p>
        </p:txBody>
      </p:sp>
      <p:cxnSp>
        <p:nvCxnSpPr>
          <p:cNvPr id="60" name="Straight Arrow Connector 59"/>
          <p:cNvCxnSpPr/>
          <p:nvPr/>
        </p:nvCxnSpPr>
        <p:spPr bwMode="auto">
          <a:xfrm rot="5400000">
            <a:off x="9185276" y="4395789"/>
            <a:ext cx="633413" cy="158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grpSp>
        <p:nvGrpSpPr>
          <p:cNvPr id="69654" name="Group 56"/>
          <p:cNvGrpSpPr>
            <a:grpSpLocks/>
          </p:cNvGrpSpPr>
          <p:nvPr/>
        </p:nvGrpSpPr>
        <p:grpSpPr bwMode="auto">
          <a:xfrm>
            <a:off x="5889625" y="2854326"/>
            <a:ext cx="1081088" cy="631825"/>
            <a:chOff x="3735388" y="2854325"/>
            <a:chExt cx="1081087" cy="631825"/>
          </a:xfrm>
        </p:grpSpPr>
        <p:pic>
          <p:nvPicPr>
            <p:cNvPr id="69658" name="Picture 12" descr="http://images1.clinicaltools.com/images/gene/molecular/dna_versus_rna_reversed.jpg"/>
            <p:cNvPicPr>
              <a:picLocks noChangeAspect="1" noChangeArrowheads="1"/>
            </p:cNvPicPr>
            <p:nvPr/>
          </p:nvPicPr>
          <p:blipFill>
            <a:blip r:embed="rId6">
              <a:clrChange>
                <a:clrFrom>
                  <a:srgbClr val="FFFFFF"/>
                </a:clrFrom>
                <a:clrTo>
                  <a:srgbClr val="FFFFFF">
                    <a:alpha val="0"/>
                  </a:srgbClr>
                </a:clrTo>
              </a:clrChange>
              <a:lum bright="-10000"/>
              <a:extLst>
                <a:ext uri="{28A0092B-C50C-407E-A947-70E740481C1C}">
                  <a14:useLocalDpi xmlns:a14="http://schemas.microsoft.com/office/drawing/2010/main" val="0"/>
                </a:ext>
              </a:extLst>
            </a:blip>
            <a:srcRect l="23929" t="8704" r="57980" b="15768"/>
            <a:stretch>
              <a:fillRect/>
            </a:stretch>
          </p:blipFill>
          <p:spPr bwMode="auto">
            <a:xfrm rot="-3277082">
              <a:off x="4151313" y="2820988"/>
              <a:ext cx="24923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4-Point Star 55"/>
            <p:cNvSpPr/>
            <p:nvPr/>
          </p:nvSpPr>
          <p:spPr>
            <a:xfrm>
              <a:off x="3814763" y="2854325"/>
              <a:ext cx="284163" cy="266700"/>
            </a:xfrm>
            <a:prstGeom prst="star4">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cxnSp>
        <p:nvCxnSpPr>
          <p:cNvPr id="64" name="Straight Arrow Connector 63"/>
          <p:cNvCxnSpPr/>
          <p:nvPr/>
        </p:nvCxnSpPr>
        <p:spPr bwMode="auto">
          <a:xfrm>
            <a:off x="8382001" y="3497264"/>
            <a:ext cx="449263" cy="158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bwMode="auto">
          <a:xfrm>
            <a:off x="6978651" y="3497264"/>
            <a:ext cx="449263" cy="158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bwMode="auto">
          <a:xfrm>
            <a:off x="2992438" y="2643189"/>
            <a:ext cx="417512" cy="24288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5518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533400"/>
            <a:ext cx="8229600" cy="1143000"/>
          </a:xfrm>
        </p:spPr>
        <p:txBody>
          <a:bodyPr/>
          <a:lstStyle/>
          <a:p>
            <a:pPr eaLnBrk="1" hangingPunct="1"/>
            <a:r>
              <a:rPr lang="en-US" altLang="en-US" sz="3200" dirty="0"/>
              <a:t>Integrated microbial genomes (IMG):</a:t>
            </a:r>
            <a:br>
              <a:rPr lang="en-US" altLang="en-US" sz="3200" dirty="0"/>
            </a:br>
            <a:r>
              <a:rPr lang="en-US" altLang="en-US" sz="3200" dirty="0">
                <a:hlinkClick r:id="rId3"/>
              </a:rPr>
              <a:t>http://genome.jgi-psf.org/mic_home.html</a:t>
            </a:r>
            <a:r>
              <a:rPr lang="en-US" altLang="en-US" sz="3200" dirty="0"/>
              <a:t/>
            </a:r>
            <a:br>
              <a:rPr lang="en-US" altLang="en-US" sz="3200" dirty="0"/>
            </a:br>
            <a:r>
              <a:rPr lang="en-US" altLang="en-US" sz="3200" dirty="0"/>
              <a:t/>
            </a:r>
            <a:br>
              <a:rPr lang="en-US" altLang="en-US" sz="3200" dirty="0"/>
            </a:br>
            <a:endParaRPr lang="en-US" altLang="en-US" sz="3200" dirty="0"/>
          </a:p>
        </p:txBody>
      </p:sp>
      <p:pic>
        <p:nvPicPr>
          <p:cNvPr id="3" name="Picture 2"/>
          <p:cNvPicPr>
            <a:picLocks noChangeAspect="1"/>
          </p:cNvPicPr>
          <p:nvPr/>
        </p:nvPicPr>
        <p:blipFill rotWithShape="1">
          <a:blip r:embed="rId4"/>
          <a:srcRect l="437" t="3952" r="11020" b="11351"/>
          <a:stretch/>
        </p:blipFill>
        <p:spPr>
          <a:xfrm>
            <a:off x="248575" y="1104900"/>
            <a:ext cx="10795247" cy="5539667"/>
          </a:xfrm>
          <a:prstGeom prst="rect">
            <a:avLst/>
          </a:prstGeom>
        </p:spPr>
      </p:pic>
    </p:spTree>
    <p:extLst>
      <p:ext uri="{BB962C8B-B14F-4D97-AF65-F5344CB8AC3E}">
        <p14:creationId xmlns:p14="http://schemas.microsoft.com/office/powerpoint/2010/main" val="3473267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2"/>
          <p:cNvGrpSpPr>
            <a:grpSpLocks/>
          </p:cNvGrpSpPr>
          <p:nvPr/>
        </p:nvGrpSpPr>
        <p:grpSpPr bwMode="auto">
          <a:xfrm>
            <a:off x="1524000" y="0"/>
            <a:ext cx="9144000" cy="6858000"/>
            <a:chOff x="0" y="0"/>
            <a:chExt cx="5760" cy="4320"/>
          </a:xfrm>
        </p:grpSpPr>
        <p:sp>
          <p:nvSpPr>
            <p:cNvPr id="66593"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6594"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0691"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0692"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0659" name="Text Box 7"/>
          <p:cNvSpPr txBox="1">
            <a:spLocks noChangeArrowheads="1"/>
          </p:cNvSpPr>
          <p:nvPr/>
        </p:nvSpPr>
        <p:spPr bwMode="auto">
          <a:xfrm>
            <a:off x="1524000" y="16192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Microarray Results</a:t>
            </a:r>
          </a:p>
        </p:txBody>
      </p:sp>
      <p:grpSp>
        <p:nvGrpSpPr>
          <p:cNvPr id="70660" name="Group 35"/>
          <p:cNvGrpSpPr>
            <a:grpSpLocks/>
          </p:cNvGrpSpPr>
          <p:nvPr/>
        </p:nvGrpSpPr>
        <p:grpSpPr bwMode="auto">
          <a:xfrm>
            <a:off x="6819901" y="965200"/>
            <a:ext cx="3578225" cy="774700"/>
            <a:chOff x="5295900" y="823913"/>
            <a:chExt cx="3578225" cy="774299"/>
          </a:xfrm>
        </p:grpSpPr>
        <p:pic>
          <p:nvPicPr>
            <p:cNvPr id="70686" name="Picture 10" descr="http://www.biomedcentral.com/content/figures/1471-2164-8-41-2-l.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60306" t="38635" r="8952" b="58458"/>
            <a:stretch>
              <a:fillRect/>
            </a:stretch>
          </p:blipFill>
          <p:spPr bwMode="auto">
            <a:xfrm>
              <a:off x="5657850" y="1203325"/>
              <a:ext cx="2876550" cy="39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7" name="TextBox 23"/>
            <p:cNvSpPr txBox="1">
              <a:spLocks noChangeArrowheads="1"/>
            </p:cNvSpPr>
            <p:nvPr/>
          </p:nvSpPr>
          <p:spPr bwMode="auto">
            <a:xfrm>
              <a:off x="5295900" y="823913"/>
              <a:ext cx="3578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300">
                  <a:solidFill>
                    <a:srgbClr val="000000"/>
                  </a:solidFill>
                </a:rPr>
                <a:t>Increasing Expression</a:t>
              </a:r>
            </a:p>
          </p:txBody>
        </p:sp>
        <p:cxnSp>
          <p:nvCxnSpPr>
            <p:cNvPr id="27" name="Straight Arrow Connector 26"/>
            <p:cNvCxnSpPr/>
            <p:nvPr/>
          </p:nvCxnSpPr>
          <p:spPr>
            <a:xfrm>
              <a:off x="6097588" y="1396704"/>
              <a:ext cx="1987550" cy="158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2225675" y="2682875"/>
            <a:ext cx="382588" cy="263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0662" name="TextBox 10"/>
          <p:cNvSpPr txBox="1">
            <a:spLocks noChangeArrowheads="1"/>
          </p:cNvSpPr>
          <p:nvPr/>
        </p:nvSpPr>
        <p:spPr bwMode="auto">
          <a:xfrm>
            <a:off x="2219326" y="2649538"/>
            <a:ext cx="403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1</a:t>
            </a:r>
            <a:r>
              <a:rPr lang="en-US" altLang="en-US">
                <a:solidFill>
                  <a:srgbClr val="000000"/>
                </a:solidFill>
              </a:rPr>
              <a:t> </a:t>
            </a:r>
          </a:p>
        </p:txBody>
      </p:sp>
      <p:sp>
        <p:nvSpPr>
          <p:cNvPr id="70663" name="TextBox 12"/>
          <p:cNvSpPr txBox="1">
            <a:spLocks noChangeArrowheads="1"/>
          </p:cNvSpPr>
          <p:nvPr/>
        </p:nvSpPr>
        <p:spPr bwMode="auto">
          <a:xfrm>
            <a:off x="2220914" y="4030664"/>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1</a:t>
            </a:r>
            <a:r>
              <a:rPr lang="en-US" altLang="en-US">
                <a:solidFill>
                  <a:srgbClr val="000000"/>
                </a:solidFill>
              </a:rPr>
              <a:t> </a:t>
            </a:r>
          </a:p>
        </p:txBody>
      </p:sp>
      <p:sp>
        <p:nvSpPr>
          <p:cNvPr id="70664" name="TextBox 13"/>
          <p:cNvSpPr txBox="1">
            <a:spLocks noChangeArrowheads="1"/>
          </p:cNvSpPr>
          <p:nvPr/>
        </p:nvSpPr>
        <p:spPr bwMode="auto">
          <a:xfrm>
            <a:off x="2219326" y="4464051"/>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3</a:t>
            </a:r>
            <a:r>
              <a:rPr lang="en-US" altLang="en-US">
                <a:solidFill>
                  <a:srgbClr val="000000"/>
                </a:solidFill>
              </a:rPr>
              <a:t> </a:t>
            </a:r>
          </a:p>
        </p:txBody>
      </p:sp>
      <p:sp>
        <p:nvSpPr>
          <p:cNvPr id="70665" name="TextBox 14"/>
          <p:cNvSpPr txBox="1">
            <a:spLocks noChangeArrowheads="1"/>
          </p:cNvSpPr>
          <p:nvPr/>
        </p:nvSpPr>
        <p:spPr bwMode="auto">
          <a:xfrm>
            <a:off x="2235201" y="3101976"/>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3</a:t>
            </a:r>
            <a:r>
              <a:rPr lang="en-US" altLang="en-US">
                <a:solidFill>
                  <a:srgbClr val="000000"/>
                </a:solidFill>
              </a:rPr>
              <a:t> </a:t>
            </a:r>
          </a:p>
        </p:txBody>
      </p:sp>
      <p:sp>
        <p:nvSpPr>
          <p:cNvPr id="70666" name="TextBox 15"/>
          <p:cNvSpPr txBox="1">
            <a:spLocks noChangeArrowheads="1"/>
          </p:cNvSpPr>
          <p:nvPr/>
        </p:nvSpPr>
        <p:spPr bwMode="auto">
          <a:xfrm>
            <a:off x="2232026" y="4914901"/>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2</a:t>
            </a:r>
            <a:r>
              <a:rPr lang="en-US" altLang="en-US">
                <a:solidFill>
                  <a:srgbClr val="000000"/>
                </a:solidFill>
              </a:rPr>
              <a:t> </a:t>
            </a:r>
          </a:p>
        </p:txBody>
      </p:sp>
      <p:sp>
        <p:nvSpPr>
          <p:cNvPr id="70667" name="TextBox 16"/>
          <p:cNvSpPr txBox="1">
            <a:spLocks noChangeArrowheads="1"/>
          </p:cNvSpPr>
          <p:nvPr/>
        </p:nvSpPr>
        <p:spPr bwMode="auto">
          <a:xfrm>
            <a:off x="2247901" y="3565526"/>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2</a:t>
            </a:r>
            <a:r>
              <a:rPr lang="en-US" altLang="en-US">
                <a:solidFill>
                  <a:srgbClr val="000000"/>
                </a:solidFill>
              </a:rPr>
              <a:t> </a:t>
            </a:r>
          </a:p>
        </p:txBody>
      </p:sp>
      <p:sp>
        <p:nvSpPr>
          <p:cNvPr id="70668" name="TextBox 17"/>
          <p:cNvSpPr txBox="1">
            <a:spLocks noChangeArrowheads="1"/>
          </p:cNvSpPr>
          <p:nvPr/>
        </p:nvSpPr>
        <p:spPr bwMode="auto">
          <a:xfrm>
            <a:off x="3352800" y="1879601"/>
            <a:ext cx="2579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ORFS</a:t>
            </a:r>
          </a:p>
        </p:txBody>
      </p:sp>
      <p:sp>
        <p:nvSpPr>
          <p:cNvPr id="19" name="Right Arrow 18"/>
          <p:cNvSpPr/>
          <p:nvPr/>
        </p:nvSpPr>
        <p:spPr bwMode="auto">
          <a:xfrm>
            <a:off x="4365626" y="1955801"/>
            <a:ext cx="911225" cy="290513"/>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0670" name="Group 35"/>
          <p:cNvGrpSpPr>
            <a:grpSpLocks/>
          </p:cNvGrpSpPr>
          <p:nvPr/>
        </p:nvGrpSpPr>
        <p:grpSpPr bwMode="auto">
          <a:xfrm>
            <a:off x="2270126" y="2266950"/>
            <a:ext cx="8397875" cy="3435350"/>
            <a:chOff x="746125" y="2146300"/>
            <a:chExt cx="8397876" cy="3435350"/>
          </a:xfrm>
        </p:grpSpPr>
        <p:sp>
          <p:nvSpPr>
            <p:cNvPr id="25" name="Rectangle 24"/>
            <p:cNvSpPr/>
            <p:nvPr/>
          </p:nvSpPr>
          <p:spPr bwMode="auto">
            <a:xfrm>
              <a:off x="746125" y="2146300"/>
              <a:ext cx="311150" cy="436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30" name="Oval 29"/>
            <p:cNvSpPr/>
            <p:nvPr/>
          </p:nvSpPr>
          <p:spPr bwMode="auto">
            <a:xfrm>
              <a:off x="819150" y="5192713"/>
              <a:ext cx="325438" cy="3413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32" name="Rectangle 31"/>
            <p:cNvSpPr/>
            <p:nvPr/>
          </p:nvSpPr>
          <p:spPr bwMode="auto">
            <a:xfrm>
              <a:off x="8197851" y="5248275"/>
              <a:ext cx="547688" cy="333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34" name="Rectangle 33"/>
            <p:cNvSpPr/>
            <p:nvPr/>
          </p:nvSpPr>
          <p:spPr bwMode="auto">
            <a:xfrm>
              <a:off x="8945564" y="3911600"/>
              <a:ext cx="198437" cy="69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grpSp>
        <p:nvGrpSpPr>
          <p:cNvPr id="70671" name="Group 44"/>
          <p:cNvGrpSpPr>
            <a:grpSpLocks/>
          </p:cNvGrpSpPr>
          <p:nvPr/>
        </p:nvGrpSpPr>
        <p:grpSpPr bwMode="auto">
          <a:xfrm>
            <a:off x="2627313" y="2317751"/>
            <a:ext cx="1846262" cy="288925"/>
            <a:chOff x="1103195" y="2358777"/>
            <a:chExt cx="1846997" cy="400336"/>
          </a:xfrm>
        </p:grpSpPr>
        <p:cxnSp>
          <p:nvCxnSpPr>
            <p:cNvPr id="41" name="Straight Connector 40"/>
            <p:cNvCxnSpPr/>
            <p:nvPr/>
          </p:nvCxnSpPr>
          <p:spPr>
            <a:xfrm rot="16200000" flipV="1">
              <a:off x="906814" y="2558946"/>
              <a:ext cx="395937"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2752224" y="2561145"/>
              <a:ext cx="395937"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103195" y="2358777"/>
              <a:ext cx="1829528"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grpSp>
      <p:grpSp>
        <p:nvGrpSpPr>
          <p:cNvPr id="70672" name="Group 45"/>
          <p:cNvGrpSpPr>
            <a:grpSpLocks/>
          </p:cNvGrpSpPr>
          <p:nvPr/>
        </p:nvGrpSpPr>
        <p:grpSpPr bwMode="auto">
          <a:xfrm>
            <a:off x="4513264" y="2317750"/>
            <a:ext cx="5114925" cy="336550"/>
            <a:chOff x="1103195" y="2358777"/>
            <a:chExt cx="1870962" cy="400336"/>
          </a:xfrm>
        </p:grpSpPr>
        <p:cxnSp>
          <p:nvCxnSpPr>
            <p:cNvPr id="47" name="Straight Connector 46"/>
            <p:cNvCxnSpPr/>
            <p:nvPr/>
          </p:nvCxnSpPr>
          <p:spPr>
            <a:xfrm rot="16200000" flipV="1">
              <a:off x="907238" y="2558946"/>
              <a:ext cx="396559"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2775877" y="2560834"/>
              <a:ext cx="396559"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103195" y="2358777"/>
              <a:ext cx="1862832" cy="0"/>
            </a:xfrm>
            <a:prstGeom prst="line">
              <a:avLst/>
            </a:prstGeom>
            <a:ln w="19050">
              <a:solidFill>
                <a:srgbClr val="00C85A"/>
              </a:solidFill>
            </a:ln>
          </p:spPr>
          <p:style>
            <a:lnRef idx="1">
              <a:schemeClr val="accent1"/>
            </a:lnRef>
            <a:fillRef idx="0">
              <a:schemeClr val="accent1"/>
            </a:fillRef>
            <a:effectRef idx="0">
              <a:schemeClr val="accent1"/>
            </a:effectRef>
            <a:fontRef idx="minor">
              <a:schemeClr val="tx1"/>
            </a:fontRef>
          </p:style>
        </p:cxnSp>
      </p:grpSp>
      <p:pic>
        <p:nvPicPr>
          <p:cNvPr id="70673" name="Picture 37" descr="Heat Map.JPG"/>
          <p:cNvPicPr>
            <a:picLocks noChangeAspect="1"/>
          </p:cNvPicPr>
          <p:nvPr/>
        </p:nvPicPr>
        <p:blipFill>
          <a:blip r:embed="rId5">
            <a:extLst>
              <a:ext uri="{28A0092B-C50C-407E-A947-70E740481C1C}">
                <a14:useLocalDpi xmlns:a14="http://schemas.microsoft.com/office/drawing/2010/main" val="0"/>
              </a:ext>
            </a:extLst>
          </a:blip>
          <a:srcRect l="11205" t="17896" b="28865"/>
          <a:stretch>
            <a:fillRect/>
          </a:stretch>
        </p:blipFill>
        <p:spPr bwMode="auto">
          <a:xfrm>
            <a:off x="2549525" y="2701925"/>
            <a:ext cx="80391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36"/>
          <p:cNvSpPr txBox="1">
            <a:spLocks noChangeArrowheads="1"/>
          </p:cNvSpPr>
          <p:nvPr/>
        </p:nvSpPr>
        <p:spPr bwMode="auto">
          <a:xfrm rot="-5400000">
            <a:off x="1365251" y="3076576"/>
            <a:ext cx="1274763" cy="461963"/>
          </a:xfrm>
          <a:prstGeom prst="rect">
            <a:avLst/>
          </a:prstGeom>
          <a:solidFill>
            <a:schemeClr val="bg1">
              <a:lumMod val="85000"/>
            </a:schemeClr>
          </a:solidFill>
          <a:ln w="9525">
            <a:solidFill>
              <a:schemeClr val="tx1"/>
            </a:solidFill>
            <a:miter lim="800000"/>
            <a:headEnd/>
            <a:tailEnd/>
          </a:ln>
        </p:spPr>
        <p:txBody>
          <a:bodyPr>
            <a:spAutoFit/>
          </a:bodyPr>
          <a:lstStyle/>
          <a:p>
            <a:pPr algn="ctr" fontAlgn="base">
              <a:spcBef>
                <a:spcPct val="0"/>
              </a:spcBef>
              <a:spcAft>
                <a:spcPct val="0"/>
              </a:spcAft>
              <a:defRPr/>
            </a:pPr>
            <a:r>
              <a:rPr lang="en-US" sz="2400" dirty="0">
                <a:solidFill>
                  <a:srgbClr val="000000"/>
                </a:solidFill>
              </a:rPr>
              <a:t>DCE</a:t>
            </a:r>
          </a:p>
        </p:txBody>
      </p:sp>
      <p:sp>
        <p:nvSpPr>
          <p:cNvPr id="2" name="TextBox 37"/>
          <p:cNvSpPr txBox="1">
            <a:spLocks noChangeArrowheads="1"/>
          </p:cNvSpPr>
          <p:nvPr/>
        </p:nvSpPr>
        <p:spPr bwMode="auto">
          <a:xfrm rot="-5400000">
            <a:off x="1321595" y="4456907"/>
            <a:ext cx="1343025" cy="461963"/>
          </a:xfrm>
          <a:prstGeom prst="rect">
            <a:avLst/>
          </a:prstGeom>
          <a:solidFill>
            <a:schemeClr val="bg1">
              <a:lumMod val="85000"/>
            </a:schemeClr>
          </a:solidFill>
          <a:ln w="9525">
            <a:solidFill>
              <a:schemeClr val="tx1"/>
            </a:solidFill>
            <a:miter lim="800000"/>
            <a:headEnd/>
            <a:tailEnd/>
          </a:ln>
        </p:spPr>
        <p:txBody>
          <a:bodyPr>
            <a:spAutoFit/>
          </a:bodyPr>
          <a:lstStyle/>
          <a:p>
            <a:pPr algn="ctr" fontAlgn="base">
              <a:spcBef>
                <a:spcPct val="0"/>
              </a:spcBef>
              <a:spcAft>
                <a:spcPct val="0"/>
              </a:spcAft>
              <a:defRPr/>
            </a:pPr>
            <a:r>
              <a:rPr lang="en-US" sz="2400" dirty="0">
                <a:solidFill>
                  <a:srgbClr val="000000"/>
                </a:solidFill>
              </a:rPr>
              <a:t>GLY</a:t>
            </a:r>
          </a:p>
        </p:txBody>
      </p:sp>
    </p:spTree>
    <p:extLst>
      <p:ext uri="{BB962C8B-B14F-4D97-AF65-F5344CB8AC3E}">
        <p14:creationId xmlns:p14="http://schemas.microsoft.com/office/powerpoint/2010/main" val="38062358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p:cNvGrpSpPr>
            <a:grpSpLocks/>
          </p:cNvGrpSpPr>
          <p:nvPr/>
        </p:nvGrpSpPr>
        <p:grpSpPr bwMode="auto">
          <a:xfrm>
            <a:off x="1524000" y="-20638"/>
            <a:ext cx="9144000" cy="6973888"/>
            <a:chOff x="0" y="0"/>
            <a:chExt cx="5760" cy="4393"/>
          </a:xfrm>
        </p:grpSpPr>
        <p:sp>
          <p:nvSpPr>
            <p:cNvPr id="67638"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7639"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7640"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1737"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71738"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1739"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71740"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71683" name="Text Box 10"/>
          <p:cNvSpPr txBox="1">
            <a:spLocks noChangeArrowheads="1"/>
          </p:cNvSpPr>
          <p:nvPr/>
        </p:nvSpPr>
        <p:spPr bwMode="auto">
          <a:xfrm>
            <a:off x="1917700" y="339726"/>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3600" b="1">
                <a:solidFill>
                  <a:srgbClr val="800000"/>
                </a:solidFill>
                <a:latin typeface="Verdana" panose="020B0604030504040204" pitchFamily="34" charset="0"/>
              </a:rPr>
              <a:t>Microarray Results</a:t>
            </a:r>
          </a:p>
        </p:txBody>
      </p:sp>
      <p:sp>
        <p:nvSpPr>
          <p:cNvPr id="71684" name="Text Box 16"/>
          <p:cNvSpPr txBox="1">
            <a:spLocks noChangeArrowheads="1"/>
          </p:cNvSpPr>
          <p:nvPr/>
        </p:nvSpPr>
        <p:spPr bwMode="auto">
          <a:xfrm>
            <a:off x="2216150" y="1296988"/>
            <a:ext cx="650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2400" b="1">
                <a:solidFill>
                  <a:srgbClr val="000000"/>
                </a:solidFill>
              </a:rPr>
              <a:t>Genes Upregulated by DCE vs. Glycolate</a:t>
            </a:r>
          </a:p>
        </p:txBody>
      </p:sp>
      <p:grpSp>
        <p:nvGrpSpPr>
          <p:cNvPr id="3" name="Group 26"/>
          <p:cNvGrpSpPr>
            <a:grpSpLocks/>
          </p:cNvGrpSpPr>
          <p:nvPr/>
        </p:nvGrpSpPr>
        <p:grpSpPr bwMode="auto">
          <a:xfrm>
            <a:off x="8007351" y="222250"/>
            <a:ext cx="2549525" cy="1677988"/>
            <a:chOff x="6237288" y="287338"/>
            <a:chExt cx="2374900" cy="1363662"/>
          </a:xfrm>
        </p:grpSpPr>
        <p:sp>
          <p:nvSpPr>
            <p:cNvPr id="22" name="Explosion 1 21"/>
            <p:cNvSpPr/>
            <p:nvPr/>
          </p:nvSpPr>
          <p:spPr>
            <a:xfrm>
              <a:off x="6237288" y="287338"/>
              <a:ext cx="2374900" cy="1363662"/>
            </a:xfrm>
            <a:prstGeom prst="irregularSeal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1733" name="TextBox 20"/>
            <p:cNvSpPr txBox="1">
              <a:spLocks noChangeArrowheads="1"/>
            </p:cNvSpPr>
            <p:nvPr/>
          </p:nvSpPr>
          <p:spPr bwMode="auto">
            <a:xfrm>
              <a:off x="6568598" y="704947"/>
              <a:ext cx="1719262" cy="525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b="1">
                  <a:solidFill>
                    <a:srgbClr val="800000"/>
                  </a:solidFill>
                </a:rPr>
                <a:t>Also found in Proteomics</a:t>
              </a:r>
            </a:p>
          </p:txBody>
        </p:sp>
      </p:grpSp>
      <p:sp>
        <p:nvSpPr>
          <p:cNvPr id="71686" name="TextBox 15"/>
          <p:cNvSpPr txBox="1">
            <a:spLocks noChangeArrowheads="1"/>
          </p:cNvSpPr>
          <p:nvPr/>
        </p:nvSpPr>
        <p:spPr bwMode="auto">
          <a:xfrm>
            <a:off x="1865313" y="2497138"/>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1.</a:t>
            </a:r>
          </a:p>
        </p:txBody>
      </p:sp>
      <p:sp>
        <p:nvSpPr>
          <p:cNvPr id="71687" name="TextBox 16"/>
          <p:cNvSpPr txBox="1">
            <a:spLocks noChangeArrowheads="1"/>
          </p:cNvSpPr>
          <p:nvPr/>
        </p:nvSpPr>
        <p:spPr bwMode="auto">
          <a:xfrm>
            <a:off x="1881188" y="2852739"/>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2.</a:t>
            </a:r>
          </a:p>
        </p:txBody>
      </p:sp>
      <p:sp>
        <p:nvSpPr>
          <p:cNvPr id="71688" name="TextBox 17"/>
          <p:cNvSpPr txBox="1">
            <a:spLocks noChangeArrowheads="1"/>
          </p:cNvSpPr>
          <p:nvPr/>
        </p:nvSpPr>
        <p:spPr bwMode="auto">
          <a:xfrm>
            <a:off x="1881188" y="3222625"/>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3.</a:t>
            </a:r>
          </a:p>
        </p:txBody>
      </p:sp>
      <p:sp>
        <p:nvSpPr>
          <p:cNvPr id="71689" name="TextBox 19"/>
          <p:cNvSpPr txBox="1">
            <a:spLocks noChangeArrowheads="1"/>
          </p:cNvSpPr>
          <p:nvPr/>
        </p:nvSpPr>
        <p:spPr bwMode="auto">
          <a:xfrm>
            <a:off x="1881188" y="3563938"/>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4.</a:t>
            </a:r>
          </a:p>
        </p:txBody>
      </p:sp>
      <p:sp>
        <p:nvSpPr>
          <p:cNvPr id="71690" name="TextBox 20"/>
          <p:cNvSpPr txBox="1">
            <a:spLocks noChangeArrowheads="1"/>
          </p:cNvSpPr>
          <p:nvPr/>
        </p:nvSpPr>
        <p:spPr bwMode="auto">
          <a:xfrm>
            <a:off x="1866900" y="3932238"/>
            <a:ext cx="72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5.</a:t>
            </a:r>
          </a:p>
        </p:txBody>
      </p:sp>
      <p:sp>
        <p:nvSpPr>
          <p:cNvPr id="71691" name="TextBox 22"/>
          <p:cNvSpPr txBox="1">
            <a:spLocks noChangeArrowheads="1"/>
          </p:cNvSpPr>
          <p:nvPr/>
        </p:nvSpPr>
        <p:spPr bwMode="auto">
          <a:xfrm>
            <a:off x="1879601" y="4300538"/>
            <a:ext cx="7223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6.</a:t>
            </a:r>
          </a:p>
        </p:txBody>
      </p:sp>
      <p:sp>
        <p:nvSpPr>
          <p:cNvPr id="71692" name="TextBox 23"/>
          <p:cNvSpPr txBox="1">
            <a:spLocks noChangeArrowheads="1"/>
          </p:cNvSpPr>
          <p:nvPr/>
        </p:nvSpPr>
        <p:spPr bwMode="auto">
          <a:xfrm>
            <a:off x="1866900" y="4681539"/>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7.</a:t>
            </a:r>
          </a:p>
        </p:txBody>
      </p:sp>
      <p:sp>
        <p:nvSpPr>
          <p:cNvPr id="71693" name="TextBox 24"/>
          <p:cNvSpPr txBox="1">
            <a:spLocks noChangeArrowheads="1"/>
          </p:cNvSpPr>
          <p:nvPr/>
        </p:nvSpPr>
        <p:spPr bwMode="auto">
          <a:xfrm>
            <a:off x="1793876" y="5572125"/>
            <a:ext cx="722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31.</a:t>
            </a:r>
          </a:p>
        </p:txBody>
      </p:sp>
      <p:graphicFrame>
        <p:nvGraphicFramePr>
          <p:cNvPr id="28" name="Table 27"/>
          <p:cNvGraphicFramePr>
            <a:graphicFrameLocks noGrp="1"/>
          </p:cNvGraphicFramePr>
          <p:nvPr/>
        </p:nvGraphicFramePr>
        <p:xfrm>
          <a:off x="2305050" y="1809750"/>
          <a:ext cx="7600950" cy="3390902"/>
        </p:xfrm>
        <a:graphic>
          <a:graphicData uri="http://schemas.openxmlformats.org/drawingml/2006/table">
            <a:tbl>
              <a:tblPr/>
              <a:tblGrid>
                <a:gridCol w="5657374">
                  <a:extLst>
                    <a:ext uri="{9D8B030D-6E8A-4147-A177-3AD203B41FA5}">
                      <a16:colId xmlns:a16="http://schemas.microsoft.com/office/drawing/2014/main" xmlns="" val="20000"/>
                    </a:ext>
                  </a:extLst>
                </a:gridCol>
                <a:gridCol w="1943576">
                  <a:extLst>
                    <a:ext uri="{9D8B030D-6E8A-4147-A177-3AD203B41FA5}">
                      <a16:colId xmlns:a16="http://schemas.microsoft.com/office/drawing/2014/main" xmlns="" val="20001"/>
                    </a:ext>
                  </a:extLst>
                </a:gridCol>
              </a:tblGrid>
              <a:tr h="753533">
                <a:tc>
                  <a:txBody>
                    <a:bodyPr/>
                    <a:lstStyle/>
                    <a:p>
                      <a:pPr algn="l" fontAlgn="b"/>
                      <a:r>
                        <a:rPr lang="en-US" sz="2200" b="1" i="0" u="none" strike="noStrike" baseline="0" dirty="0" smtClean="0">
                          <a:latin typeface="Arial"/>
                        </a:rPr>
                        <a:t>Description</a:t>
                      </a:r>
                      <a:endParaRPr lang="en-US" sz="2200" b="1" i="0" u="none" strike="noStrike" baseline="0" dirty="0">
                        <a:latin typeface="Arial"/>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200" b="1" i="0" u="none" strike="noStrike" baseline="0" dirty="0">
                          <a:latin typeface="Arial"/>
                        </a:rPr>
                        <a:t>Fold Change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376767">
                <a:tc>
                  <a:txBody>
                    <a:bodyPr/>
                    <a:lstStyle/>
                    <a:p>
                      <a:pPr algn="l" fontAlgn="b"/>
                      <a:r>
                        <a:rPr lang="en-US" sz="2200" b="0" i="0" u="none" strike="noStrike" baseline="0" dirty="0" smtClean="0">
                          <a:latin typeface="Arial"/>
                        </a:rPr>
                        <a:t> </a:t>
                      </a:r>
                      <a:r>
                        <a:rPr lang="en-US" sz="2400" b="0" i="0" u="none" strike="noStrike" baseline="0" dirty="0" smtClean="0">
                          <a:latin typeface="Arial"/>
                        </a:rPr>
                        <a:t>intergenic </a:t>
                      </a:r>
                      <a:r>
                        <a:rPr lang="en-US" sz="2400" b="0" i="0" u="none" strike="noStrike" baseline="0" dirty="0">
                          <a:latin typeface="Arial"/>
                        </a:rPr>
                        <a:t>region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baseline="0" dirty="0">
                          <a:latin typeface="Arial"/>
                        </a:rPr>
                        <a:t>122.9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76767">
                <a:tc>
                  <a:txBody>
                    <a:bodyPr/>
                    <a:lstStyle/>
                    <a:p>
                      <a:pPr algn="l" fontAlgn="b"/>
                      <a:r>
                        <a:rPr lang="en-US" sz="2200" b="0" i="0" u="none" strike="noStrike" baseline="0" dirty="0" smtClean="0">
                          <a:latin typeface="Arial"/>
                        </a:rPr>
                        <a:t> </a:t>
                      </a:r>
                      <a:r>
                        <a:rPr lang="en-US" sz="2400" b="0" i="0" u="none" strike="noStrike" baseline="0" dirty="0" smtClean="0">
                          <a:latin typeface="Arial"/>
                        </a:rPr>
                        <a:t>ABC </a:t>
                      </a:r>
                      <a:r>
                        <a:rPr lang="en-US" sz="2400" b="0" i="0" u="none" strike="noStrike" baseline="0" dirty="0">
                          <a:latin typeface="Arial"/>
                        </a:rPr>
                        <a:t>transporter, periplasmic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baseline="0" dirty="0">
                          <a:latin typeface="Arial"/>
                        </a:rPr>
                        <a:t>111.0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76767">
                <a:tc>
                  <a:txBody>
                    <a:bodyPr/>
                    <a:lstStyle/>
                    <a:p>
                      <a:pPr algn="l" fontAlgn="b"/>
                      <a:r>
                        <a:rPr lang="en-US" sz="2400" b="1" i="0" u="none" strike="noStrike" baseline="0" dirty="0" smtClean="0">
                          <a:solidFill>
                            <a:srgbClr val="800000"/>
                          </a:solidFill>
                          <a:latin typeface="Arial"/>
                        </a:rPr>
                        <a:t> glutathione </a:t>
                      </a:r>
                      <a:r>
                        <a:rPr lang="en-US" sz="2400" b="1" i="0" u="none" strike="noStrike" baseline="0" dirty="0">
                          <a:solidFill>
                            <a:srgbClr val="800000"/>
                          </a:solidFill>
                          <a:latin typeface="Arial"/>
                        </a:rPr>
                        <a:t>S-transferase-like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400" b="1" i="0" u="none" strike="noStrike" baseline="0" dirty="0">
                          <a:solidFill>
                            <a:srgbClr val="800000"/>
                          </a:solidFill>
                          <a:latin typeface="Arial"/>
                        </a:rPr>
                        <a:t>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76767">
                <a:tc>
                  <a:txBody>
                    <a:bodyPr/>
                    <a:lstStyle/>
                    <a:p>
                      <a:pPr algn="l" fontAlgn="b"/>
                      <a:r>
                        <a:rPr lang="en-US" sz="2400" b="1" i="0" u="none" strike="noStrike" baseline="0" dirty="0" smtClean="0">
                          <a:solidFill>
                            <a:srgbClr val="800000"/>
                          </a:solidFill>
                          <a:latin typeface="Arial"/>
                        </a:rPr>
                        <a:t> pyridoxamine </a:t>
                      </a:r>
                      <a:r>
                        <a:rPr lang="en-US" sz="2400" b="1" i="0" u="none" strike="noStrike" baseline="0" dirty="0">
                          <a:solidFill>
                            <a:srgbClr val="800000"/>
                          </a:solidFill>
                          <a:latin typeface="Arial"/>
                        </a:rPr>
                        <a:t>5'-phosphate oxidase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400" b="1" i="0" u="none" strike="noStrike" baseline="0" dirty="0">
                          <a:solidFill>
                            <a:srgbClr val="800000"/>
                          </a:solidFill>
                          <a:latin typeface="Arial"/>
                        </a:rPr>
                        <a:t>87.5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76767">
                <a:tc>
                  <a:txBody>
                    <a:bodyPr/>
                    <a:lstStyle/>
                    <a:p>
                      <a:pPr algn="l" fontAlgn="b"/>
                      <a:r>
                        <a:rPr lang="en-US" sz="2400" b="0" i="0" u="none" strike="noStrike" baseline="0" dirty="0" smtClean="0">
                          <a:latin typeface="Arial"/>
                        </a:rPr>
                        <a:t> ABC </a:t>
                      </a:r>
                      <a:r>
                        <a:rPr lang="en-US" sz="2400" b="0" i="0" u="none" strike="noStrike" baseline="0" dirty="0">
                          <a:latin typeface="Arial"/>
                        </a:rPr>
                        <a:t>transporter, permease component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baseline="0" dirty="0">
                          <a:latin typeface="Arial"/>
                        </a:rPr>
                        <a:t>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76767">
                <a:tc>
                  <a:txBody>
                    <a:bodyPr/>
                    <a:lstStyle/>
                    <a:p>
                      <a:pPr algn="l" fontAlgn="b"/>
                      <a:r>
                        <a:rPr lang="en-US" sz="2400" b="1" i="0" u="none" strike="noStrike" baseline="0" dirty="0" smtClean="0">
                          <a:solidFill>
                            <a:srgbClr val="800000"/>
                          </a:solidFill>
                          <a:latin typeface="Arial"/>
                        </a:rPr>
                        <a:t> haloacid </a:t>
                      </a:r>
                      <a:r>
                        <a:rPr lang="en-US" sz="2400" b="1" i="0" u="none" strike="noStrike" baseline="0" dirty="0">
                          <a:solidFill>
                            <a:srgbClr val="800000"/>
                          </a:solidFill>
                          <a:latin typeface="Arial"/>
                        </a:rPr>
                        <a:t>dehalogenase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400" b="1" i="0" u="none" strike="noStrike" baseline="0" dirty="0">
                          <a:solidFill>
                            <a:srgbClr val="800000"/>
                          </a:solidFill>
                          <a:latin typeface="Arial"/>
                        </a:rPr>
                        <a:t>53.3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376767">
                <a:tc>
                  <a:txBody>
                    <a:bodyPr/>
                    <a:lstStyle/>
                    <a:p>
                      <a:pPr algn="l" fontAlgn="b"/>
                      <a:r>
                        <a:rPr lang="en-US" sz="2400" b="1" i="0" u="none" strike="noStrike" baseline="0" dirty="0" smtClean="0">
                          <a:solidFill>
                            <a:srgbClr val="800000"/>
                          </a:solidFill>
                          <a:latin typeface="Arial"/>
                        </a:rPr>
                        <a:t> haloacid </a:t>
                      </a:r>
                      <a:r>
                        <a:rPr lang="en-US" sz="2400" b="1" i="0" u="none" strike="noStrike" baseline="0" dirty="0">
                          <a:solidFill>
                            <a:srgbClr val="800000"/>
                          </a:solidFill>
                          <a:latin typeface="Arial"/>
                        </a:rPr>
                        <a:t>dehalogenase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400" b="1" i="0" u="none" strike="noStrike" baseline="0" dirty="0">
                          <a:solidFill>
                            <a:srgbClr val="800000"/>
                          </a:solidFill>
                          <a:latin typeface="Arial"/>
                        </a:rPr>
                        <a:t>51.5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graphicFrame>
        <p:nvGraphicFramePr>
          <p:cNvPr id="29" name="Table 28"/>
          <p:cNvGraphicFramePr>
            <a:graphicFrameLocks noGrp="1"/>
          </p:cNvGraphicFramePr>
          <p:nvPr/>
        </p:nvGraphicFramePr>
        <p:xfrm>
          <a:off x="2305050" y="5510214"/>
          <a:ext cx="7600950" cy="395287"/>
        </p:xfrm>
        <a:graphic>
          <a:graphicData uri="http://schemas.openxmlformats.org/drawingml/2006/table">
            <a:tbl>
              <a:tblPr/>
              <a:tblGrid>
                <a:gridCol w="5625455">
                  <a:extLst>
                    <a:ext uri="{9D8B030D-6E8A-4147-A177-3AD203B41FA5}">
                      <a16:colId xmlns:a16="http://schemas.microsoft.com/office/drawing/2014/main" xmlns="" val="20000"/>
                    </a:ext>
                  </a:extLst>
                </a:gridCol>
                <a:gridCol w="1975495">
                  <a:extLst>
                    <a:ext uri="{9D8B030D-6E8A-4147-A177-3AD203B41FA5}">
                      <a16:colId xmlns:a16="http://schemas.microsoft.com/office/drawing/2014/main" xmlns="" val="20001"/>
                    </a:ext>
                  </a:extLst>
                </a:gridCol>
              </a:tblGrid>
              <a:tr h="395287">
                <a:tc>
                  <a:txBody>
                    <a:bodyPr/>
                    <a:lstStyle/>
                    <a:p>
                      <a:pPr algn="l" fontAlgn="b"/>
                      <a:r>
                        <a:rPr lang="en-US" sz="2200" b="1" i="0" u="none" strike="noStrike" dirty="0" smtClean="0">
                          <a:solidFill>
                            <a:srgbClr val="800000"/>
                          </a:solidFill>
                          <a:latin typeface="Arial"/>
                        </a:rPr>
                        <a:t> </a:t>
                      </a:r>
                      <a:r>
                        <a:rPr lang="en-US" sz="2400" b="1" i="0" u="none" strike="noStrike" dirty="0" smtClean="0">
                          <a:solidFill>
                            <a:srgbClr val="800000"/>
                          </a:solidFill>
                          <a:latin typeface="Arial"/>
                        </a:rPr>
                        <a:t>cyclohexanone </a:t>
                      </a:r>
                      <a:r>
                        <a:rPr lang="en-US" sz="2400" b="1" i="0" u="none" strike="noStrike" dirty="0">
                          <a:solidFill>
                            <a:srgbClr val="800000"/>
                          </a:solidFill>
                          <a:latin typeface="Arial"/>
                        </a:rPr>
                        <a:t>monooxygenase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400" b="1" i="0" u="none" strike="noStrike" dirty="0">
                          <a:solidFill>
                            <a:srgbClr val="800000"/>
                          </a:solidFill>
                          <a:latin typeface="Arial"/>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bl>
          </a:graphicData>
        </a:graphic>
      </p:graphicFrame>
      <p:sp>
        <p:nvSpPr>
          <p:cNvPr id="71731" name="TextBox 19"/>
          <p:cNvSpPr txBox="1">
            <a:spLocks noChangeArrowheads="1"/>
          </p:cNvSpPr>
          <p:nvPr/>
        </p:nvSpPr>
        <p:spPr bwMode="auto">
          <a:xfrm>
            <a:off x="2773364" y="6003926"/>
            <a:ext cx="717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Also found Hlase and CO Dhase upregulated.  </a:t>
            </a:r>
          </a:p>
        </p:txBody>
      </p:sp>
    </p:spTree>
    <p:extLst>
      <p:ext uri="{BB962C8B-B14F-4D97-AF65-F5344CB8AC3E}">
        <p14:creationId xmlns:p14="http://schemas.microsoft.com/office/powerpoint/2010/main" val="177951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1524000" y="0"/>
            <a:ext cx="9144000" cy="68580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2707" name="Line 14"/>
          <p:cNvSpPr>
            <a:spLocks noChangeShapeType="1"/>
          </p:cNvSpPr>
          <p:nvPr/>
        </p:nvSpPr>
        <p:spPr bwMode="auto">
          <a:xfrm>
            <a:off x="2747964" y="5002213"/>
            <a:ext cx="7920037" cy="0"/>
          </a:xfrm>
          <a:prstGeom prst="line">
            <a:avLst/>
          </a:prstGeom>
          <a:noFill/>
          <a:ln w="9525">
            <a:solidFill>
              <a:srgbClr val="292929"/>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68612" name="Rectangle 24"/>
          <p:cNvSpPr>
            <a:spLocks noChangeArrowheads="1"/>
          </p:cNvSpPr>
          <p:nvPr/>
        </p:nvSpPr>
        <p:spPr bwMode="auto">
          <a:xfrm>
            <a:off x="1524000" y="1"/>
            <a:ext cx="9144000" cy="352425"/>
          </a:xfrm>
          <a:prstGeom prst="rect">
            <a:avLst/>
          </a:prstGeom>
          <a:gradFill rotWithShape="1">
            <a:gsLst>
              <a:gs pos="0">
                <a:srgbClr val="F5ECBD"/>
              </a:gs>
              <a:gs pos="100000">
                <a:srgbClr val="800000"/>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grpSp>
        <p:nvGrpSpPr>
          <p:cNvPr id="72709" name="Group 36"/>
          <p:cNvGrpSpPr>
            <a:grpSpLocks/>
          </p:cNvGrpSpPr>
          <p:nvPr/>
        </p:nvGrpSpPr>
        <p:grpSpPr bwMode="auto">
          <a:xfrm>
            <a:off x="1509712" y="239713"/>
            <a:ext cx="9170988" cy="1858962"/>
            <a:chOff x="-9" y="167"/>
            <a:chExt cx="5777" cy="1155"/>
          </a:xfrm>
        </p:grpSpPr>
        <p:pic>
          <p:nvPicPr>
            <p:cNvPr id="72719" name="Picture 9"/>
            <p:cNvPicPr>
              <a:picLocks noChangeAspect="1" noChangeArrowheads="1"/>
            </p:cNvPicPr>
            <p:nvPr/>
          </p:nvPicPr>
          <p:blipFill>
            <a:blip r:embed="rId3">
              <a:extLst>
                <a:ext uri="{28A0092B-C50C-407E-A947-70E740481C1C}">
                  <a14:useLocalDpi xmlns:a14="http://schemas.microsoft.com/office/drawing/2010/main" val="0"/>
                </a:ext>
              </a:extLst>
            </a:blip>
            <a:srcRect l="18044" t="16907" r="27039" b="73273"/>
            <a:stretch>
              <a:fillRect/>
            </a:stretch>
          </p:blipFill>
          <p:spPr bwMode="auto">
            <a:xfrm>
              <a:off x="-9" y="167"/>
              <a:ext cx="576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0" name="Line 19"/>
            <p:cNvSpPr>
              <a:spLocks noChangeShapeType="1"/>
            </p:cNvSpPr>
            <p:nvPr/>
          </p:nvSpPr>
          <p:spPr bwMode="auto">
            <a:xfrm>
              <a:off x="760" y="1314"/>
              <a:ext cx="5008" cy="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pic>
          <p:nvPicPr>
            <p:cNvPr id="72721" name="Picture 32"/>
            <p:cNvPicPr>
              <a:picLocks noChangeAspect="1" noChangeArrowheads="1"/>
            </p:cNvPicPr>
            <p:nvPr/>
          </p:nvPicPr>
          <p:blipFill>
            <a:blip r:embed="rId4">
              <a:extLst>
                <a:ext uri="{28A0092B-C50C-407E-A947-70E740481C1C}">
                  <a14:useLocalDpi xmlns:a14="http://schemas.microsoft.com/office/drawing/2010/main" val="0"/>
                </a:ext>
              </a:extLst>
            </a:blip>
            <a:srcRect l="73499" t="45459" r="17285" b="52551"/>
            <a:stretch>
              <a:fillRect/>
            </a:stretch>
          </p:blipFill>
          <p:spPr bwMode="auto">
            <a:xfrm>
              <a:off x="268" y="190"/>
              <a:ext cx="1023"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2" name="Picture 11"/>
            <p:cNvPicPr>
              <a:picLocks noChangeAspect="1" noChangeArrowheads="1"/>
            </p:cNvPicPr>
            <p:nvPr/>
          </p:nvPicPr>
          <p:blipFill>
            <a:blip r:embed="rId5">
              <a:extLst>
                <a:ext uri="{28A0092B-C50C-407E-A947-70E740481C1C}">
                  <a14:useLocalDpi xmlns:a14="http://schemas.microsoft.com/office/drawing/2010/main" val="0"/>
                </a:ext>
              </a:extLst>
            </a:blip>
            <a:srcRect l="13208" t="35164" r="16328" b="41533"/>
            <a:stretch>
              <a:fillRect/>
            </a:stretch>
          </p:blipFill>
          <p:spPr bwMode="auto">
            <a:xfrm>
              <a:off x="83" y="256"/>
              <a:ext cx="3530"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10" name="Group 33"/>
          <p:cNvGrpSpPr>
            <a:grpSpLocks/>
          </p:cNvGrpSpPr>
          <p:nvPr/>
        </p:nvGrpSpPr>
        <p:grpSpPr bwMode="auto">
          <a:xfrm>
            <a:off x="1497013" y="2038351"/>
            <a:ext cx="1236663" cy="4791075"/>
            <a:chOff x="-17" y="877"/>
            <a:chExt cx="779" cy="3425"/>
          </a:xfrm>
        </p:grpSpPr>
        <p:pic>
          <p:nvPicPr>
            <p:cNvPr id="72716" name="Picture 16"/>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6" y="884"/>
              <a:ext cx="778" cy="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1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27039"/>
            <a:stretch>
              <a:fillRect/>
            </a:stretch>
          </p:blipFill>
          <p:spPr bwMode="auto">
            <a:xfrm>
              <a:off x="-17" y="1237"/>
              <a:ext cx="778" cy="3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8" name="Picture 28"/>
            <p:cNvPicPr>
              <a:picLocks noChangeAspect="1" noChangeArrowheads="1"/>
            </p:cNvPicPr>
            <p:nvPr/>
          </p:nvPicPr>
          <p:blipFill>
            <a:blip r:embed="rId4">
              <a:extLst>
                <a:ext uri="{28A0092B-C50C-407E-A947-70E740481C1C}">
                  <a14:useLocalDpi xmlns:a14="http://schemas.microsoft.com/office/drawing/2010/main" val="0"/>
                </a:ext>
              </a:extLst>
            </a:blip>
            <a:srcRect l="73273" t="45459" r="16907" b="52551"/>
            <a:stretch>
              <a:fillRect/>
            </a:stretch>
          </p:blipFill>
          <p:spPr bwMode="auto">
            <a:xfrm>
              <a:off x="-17" y="877"/>
              <a:ext cx="7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615" name="Rectangle 23"/>
          <p:cNvSpPr>
            <a:spLocks noChangeArrowheads="1"/>
          </p:cNvSpPr>
          <p:nvPr/>
        </p:nvSpPr>
        <p:spPr bwMode="auto">
          <a:xfrm>
            <a:off x="1498600" y="6607176"/>
            <a:ext cx="9169400" cy="250825"/>
          </a:xfrm>
          <a:prstGeom prst="rect">
            <a:avLst/>
          </a:prstGeom>
          <a:gradFill rotWithShape="1">
            <a:gsLst>
              <a:gs pos="0">
                <a:srgbClr val="800000"/>
              </a:gs>
              <a:gs pos="100000">
                <a:srgbClr val="F5ECBD"/>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23" name="Rectangle 22"/>
          <p:cNvSpPr/>
          <p:nvPr/>
        </p:nvSpPr>
        <p:spPr bwMode="auto">
          <a:xfrm>
            <a:off x="3671889" y="2825835"/>
            <a:ext cx="6682213" cy="2308324"/>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base">
              <a:spcBef>
                <a:spcPct val="0"/>
              </a:spcBef>
              <a:spcAft>
                <a:spcPct val="0"/>
              </a:spcAft>
              <a:defRPr/>
            </a:pPr>
            <a:r>
              <a:rPr lang="en-US" sz="7200" b="1" dirty="0">
                <a:ln w="11430"/>
                <a:solidFill>
                  <a:srgbClr val="800000"/>
                </a:solidFill>
                <a:effectLst>
                  <a:outerShdw blurRad="50800" dist="39000" dir="5460000" algn="tl">
                    <a:srgbClr val="000000">
                      <a:alpha val="38000"/>
                    </a:srgbClr>
                  </a:outerShdw>
                </a:effectLst>
              </a:rPr>
              <a:t>Biochemistry Experiments</a:t>
            </a:r>
          </a:p>
        </p:txBody>
      </p:sp>
      <p:sp>
        <p:nvSpPr>
          <p:cNvPr id="72713" name="TextBox 24"/>
          <p:cNvSpPr txBox="1">
            <a:spLocks noChangeArrowheads="1"/>
          </p:cNvSpPr>
          <p:nvPr/>
        </p:nvSpPr>
        <p:spPr bwMode="auto">
          <a:xfrm>
            <a:off x="6221413" y="5330825"/>
            <a:ext cx="33131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Metabolite Profiling</a:t>
            </a:r>
          </a:p>
        </p:txBody>
      </p:sp>
      <p:pic>
        <p:nvPicPr>
          <p:cNvPr id="72714" name="Picture 26" descr="http://upload.wikimedia.org/wikipedia/commons/thumb/3/3c/Glutathione-3D-vdW.png/800px-Glutathione-3D-vdW.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27564" y="2566989"/>
            <a:ext cx="1152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5" name="TextBox 24"/>
          <p:cNvSpPr txBox="1">
            <a:spLocks noChangeArrowheads="1"/>
          </p:cNvSpPr>
          <p:nvPr/>
        </p:nvSpPr>
        <p:spPr bwMode="auto">
          <a:xfrm>
            <a:off x="6208713" y="5837239"/>
            <a:ext cx="3871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Enzyme Assays</a:t>
            </a:r>
          </a:p>
        </p:txBody>
      </p:sp>
    </p:spTree>
    <p:extLst>
      <p:ext uri="{BB962C8B-B14F-4D97-AF65-F5344CB8AC3E}">
        <p14:creationId xmlns:p14="http://schemas.microsoft.com/office/powerpoint/2010/main" val="32359293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Rectangle 319"/>
          <p:cNvSpPr/>
          <p:nvPr/>
        </p:nvSpPr>
        <p:spPr bwMode="auto">
          <a:xfrm>
            <a:off x="4943475" y="2171700"/>
            <a:ext cx="4838700" cy="2000250"/>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321" name="Rectangle 320"/>
          <p:cNvSpPr/>
          <p:nvPr/>
        </p:nvSpPr>
        <p:spPr bwMode="auto">
          <a:xfrm>
            <a:off x="2095500" y="2160589"/>
            <a:ext cx="4895850" cy="2020887"/>
          </a:xfrm>
          <a:prstGeom prst="rect">
            <a:avLst/>
          </a:prstGeom>
          <a:gradFill flip="none" rotWithShape="1">
            <a:gsLst>
              <a:gs pos="0">
                <a:srgbClr val="8488C4"/>
              </a:gs>
              <a:gs pos="53000">
                <a:srgbClr val="D4DEFF"/>
              </a:gs>
              <a:gs pos="83000">
                <a:srgbClr val="D4DEFF"/>
              </a:gs>
              <a:gs pos="100000">
                <a:srgbClr val="96AB94"/>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3732" name="Group 2"/>
          <p:cNvGrpSpPr>
            <a:grpSpLocks/>
          </p:cNvGrpSpPr>
          <p:nvPr/>
        </p:nvGrpSpPr>
        <p:grpSpPr bwMode="auto">
          <a:xfrm>
            <a:off x="1524000" y="0"/>
            <a:ext cx="9144000" cy="6858000"/>
            <a:chOff x="0" y="0"/>
            <a:chExt cx="5760" cy="4320"/>
          </a:xfrm>
        </p:grpSpPr>
        <p:sp>
          <p:nvSpPr>
            <p:cNvPr id="69649"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69650"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3747"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3748"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3733" name="Text Box 7"/>
          <p:cNvSpPr txBox="1">
            <a:spLocks noChangeArrowheads="1"/>
          </p:cNvSpPr>
          <p:nvPr/>
        </p:nvSpPr>
        <p:spPr bwMode="auto">
          <a:xfrm>
            <a:off x="1524000" y="18097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Cyclohexanone Monooxygenase (CMO)</a:t>
            </a:r>
          </a:p>
        </p:txBody>
      </p:sp>
      <p:sp>
        <p:nvSpPr>
          <p:cNvPr id="73734" name="TextBox 314"/>
          <p:cNvSpPr txBox="1">
            <a:spLocks noChangeArrowheads="1"/>
          </p:cNvSpPr>
          <p:nvPr/>
        </p:nvSpPr>
        <p:spPr bwMode="auto">
          <a:xfrm>
            <a:off x="1847851" y="1057276"/>
            <a:ext cx="8715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Monooxygenase adds O</a:t>
            </a:r>
            <a:r>
              <a:rPr lang="en-US" altLang="en-US" sz="2800" baseline="-25000">
                <a:solidFill>
                  <a:srgbClr val="000000"/>
                </a:solidFill>
              </a:rPr>
              <a:t>2</a:t>
            </a:r>
            <a:r>
              <a:rPr lang="en-US" altLang="en-US" sz="2800">
                <a:solidFill>
                  <a:srgbClr val="000000"/>
                </a:solidFill>
              </a:rPr>
              <a:t> to double bond</a:t>
            </a:r>
          </a:p>
        </p:txBody>
      </p:sp>
      <p:sp>
        <p:nvSpPr>
          <p:cNvPr id="73735" name="TextBox 321"/>
          <p:cNvSpPr txBox="1">
            <a:spLocks noChangeArrowheads="1"/>
          </p:cNvSpPr>
          <p:nvPr/>
        </p:nvSpPr>
        <p:spPr bwMode="auto">
          <a:xfrm>
            <a:off x="7724775" y="21812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GSH Conjugate</a:t>
            </a:r>
          </a:p>
        </p:txBody>
      </p:sp>
      <p:grpSp>
        <p:nvGrpSpPr>
          <p:cNvPr id="73736" name="Group 15"/>
          <p:cNvGrpSpPr>
            <a:grpSpLocks/>
          </p:cNvGrpSpPr>
          <p:nvPr/>
        </p:nvGrpSpPr>
        <p:grpSpPr bwMode="auto">
          <a:xfrm>
            <a:off x="3865563" y="1981201"/>
            <a:ext cx="971550" cy="461963"/>
            <a:chOff x="1666046" y="4096390"/>
            <a:chExt cx="971813" cy="461962"/>
          </a:xfrm>
        </p:grpSpPr>
        <p:sp>
          <p:nvSpPr>
            <p:cNvPr id="17" name="Oval 16"/>
            <p:cNvSpPr/>
            <p:nvPr/>
          </p:nvSpPr>
          <p:spPr>
            <a:xfrm>
              <a:off x="1686689" y="4115440"/>
              <a:ext cx="828899" cy="42862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8" name="TextBox 320"/>
            <p:cNvSpPr txBox="1">
              <a:spLocks noChangeArrowheads="1"/>
            </p:cNvSpPr>
            <p:nvPr/>
          </p:nvSpPr>
          <p:spPr bwMode="auto">
            <a:xfrm>
              <a:off x="1666046" y="4096390"/>
              <a:ext cx="971813" cy="461962"/>
            </a:xfrm>
            <a:prstGeom prst="rect">
              <a:avLst/>
            </a:prstGeom>
            <a:noFill/>
            <a:ln w="9525">
              <a:noFill/>
              <a:miter lim="800000"/>
              <a:headEnd/>
              <a:tailEnd/>
            </a:ln>
          </p:spPr>
          <p:txBody>
            <a:bodyPr>
              <a:spAutoFit/>
            </a:bodyPr>
            <a:lstStyle/>
            <a:p>
              <a:pPr fontAlgn="base">
                <a:spcBef>
                  <a:spcPct val="0"/>
                </a:spcBef>
                <a:spcAft>
                  <a:spcPct val="0"/>
                </a:spcAft>
                <a:defRPr/>
              </a:pPr>
              <a:r>
                <a:rPr lang="en-US" sz="2400" b="1" dirty="0">
                  <a:solidFill>
                    <a:srgbClr val="2D2D8A">
                      <a:lumMod val="75000"/>
                    </a:srgbClr>
                  </a:solidFill>
                </a:rPr>
                <a:t>CMO</a:t>
              </a:r>
            </a:p>
          </p:txBody>
        </p:sp>
      </p:grpSp>
      <p:grpSp>
        <p:nvGrpSpPr>
          <p:cNvPr id="73737" name="Group 18"/>
          <p:cNvGrpSpPr>
            <a:grpSpLocks/>
          </p:cNvGrpSpPr>
          <p:nvPr/>
        </p:nvGrpSpPr>
        <p:grpSpPr bwMode="auto">
          <a:xfrm>
            <a:off x="6534150" y="1985963"/>
            <a:ext cx="973138" cy="461962"/>
            <a:chOff x="3848099" y="3748088"/>
            <a:chExt cx="973139" cy="461962"/>
          </a:xfrm>
        </p:grpSpPr>
        <p:sp>
          <p:nvSpPr>
            <p:cNvPr id="20" name="Oval 19"/>
            <p:cNvSpPr/>
            <p:nvPr/>
          </p:nvSpPr>
          <p:spPr>
            <a:xfrm>
              <a:off x="3848099" y="3762375"/>
              <a:ext cx="828676"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3742" name="TextBox 324"/>
            <p:cNvSpPr txBox="1">
              <a:spLocks noChangeArrowheads="1"/>
            </p:cNvSpPr>
            <p:nvPr/>
          </p:nvSpPr>
          <p:spPr bwMode="auto">
            <a:xfrm>
              <a:off x="3849688" y="3748088"/>
              <a:ext cx="97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800000"/>
                  </a:solidFill>
                </a:rPr>
                <a:t>GST</a:t>
              </a:r>
            </a:p>
          </p:txBody>
        </p:sp>
      </p:grpSp>
      <p:sp>
        <p:nvSpPr>
          <p:cNvPr id="73738" name="TextBox 314"/>
          <p:cNvSpPr txBox="1">
            <a:spLocks noChangeArrowheads="1"/>
          </p:cNvSpPr>
          <p:nvPr/>
        </p:nvSpPr>
        <p:spPr bwMode="auto">
          <a:xfrm>
            <a:off x="2041525" y="4143376"/>
            <a:ext cx="46545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RNA</a:t>
            </a:r>
          </a:p>
          <a:p>
            <a:pPr algn="ctr" eaLnBrk="1" fontAlgn="base" hangingPunct="1">
              <a:spcBef>
                <a:spcPct val="0"/>
              </a:spcBef>
              <a:spcAft>
                <a:spcPct val="0"/>
              </a:spcAft>
            </a:pPr>
            <a:r>
              <a:rPr lang="en-US" altLang="en-US" sz="2800">
                <a:solidFill>
                  <a:srgbClr val="000000"/>
                </a:solidFill>
              </a:rPr>
              <a:t>Protein</a:t>
            </a:r>
          </a:p>
          <a:p>
            <a:pPr algn="ctr" eaLnBrk="1" fontAlgn="base" hangingPunct="1">
              <a:spcBef>
                <a:spcPct val="0"/>
              </a:spcBef>
              <a:spcAft>
                <a:spcPct val="0"/>
              </a:spcAft>
            </a:pPr>
            <a:r>
              <a:rPr lang="en-US" altLang="en-US" sz="2800">
                <a:solidFill>
                  <a:srgbClr val="000000"/>
                </a:solidFill>
              </a:rPr>
              <a:t>Whole Cells </a:t>
            </a:r>
          </a:p>
          <a:p>
            <a:pPr algn="ctr" eaLnBrk="1" fontAlgn="base" hangingPunct="1">
              <a:spcBef>
                <a:spcPct val="0"/>
              </a:spcBef>
              <a:spcAft>
                <a:spcPct val="0"/>
              </a:spcAft>
            </a:pPr>
            <a:r>
              <a:rPr lang="en-US" altLang="en-US" sz="2400">
                <a:solidFill>
                  <a:srgbClr val="000000"/>
                </a:solidFill>
              </a:rPr>
              <a:t>-O</a:t>
            </a:r>
            <a:r>
              <a:rPr lang="en-US" altLang="en-US" sz="2400" baseline="-25000">
                <a:solidFill>
                  <a:srgbClr val="000000"/>
                </a:solidFill>
              </a:rPr>
              <a:t>2</a:t>
            </a:r>
            <a:r>
              <a:rPr lang="en-US" altLang="en-US" sz="2400">
                <a:solidFill>
                  <a:srgbClr val="000000"/>
                </a:solidFill>
              </a:rPr>
              <a:t> uptake</a:t>
            </a:r>
          </a:p>
          <a:p>
            <a:pPr algn="ctr" eaLnBrk="1" fontAlgn="base" hangingPunct="1">
              <a:spcBef>
                <a:spcPct val="0"/>
              </a:spcBef>
              <a:spcAft>
                <a:spcPct val="0"/>
              </a:spcAft>
            </a:pPr>
            <a:r>
              <a:rPr lang="en-US" altLang="en-US" sz="2400">
                <a:solidFill>
                  <a:srgbClr val="000000"/>
                </a:solidFill>
              </a:rPr>
              <a:t> -production of epoxides</a:t>
            </a:r>
          </a:p>
        </p:txBody>
      </p:sp>
      <p:pic>
        <p:nvPicPr>
          <p:cNvPr id="73739"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99" t="42403" r="2940" b="26717"/>
          <a:stretch>
            <a:fillRect/>
          </a:stretch>
        </p:blipFill>
        <p:spPr bwMode="auto">
          <a:xfrm>
            <a:off x="2044701" y="2244726"/>
            <a:ext cx="7834313"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p:nvSpPr>
        <p:spPr>
          <a:xfrm>
            <a:off x="6553200" y="1860551"/>
            <a:ext cx="3594100" cy="2570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Tree>
    <p:extLst>
      <p:ext uri="{BB962C8B-B14F-4D97-AF65-F5344CB8AC3E}">
        <p14:creationId xmlns:p14="http://schemas.microsoft.com/office/powerpoint/2010/main" val="22620673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Rectangle 320"/>
          <p:cNvSpPr/>
          <p:nvPr/>
        </p:nvSpPr>
        <p:spPr bwMode="auto">
          <a:xfrm>
            <a:off x="2095500" y="1941514"/>
            <a:ext cx="4895850" cy="2020887"/>
          </a:xfrm>
          <a:prstGeom prst="rect">
            <a:avLst/>
          </a:prstGeom>
          <a:gradFill flip="none" rotWithShape="1">
            <a:gsLst>
              <a:gs pos="0">
                <a:srgbClr val="8488C4"/>
              </a:gs>
              <a:gs pos="53000">
                <a:srgbClr val="D4DEFF"/>
              </a:gs>
              <a:gs pos="83000">
                <a:srgbClr val="D4DEFF"/>
              </a:gs>
              <a:gs pos="100000">
                <a:srgbClr val="96AB94"/>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320" name="Rectangle 319"/>
          <p:cNvSpPr/>
          <p:nvPr/>
        </p:nvSpPr>
        <p:spPr bwMode="auto">
          <a:xfrm>
            <a:off x="4943475" y="1952625"/>
            <a:ext cx="4838700" cy="2000250"/>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4756" name="Group 2"/>
          <p:cNvGrpSpPr>
            <a:grpSpLocks/>
          </p:cNvGrpSpPr>
          <p:nvPr/>
        </p:nvGrpSpPr>
        <p:grpSpPr bwMode="auto">
          <a:xfrm>
            <a:off x="1524000" y="0"/>
            <a:ext cx="9144000" cy="6858000"/>
            <a:chOff x="0" y="0"/>
            <a:chExt cx="5760" cy="4320"/>
          </a:xfrm>
        </p:grpSpPr>
        <p:sp>
          <p:nvSpPr>
            <p:cNvPr id="70672"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0673"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4770"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4771"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4757" name="Text Box 7"/>
          <p:cNvSpPr txBox="1">
            <a:spLocks noChangeArrowheads="1"/>
          </p:cNvSpPr>
          <p:nvPr/>
        </p:nvSpPr>
        <p:spPr bwMode="auto">
          <a:xfrm>
            <a:off x="1524000" y="16192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Glutathione </a:t>
            </a:r>
            <a:r>
              <a:rPr lang="en-US" altLang="en-US" sz="3200" b="1" i="1">
                <a:solidFill>
                  <a:srgbClr val="800000"/>
                </a:solidFill>
                <a:latin typeface="Verdana" panose="020B0604030504040204" pitchFamily="34" charset="0"/>
              </a:rPr>
              <a:t>S</a:t>
            </a:r>
            <a:r>
              <a:rPr lang="en-US" altLang="en-US" sz="3200" b="1">
                <a:solidFill>
                  <a:srgbClr val="800000"/>
                </a:solidFill>
                <a:latin typeface="Verdana" panose="020B0604030504040204" pitchFamily="34" charset="0"/>
              </a:rPr>
              <a:t>-Transferase (GST)</a:t>
            </a:r>
          </a:p>
        </p:txBody>
      </p:sp>
      <p:sp>
        <p:nvSpPr>
          <p:cNvPr id="74758" name="TextBox 314"/>
          <p:cNvSpPr txBox="1">
            <a:spLocks noChangeArrowheads="1"/>
          </p:cNvSpPr>
          <p:nvPr/>
        </p:nvSpPr>
        <p:spPr bwMode="auto">
          <a:xfrm>
            <a:off x="1847851" y="1057276"/>
            <a:ext cx="8715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GST Transforms an Epoxide from a Monooxygenase</a:t>
            </a:r>
          </a:p>
        </p:txBody>
      </p:sp>
      <p:grpSp>
        <p:nvGrpSpPr>
          <p:cNvPr id="74759" name="Group 15"/>
          <p:cNvGrpSpPr>
            <a:grpSpLocks/>
          </p:cNvGrpSpPr>
          <p:nvPr/>
        </p:nvGrpSpPr>
        <p:grpSpPr bwMode="auto">
          <a:xfrm>
            <a:off x="3852863" y="1746250"/>
            <a:ext cx="971550" cy="463550"/>
            <a:chOff x="1653371" y="4080624"/>
            <a:chExt cx="970937" cy="463440"/>
          </a:xfrm>
        </p:grpSpPr>
        <p:sp>
          <p:nvSpPr>
            <p:cNvPr id="17" name="Oval 16"/>
            <p:cNvSpPr/>
            <p:nvPr/>
          </p:nvSpPr>
          <p:spPr>
            <a:xfrm>
              <a:off x="1686687" y="4115541"/>
              <a:ext cx="828152" cy="4285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8" name="TextBox 320"/>
            <p:cNvSpPr txBox="1">
              <a:spLocks noChangeArrowheads="1"/>
            </p:cNvSpPr>
            <p:nvPr/>
          </p:nvSpPr>
          <p:spPr bwMode="auto">
            <a:xfrm>
              <a:off x="1653371" y="4080624"/>
              <a:ext cx="970937" cy="461853"/>
            </a:xfrm>
            <a:prstGeom prst="rect">
              <a:avLst/>
            </a:prstGeom>
            <a:noFill/>
            <a:ln w="9525">
              <a:noFill/>
              <a:miter lim="800000"/>
              <a:headEnd/>
              <a:tailEnd/>
            </a:ln>
          </p:spPr>
          <p:txBody>
            <a:bodyPr>
              <a:spAutoFit/>
            </a:bodyPr>
            <a:lstStyle/>
            <a:p>
              <a:pPr fontAlgn="base">
                <a:spcBef>
                  <a:spcPct val="0"/>
                </a:spcBef>
                <a:spcAft>
                  <a:spcPct val="0"/>
                </a:spcAft>
                <a:defRPr/>
              </a:pPr>
              <a:r>
                <a:rPr lang="en-US" sz="2400" b="1" dirty="0">
                  <a:solidFill>
                    <a:srgbClr val="2D2D8A">
                      <a:lumMod val="75000"/>
                    </a:srgbClr>
                  </a:solidFill>
                </a:rPr>
                <a:t>CMO</a:t>
              </a:r>
            </a:p>
          </p:txBody>
        </p:sp>
      </p:grpSp>
      <p:grpSp>
        <p:nvGrpSpPr>
          <p:cNvPr id="74760" name="Group 18"/>
          <p:cNvGrpSpPr>
            <a:grpSpLocks/>
          </p:cNvGrpSpPr>
          <p:nvPr/>
        </p:nvGrpSpPr>
        <p:grpSpPr bwMode="auto">
          <a:xfrm>
            <a:off x="6534150" y="1766888"/>
            <a:ext cx="973138" cy="461962"/>
            <a:chOff x="3848099" y="3748088"/>
            <a:chExt cx="973139" cy="461962"/>
          </a:xfrm>
        </p:grpSpPr>
        <p:sp>
          <p:nvSpPr>
            <p:cNvPr id="20" name="Oval 19"/>
            <p:cNvSpPr/>
            <p:nvPr/>
          </p:nvSpPr>
          <p:spPr>
            <a:xfrm>
              <a:off x="3848099" y="3762375"/>
              <a:ext cx="828676"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4765" name="TextBox 324"/>
            <p:cNvSpPr txBox="1">
              <a:spLocks noChangeArrowheads="1"/>
            </p:cNvSpPr>
            <p:nvPr/>
          </p:nvSpPr>
          <p:spPr bwMode="auto">
            <a:xfrm>
              <a:off x="3849688" y="3748088"/>
              <a:ext cx="97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FF6600"/>
                  </a:solidFill>
                </a:rPr>
                <a:t>GST</a:t>
              </a:r>
            </a:p>
          </p:txBody>
        </p:sp>
      </p:grpSp>
      <p:sp>
        <p:nvSpPr>
          <p:cNvPr id="74761" name="TextBox 314"/>
          <p:cNvSpPr txBox="1">
            <a:spLocks noChangeArrowheads="1"/>
          </p:cNvSpPr>
          <p:nvPr/>
        </p:nvSpPr>
        <p:spPr bwMode="auto">
          <a:xfrm>
            <a:off x="6143626" y="4017963"/>
            <a:ext cx="29003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RNA</a:t>
            </a:r>
          </a:p>
          <a:p>
            <a:pPr algn="ctr" eaLnBrk="1" fontAlgn="base" hangingPunct="1">
              <a:spcBef>
                <a:spcPct val="0"/>
              </a:spcBef>
              <a:spcAft>
                <a:spcPct val="0"/>
              </a:spcAft>
            </a:pPr>
            <a:r>
              <a:rPr lang="en-US" altLang="en-US" sz="2800">
                <a:solidFill>
                  <a:srgbClr val="000000"/>
                </a:solidFill>
              </a:rPr>
              <a:t>Protein</a:t>
            </a:r>
          </a:p>
          <a:p>
            <a:pPr algn="ctr" eaLnBrk="1" fontAlgn="base" hangingPunct="1">
              <a:spcBef>
                <a:spcPct val="0"/>
              </a:spcBef>
              <a:spcAft>
                <a:spcPct val="0"/>
              </a:spcAft>
            </a:pPr>
            <a:r>
              <a:rPr lang="en-US" altLang="en-US" sz="2800">
                <a:solidFill>
                  <a:srgbClr val="000000"/>
                </a:solidFill>
              </a:rPr>
              <a:t>Metabolites</a:t>
            </a:r>
          </a:p>
          <a:p>
            <a:pPr algn="ctr" eaLnBrk="1" fontAlgn="base" hangingPunct="1">
              <a:spcBef>
                <a:spcPct val="0"/>
              </a:spcBef>
              <a:spcAft>
                <a:spcPct val="0"/>
              </a:spcAft>
            </a:pPr>
            <a:r>
              <a:rPr lang="en-US" altLang="en-US" sz="2800">
                <a:solidFill>
                  <a:srgbClr val="000000"/>
                </a:solidFill>
              </a:rPr>
              <a:t>Enzyme Assay</a:t>
            </a:r>
          </a:p>
        </p:txBody>
      </p:sp>
      <p:sp>
        <p:nvSpPr>
          <p:cNvPr id="74762" name="TextBox 21"/>
          <p:cNvSpPr txBox="1">
            <a:spLocks noChangeArrowheads="1"/>
          </p:cNvSpPr>
          <p:nvPr/>
        </p:nvSpPr>
        <p:spPr bwMode="auto">
          <a:xfrm>
            <a:off x="2122488" y="6154738"/>
            <a:ext cx="8545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i="1">
                <a:solidFill>
                  <a:srgbClr val="000000"/>
                </a:solidFill>
              </a:rPr>
              <a:t>Rhodococcus</a:t>
            </a:r>
            <a:r>
              <a:rPr lang="en-US" altLang="en-US" sz="2400">
                <a:solidFill>
                  <a:srgbClr val="000000"/>
                </a:solidFill>
              </a:rPr>
              <a:t> strain AD45   </a:t>
            </a:r>
            <a:r>
              <a:rPr lang="en-US" altLang="en-US" sz="2200">
                <a:solidFill>
                  <a:srgbClr val="000000"/>
                </a:solidFill>
              </a:rPr>
              <a:t>(van Hylckama Vlieg et al., 1999) </a:t>
            </a:r>
          </a:p>
        </p:txBody>
      </p:sp>
      <p:pic>
        <p:nvPicPr>
          <p:cNvPr id="74763"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99" t="42403" r="2940" b="26717"/>
          <a:stretch>
            <a:fillRect/>
          </a:stretch>
        </p:blipFill>
        <p:spPr bwMode="auto">
          <a:xfrm>
            <a:off x="2133600" y="1939925"/>
            <a:ext cx="7691438"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9539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
          <p:cNvGrpSpPr>
            <a:grpSpLocks/>
          </p:cNvGrpSpPr>
          <p:nvPr/>
        </p:nvGrpSpPr>
        <p:grpSpPr bwMode="auto">
          <a:xfrm>
            <a:off x="1524000" y="0"/>
            <a:ext cx="9144000" cy="6858000"/>
            <a:chOff x="0" y="0"/>
            <a:chExt cx="5760" cy="4320"/>
          </a:xfrm>
        </p:grpSpPr>
        <p:sp>
          <p:nvSpPr>
            <p:cNvPr id="71697"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1698"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5795"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5796"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5779" name="Text Box 7"/>
          <p:cNvSpPr txBox="1">
            <a:spLocks noChangeArrowheads="1"/>
          </p:cNvSpPr>
          <p:nvPr/>
        </p:nvSpPr>
        <p:spPr bwMode="auto">
          <a:xfrm>
            <a:off x="1524000" y="152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Glutathione S-Transferase (GST)</a:t>
            </a:r>
          </a:p>
        </p:txBody>
      </p:sp>
      <p:sp>
        <p:nvSpPr>
          <p:cNvPr id="75780" name="TextBox 314"/>
          <p:cNvSpPr txBox="1">
            <a:spLocks noChangeArrowheads="1"/>
          </p:cNvSpPr>
          <p:nvPr/>
        </p:nvSpPr>
        <p:spPr bwMode="auto">
          <a:xfrm>
            <a:off x="1762126" y="876301"/>
            <a:ext cx="6486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800">
                <a:solidFill>
                  <a:srgbClr val="000000"/>
                </a:solidFill>
              </a:rPr>
              <a:t>GST as a Dehalogenase</a:t>
            </a:r>
          </a:p>
        </p:txBody>
      </p:sp>
      <p:grpSp>
        <p:nvGrpSpPr>
          <p:cNvPr id="75781" name="Group 20"/>
          <p:cNvGrpSpPr>
            <a:grpSpLocks/>
          </p:cNvGrpSpPr>
          <p:nvPr/>
        </p:nvGrpSpPr>
        <p:grpSpPr bwMode="auto">
          <a:xfrm>
            <a:off x="3381376" y="1133475"/>
            <a:ext cx="4943475" cy="5391150"/>
            <a:chOff x="628650" y="1152525"/>
            <a:chExt cx="4943475" cy="5391150"/>
          </a:xfrm>
        </p:grpSpPr>
        <p:sp>
          <p:nvSpPr>
            <p:cNvPr id="318" name="Trapezoid 317"/>
            <p:cNvSpPr/>
            <p:nvPr/>
          </p:nvSpPr>
          <p:spPr bwMode="auto">
            <a:xfrm rot="16200000">
              <a:off x="452438" y="1423987"/>
              <a:ext cx="5391150" cy="4848225"/>
            </a:xfrm>
            <a:prstGeom prst="trapezoid">
              <a:avLst/>
            </a:prstGeom>
            <a:gradFill flip="none" rotWithShape="1">
              <a:gsLst>
                <a:gs pos="0">
                  <a:srgbClr val="FFCC99"/>
                </a:gs>
                <a:gs pos="17999">
                  <a:srgbClr val="FEE7F2"/>
                </a:gs>
                <a:gs pos="36000">
                  <a:srgbClr val="FAC77D"/>
                </a:gs>
                <a:gs pos="61000">
                  <a:srgbClr val="FBA97D"/>
                </a:gs>
                <a:gs pos="82001">
                  <a:srgbClr val="FBD49C"/>
                </a:gs>
                <a:gs pos="100000">
                  <a:srgbClr val="FEE7F2"/>
                </a:gs>
              </a:gsLst>
              <a:path path="rect">
                <a:fillToRect t="100000" r="100000"/>
              </a:path>
              <a:tileRect l="-100000" b="-100000"/>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5784" name="Group 319"/>
            <p:cNvGrpSpPr>
              <a:grpSpLocks/>
            </p:cNvGrpSpPr>
            <p:nvPr/>
          </p:nvGrpSpPr>
          <p:grpSpPr bwMode="auto">
            <a:xfrm>
              <a:off x="628650" y="1524000"/>
              <a:ext cx="4814888" cy="4564063"/>
              <a:chOff x="628650" y="1524000"/>
              <a:chExt cx="4815418" cy="4563999"/>
            </a:xfrm>
          </p:grpSpPr>
          <p:pic>
            <p:nvPicPr>
              <p:cNvPr id="75791"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801" t="17920" r="23801" b="13280"/>
              <a:stretch>
                <a:fillRect/>
              </a:stretch>
            </p:blipFill>
            <p:spPr bwMode="auto">
              <a:xfrm>
                <a:off x="628650" y="1662303"/>
                <a:ext cx="4815418" cy="442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 name="Oval 318"/>
              <p:cNvSpPr/>
              <p:nvPr/>
            </p:nvSpPr>
            <p:spPr>
              <a:xfrm>
                <a:off x="2486229" y="1524000"/>
                <a:ext cx="523933" cy="228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grpSp>
          <p:nvGrpSpPr>
            <p:cNvPr id="75785" name="Group 14"/>
            <p:cNvGrpSpPr>
              <a:grpSpLocks/>
            </p:cNvGrpSpPr>
            <p:nvPr/>
          </p:nvGrpSpPr>
          <p:grpSpPr bwMode="auto">
            <a:xfrm>
              <a:off x="1933574" y="1833563"/>
              <a:ext cx="973139" cy="461962"/>
              <a:chOff x="3848099" y="3748088"/>
              <a:chExt cx="973139" cy="461962"/>
            </a:xfrm>
          </p:grpSpPr>
          <p:sp>
            <p:nvSpPr>
              <p:cNvPr id="16" name="Oval 15"/>
              <p:cNvSpPr/>
              <p:nvPr/>
            </p:nvSpPr>
            <p:spPr>
              <a:xfrm>
                <a:off x="3848100" y="3762375"/>
                <a:ext cx="828675"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5790" name="TextBox 324"/>
              <p:cNvSpPr txBox="1">
                <a:spLocks noChangeArrowheads="1"/>
              </p:cNvSpPr>
              <p:nvPr/>
            </p:nvSpPr>
            <p:spPr bwMode="auto">
              <a:xfrm>
                <a:off x="3849688" y="3748088"/>
                <a:ext cx="97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FF6600"/>
                    </a:solidFill>
                  </a:rPr>
                  <a:t>GST</a:t>
                </a:r>
              </a:p>
            </p:txBody>
          </p:sp>
        </p:grpSp>
        <p:grpSp>
          <p:nvGrpSpPr>
            <p:cNvPr id="75786" name="Group 17"/>
            <p:cNvGrpSpPr>
              <a:grpSpLocks/>
            </p:cNvGrpSpPr>
            <p:nvPr/>
          </p:nvGrpSpPr>
          <p:grpSpPr bwMode="auto">
            <a:xfrm>
              <a:off x="1838324" y="5500688"/>
              <a:ext cx="973139" cy="461962"/>
              <a:chOff x="3848099" y="3748088"/>
              <a:chExt cx="973139" cy="461962"/>
            </a:xfrm>
          </p:grpSpPr>
          <p:sp>
            <p:nvSpPr>
              <p:cNvPr id="19" name="Oval 18"/>
              <p:cNvSpPr/>
              <p:nvPr/>
            </p:nvSpPr>
            <p:spPr>
              <a:xfrm>
                <a:off x="3848100" y="3762375"/>
                <a:ext cx="828675"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5788" name="TextBox 324"/>
              <p:cNvSpPr txBox="1">
                <a:spLocks noChangeArrowheads="1"/>
              </p:cNvSpPr>
              <p:nvPr/>
            </p:nvSpPr>
            <p:spPr bwMode="auto">
              <a:xfrm>
                <a:off x="3849688" y="3748088"/>
                <a:ext cx="97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FF6600"/>
                    </a:solidFill>
                  </a:rPr>
                  <a:t>GST</a:t>
                </a:r>
              </a:p>
            </p:txBody>
          </p:sp>
        </p:grpSp>
      </p:grpSp>
      <p:sp>
        <p:nvSpPr>
          <p:cNvPr id="75782" name="Rectangle 20"/>
          <p:cNvSpPr>
            <a:spLocks noChangeArrowheads="1"/>
          </p:cNvSpPr>
          <p:nvPr/>
        </p:nvSpPr>
        <p:spPr bwMode="auto">
          <a:xfrm>
            <a:off x="1524001" y="6116638"/>
            <a:ext cx="5927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i="1">
                <a:solidFill>
                  <a:srgbClr val="000000"/>
                </a:solidFill>
              </a:rPr>
              <a:t>Methylobacterium   </a:t>
            </a:r>
            <a:r>
              <a:rPr lang="en-US" altLang="en-US" sz="2400">
                <a:solidFill>
                  <a:srgbClr val="000000"/>
                </a:solidFill>
              </a:rPr>
              <a:t>(Kayser et al. 2001)</a:t>
            </a:r>
          </a:p>
        </p:txBody>
      </p:sp>
    </p:spTree>
    <p:extLst>
      <p:ext uri="{BB962C8B-B14F-4D97-AF65-F5344CB8AC3E}">
        <p14:creationId xmlns:p14="http://schemas.microsoft.com/office/powerpoint/2010/main" val="13874582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
          <p:cNvGrpSpPr>
            <a:grpSpLocks/>
          </p:cNvGrpSpPr>
          <p:nvPr/>
        </p:nvGrpSpPr>
        <p:grpSpPr bwMode="auto">
          <a:xfrm>
            <a:off x="1524000" y="0"/>
            <a:ext cx="9144000" cy="6858000"/>
            <a:chOff x="0" y="0"/>
            <a:chExt cx="5760" cy="4320"/>
          </a:xfrm>
        </p:grpSpPr>
        <p:sp>
          <p:nvSpPr>
            <p:cNvPr id="72714"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2715"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6812"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6813"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6803" name="Text Box 7"/>
          <p:cNvSpPr txBox="1">
            <a:spLocks noChangeArrowheads="1"/>
          </p:cNvSpPr>
          <p:nvPr/>
        </p:nvSpPr>
        <p:spPr bwMode="auto">
          <a:xfrm>
            <a:off x="1524000" y="16192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Haloacid Dehalogenase (HAD)</a:t>
            </a:r>
          </a:p>
        </p:txBody>
      </p:sp>
      <p:sp>
        <p:nvSpPr>
          <p:cNvPr id="11" name="Rectangle 10"/>
          <p:cNvSpPr/>
          <p:nvPr/>
        </p:nvSpPr>
        <p:spPr bwMode="auto">
          <a:xfrm>
            <a:off x="3924301" y="1514476"/>
            <a:ext cx="4924425" cy="2143125"/>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pic>
        <p:nvPicPr>
          <p:cNvPr id="76805"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5609" t="13000" r="7187" b="50500"/>
          <a:stretch>
            <a:fillRect/>
          </a:stretch>
        </p:blipFill>
        <p:spPr bwMode="auto">
          <a:xfrm>
            <a:off x="3905251" y="1371600"/>
            <a:ext cx="508476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6" name="Group 12"/>
          <p:cNvGrpSpPr>
            <a:grpSpLocks/>
          </p:cNvGrpSpPr>
          <p:nvPr/>
        </p:nvGrpSpPr>
        <p:grpSpPr bwMode="auto">
          <a:xfrm>
            <a:off x="5943601" y="1352551"/>
            <a:ext cx="866775" cy="428625"/>
            <a:chOff x="7296149" y="1190625"/>
            <a:chExt cx="866776" cy="428625"/>
          </a:xfrm>
        </p:grpSpPr>
        <p:sp>
          <p:nvSpPr>
            <p:cNvPr id="14" name="Oval 13"/>
            <p:cNvSpPr/>
            <p:nvPr/>
          </p:nvSpPr>
          <p:spPr>
            <a:xfrm>
              <a:off x="7296149" y="1190625"/>
              <a:ext cx="828676"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6809" name="TextBox 328"/>
            <p:cNvSpPr txBox="1">
              <a:spLocks noChangeArrowheads="1"/>
            </p:cNvSpPr>
            <p:nvPr/>
          </p:nvSpPr>
          <p:spPr bwMode="auto">
            <a:xfrm>
              <a:off x="7345363" y="1200150"/>
              <a:ext cx="81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663300"/>
                  </a:solidFill>
                </a:rPr>
                <a:t>HAD</a:t>
              </a:r>
            </a:p>
          </p:txBody>
        </p:sp>
      </p:grpSp>
      <p:sp>
        <p:nvSpPr>
          <p:cNvPr id="76807" name="TextBox 314"/>
          <p:cNvSpPr txBox="1">
            <a:spLocks noChangeArrowheads="1"/>
          </p:cNvSpPr>
          <p:nvPr/>
        </p:nvSpPr>
        <p:spPr bwMode="auto">
          <a:xfrm>
            <a:off x="5029200" y="4229100"/>
            <a:ext cx="274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RNA</a:t>
            </a:r>
          </a:p>
          <a:p>
            <a:pPr algn="ctr" eaLnBrk="1" fontAlgn="base" hangingPunct="1">
              <a:spcBef>
                <a:spcPct val="0"/>
              </a:spcBef>
              <a:spcAft>
                <a:spcPct val="0"/>
              </a:spcAft>
            </a:pPr>
            <a:r>
              <a:rPr lang="en-US" altLang="en-US" sz="2800">
                <a:solidFill>
                  <a:srgbClr val="000000"/>
                </a:solidFill>
              </a:rPr>
              <a:t>Protein</a:t>
            </a:r>
          </a:p>
          <a:p>
            <a:pPr algn="ctr" eaLnBrk="1" fontAlgn="base" hangingPunct="1">
              <a:spcBef>
                <a:spcPct val="0"/>
              </a:spcBef>
              <a:spcAft>
                <a:spcPct val="0"/>
              </a:spcAft>
            </a:pPr>
            <a:r>
              <a:rPr lang="en-US" altLang="en-US" sz="2800">
                <a:solidFill>
                  <a:srgbClr val="000000"/>
                </a:solidFill>
              </a:rPr>
              <a:t>Enzyme Assay</a:t>
            </a:r>
          </a:p>
          <a:p>
            <a:pPr algn="ctr" eaLnBrk="1" fontAlgn="base" hangingPunct="1">
              <a:spcBef>
                <a:spcPct val="0"/>
              </a:spcBef>
              <a:spcAft>
                <a:spcPct val="0"/>
              </a:spcAft>
            </a:pPr>
            <a:r>
              <a:rPr lang="en-US" altLang="en-US" sz="2800">
                <a:solidFill>
                  <a:srgbClr val="000000"/>
                </a:solidFill>
              </a:rPr>
              <a:t>(induced)</a:t>
            </a:r>
          </a:p>
        </p:txBody>
      </p:sp>
    </p:spTree>
    <p:extLst>
      <p:ext uri="{BB962C8B-B14F-4D97-AF65-F5344CB8AC3E}">
        <p14:creationId xmlns:p14="http://schemas.microsoft.com/office/powerpoint/2010/main" val="4986251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Group 2"/>
          <p:cNvGrpSpPr>
            <a:grpSpLocks/>
          </p:cNvGrpSpPr>
          <p:nvPr/>
        </p:nvGrpSpPr>
        <p:grpSpPr bwMode="auto">
          <a:xfrm>
            <a:off x="1524000" y="0"/>
            <a:ext cx="9144000" cy="6858000"/>
            <a:chOff x="0" y="0"/>
            <a:chExt cx="5760" cy="4320"/>
          </a:xfrm>
        </p:grpSpPr>
        <p:sp>
          <p:nvSpPr>
            <p:cNvPr id="73743"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3744"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7841"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7842"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7827" name="Text Box 7"/>
          <p:cNvSpPr txBox="1">
            <a:spLocks noChangeArrowheads="1"/>
          </p:cNvSpPr>
          <p:nvPr/>
        </p:nvSpPr>
        <p:spPr bwMode="auto">
          <a:xfrm>
            <a:off x="1524000" y="16192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3200" b="1">
                <a:solidFill>
                  <a:srgbClr val="800000"/>
                </a:solidFill>
                <a:latin typeface="Verdana" panose="020B0604030504040204" pitchFamily="34" charset="0"/>
              </a:rPr>
              <a:t>Chloroacetaldehyde Dehydrogenase</a:t>
            </a:r>
          </a:p>
        </p:txBody>
      </p:sp>
      <p:sp>
        <p:nvSpPr>
          <p:cNvPr id="11" name="Rectangle 10"/>
          <p:cNvSpPr/>
          <p:nvPr/>
        </p:nvSpPr>
        <p:spPr bwMode="auto">
          <a:xfrm>
            <a:off x="5200651" y="1517650"/>
            <a:ext cx="4924425" cy="2171700"/>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2" name="Rectangle 11"/>
          <p:cNvSpPr/>
          <p:nvPr/>
        </p:nvSpPr>
        <p:spPr bwMode="auto">
          <a:xfrm>
            <a:off x="2000251" y="1508126"/>
            <a:ext cx="5167313" cy="2181225"/>
          </a:xfrm>
          <a:prstGeom prst="rect">
            <a:avLst/>
          </a:prstGeom>
          <a:gradFill flip="none" rotWithShape="1">
            <a:gsLst>
              <a:gs pos="100000">
                <a:srgbClr val="92D050"/>
              </a:gs>
              <a:gs pos="50000">
                <a:srgbClr val="9CB86E"/>
              </a:gs>
              <a:gs pos="100000">
                <a:srgbClr val="156B1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pic>
        <p:nvPicPr>
          <p:cNvPr id="7783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251" t="13000" r="7187" b="50500"/>
          <a:stretch>
            <a:fillRect/>
          </a:stretch>
        </p:blipFill>
        <p:spPr bwMode="auto">
          <a:xfrm>
            <a:off x="2003426" y="1377950"/>
            <a:ext cx="8247063"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831" name="Group 12"/>
          <p:cNvGrpSpPr>
            <a:grpSpLocks/>
          </p:cNvGrpSpPr>
          <p:nvPr/>
        </p:nvGrpSpPr>
        <p:grpSpPr bwMode="auto">
          <a:xfrm>
            <a:off x="7191376" y="1393826"/>
            <a:ext cx="866775" cy="428625"/>
            <a:chOff x="7296149" y="1190625"/>
            <a:chExt cx="866776" cy="428625"/>
          </a:xfrm>
        </p:grpSpPr>
        <p:sp>
          <p:nvSpPr>
            <p:cNvPr id="14" name="Oval 13"/>
            <p:cNvSpPr/>
            <p:nvPr/>
          </p:nvSpPr>
          <p:spPr>
            <a:xfrm>
              <a:off x="7296149" y="1190625"/>
              <a:ext cx="828676"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7838" name="TextBox 328"/>
            <p:cNvSpPr txBox="1">
              <a:spLocks noChangeArrowheads="1"/>
            </p:cNvSpPr>
            <p:nvPr/>
          </p:nvSpPr>
          <p:spPr bwMode="auto">
            <a:xfrm>
              <a:off x="7345363" y="1200150"/>
              <a:ext cx="81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663300"/>
                  </a:solidFill>
                </a:rPr>
                <a:t>HAD</a:t>
              </a:r>
            </a:p>
          </p:txBody>
        </p:sp>
      </p:grpSp>
      <p:grpSp>
        <p:nvGrpSpPr>
          <p:cNvPr id="77832" name="Group 18"/>
          <p:cNvGrpSpPr>
            <a:grpSpLocks/>
          </p:cNvGrpSpPr>
          <p:nvPr/>
        </p:nvGrpSpPr>
        <p:grpSpPr bwMode="auto">
          <a:xfrm>
            <a:off x="3895725" y="1374776"/>
            <a:ext cx="1017588" cy="411163"/>
            <a:chOff x="5705475" y="914401"/>
            <a:chExt cx="1017588" cy="411162"/>
          </a:xfrm>
        </p:grpSpPr>
        <p:sp>
          <p:nvSpPr>
            <p:cNvPr id="20" name="Oval 19"/>
            <p:cNvSpPr/>
            <p:nvPr/>
          </p:nvSpPr>
          <p:spPr>
            <a:xfrm>
              <a:off x="5705475" y="914401"/>
              <a:ext cx="866775" cy="4000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7836" name="TextBox 334"/>
            <p:cNvSpPr txBox="1">
              <a:spLocks noChangeArrowheads="1"/>
            </p:cNvSpPr>
            <p:nvPr/>
          </p:nvSpPr>
          <p:spPr bwMode="auto">
            <a:xfrm>
              <a:off x="5751513" y="925513"/>
              <a:ext cx="97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006600"/>
                  </a:solidFill>
                </a:rPr>
                <a:t>CAD</a:t>
              </a:r>
            </a:p>
          </p:txBody>
        </p:sp>
      </p:grpSp>
      <p:sp>
        <p:nvSpPr>
          <p:cNvPr id="77833" name="TextBox 314"/>
          <p:cNvSpPr txBox="1">
            <a:spLocks noChangeArrowheads="1"/>
          </p:cNvSpPr>
          <p:nvPr/>
        </p:nvSpPr>
        <p:spPr bwMode="auto">
          <a:xfrm>
            <a:off x="6429375" y="4095750"/>
            <a:ext cx="2743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RNA</a:t>
            </a:r>
          </a:p>
          <a:p>
            <a:pPr algn="ctr" eaLnBrk="1" fontAlgn="base" hangingPunct="1">
              <a:spcBef>
                <a:spcPct val="0"/>
              </a:spcBef>
              <a:spcAft>
                <a:spcPct val="0"/>
              </a:spcAft>
            </a:pPr>
            <a:r>
              <a:rPr lang="en-US" altLang="en-US" sz="2800">
                <a:solidFill>
                  <a:srgbClr val="000000"/>
                </a:solidFill>
              </a:rPr>
              <a:t>Protein</a:t>
            </a:r>
          </a:p>
          <a:p>
            <a:pPr algn="ctr" eaLnBrk="1" fontAlgn="base" hangingPunct="1">
              <a:spcBef>
                <a:spcPct val="0"/>
              </a:spcBef>
              <a:spcAft>
                <a:spcPct val="0"/>
              </a:spcAft>
            </a:pPr>
            <a:r>
              <a:rPr lang="en-US" altLang="en-US" sz="2800">
                <a:solidFill>
                  <a:srgbClr val="000000"/>
                </a:solidFill>
              </a:rPr>
              <a:t>Enzyme Assay</a:t>
            </a:r>
          </a:p>
          <a:p>
            <a:pPr algn="ctr" eaLnBrk="1" fontAlgn="base" hangingPunct="1">
              <a:spcBef>
                <a:spcPct val="0"/>
              </a:spcBef>
              <a:spcAft>
                <a:spcPct val="0"/>
              </a:spcAft>
            </a:pPr>
            <a:r>
              <a:rPr lang="en-US" altLang="en-US" sz="2800">
                <a:solidFill>
                  <a:srgbClr val="000000"/>
                </a:solidFill>
              </a:rPr>
              <a:t>(induced)</a:t>
            </a:r>
          </a:p>
        </p:txBody>
      </p:sp>
      <p:sp>
        <p:nvSpPr>
          <p:cNvPr id="77834" name="TextBox 314"/>
          <p:cNvSpPr txBox="1">
            <a:spLocks noChangeArrowheads="1"/>
          </p:cNvSpPr>
          <p:nvPr/>
        </p:nvSpPr>
        <p:spPr bwMode="auto">
          <a:xfrm>
            <a:off x="3200400" y="4114800"/>
            <a:ext cx="2743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a:solidFill>
                  <a:srgbClr val="000000"/>
                </a:solidFill>
              </a:rPr>
              <a:t>Enzyme Assay</a:t>
            </a:r>
          </a:p>
          <a:p>
            <a:pPr algn="ctr" eaLnBrk="1" fontAlgn="base" hangingPunct="1">
              <a:spcBef>
                <a:spcPct val="0"/>
              </a:spcBef>
              <a:spcAft>
                <a:spcPct val="0"/>
              </a:spcAft>
            </a:pPr>
            <a:r>
              <a:rPr lang="en-US" altLang="en-US" sz="2800">
                <a:solidFill>
                  <a:srgbClr val="000000"/>
                </a:solidFill>
              </a:rPr>
              <a:t>(constitutive)</a:t>
            </a:r>
          </a:p>
        </p:txBody>
      </p:sp>
    </p:spTree>
    <p:extLst>
      <p:ext uri="{BB962C8B-B14F-4D97-AF65-F5344CB8AC3E}">
        <p14:creationId xmlns:p14="http://schemas.microsoft.com/office/powerpoint/2010/main" val="4949046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
          <p:cNvGrpSpPr>
            <a:grpSpLocks/>
          </p:cNvGrpSpPr>
          <p:nvPr/>
        </p:nvGrpSpPr>
        <p:grpSpPr bwMode="auto">
          <a:xfrm>
            <a:off x="1524000" y="1"/>
            <a:ext cx="9144000" cy="765175"/>
            <a:chOff x="0" y="0"/>
            <a:chExt cx="5760" cy="482"/>
          </a:xfrm>
        </p:grpSpPr>
        <p:sp>
          <p:nvSpPr>
            <p:cNvPr id="74836"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8933"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78851" name="Text Box 7"/>
          <p:cNvSpPr txBox="1">
            <a:spLocks noChangeArrowheads="1"/>
          </p:cNvSpPr>
          <p:nvPr/>
        </p:nvSpPr>
        <p:spPr bwMode="auto">
          <a:xfrm>
            <a:off x="1524000" y="20002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Potential DCE Degradation Pathways</a:t>
            </a:r>
          </a:p>
        </p:txBody>
      </p:sp>
      <p:sp>
        <p:nvSpPr>
          <p:cNvPr id="78852" name="TextBox 39"/>
          <p:cNvSpPr txBox="1">
            <a:spLocks noChangeArrowheads="1"/>
          </p:cNvSpPr>
          <p:nvPr/>
        </p:nvSpPr>
        <p:spPr bwMode="auto">
          <a:xfrm>
            <a:off x="1838325" y="2838451"/>
            <a:ext cx="6210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Monooxygenase-Catalyzed Epoxidation</a:t>
            </a:r>
          </a:p>
        </p:txBody>
      </p:sp>
      <p:grpSp>
        <p:nvGrpSpPr>
          <p:cNvPr id="3" name="Group 199"/>
          <p:cNvGrpSpPr>
            <a:grpSpLocks/>
          </p:cNvGrpSpPr>
          <p:nvPr/>
        </p:nvGrpSpPr>
        <p:grpSpPr bwMode="auto">
          <a:xfrm>
            <a:off x="1809750" y="990600"/>
            <a:ext cx="8915400" cy="2247900"/>
            <a:chOff x="286077" y="990927"/>
            <a:chExt cx="8915400" cy="2247900"/>
          </a:xfrm>
        </p:grpSpPr>
        <p:sp>
          <p:nvSpPr>
            <p:cNvPr id="130" name="Right Arrow 129"/>
            <p:cNvSpPr/>
            <p:nvPr/>
          </p:nvSpPr>
          <p:spPr>
            <a:xfrm rot="5400000">
              <a:off x="7944177" y="2953077"/>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8909" name="Group 198"/>
            <p:cNvGrpSpPr>
              <a:grpSpLocks/>
            </p:cNvGrpSpPr>
            <p:nvPr/>
          </p:nvGrpSpPr>
          <p:grpSpPr bwMode="auto">
            <a:xfrm>
              <a:off x="286077" y="990927"/>
              <a:ext cx="8915400" cy="1704975"/>
              <a:chOff x="286077" y="990927"/>
              <a:chExt cx="8915400" cy="1704975"/>
            </a:xfrm>
          </p:grpSpPr>
          <p:sp>
            <p:nvSpPr>
              <p:cNvPr id="78910" name="TextBox 38"/>
              <p:cNvSpPr txBox="1">
                <a:spLocks noChangeArrowheads="1"/>
              </p:cNvSpPr>
              <p:nvPr/>
            </p:nvSpPr>
            <p:spPr bwMode="auto">
              <a:xfrm>
                <a:off x="286077" y="990927"/>
                <a:ext cx="7448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GST-Catalyzed Dehalogenation</a:t>
                </a:r>
              </a:p>
            </p:txBody>
          </p:sp>
          <p:sp>
            <p:nvSpPr>
              <p:cNvPr id="136" name="Rectangle 135"/>
              <p:cNvSpPr/>
              <p:nvPr/>
            </p:nvSpPr>
            <p:spPr bwMode="auto">
              <a:xfrm>
                <a:off x="362277" y="1781502"/>
                <a:ext cx="3048000" cy="914400"/>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37" name="Rectangle 136"/>
              <p:cNvSpPr/>
              <p:nvPr/>
            </p:nvSpPr>
            <p:spPr bwMode="auto">
              <a:xfrm>
                <a:off x="3419802" y="1791027"/>
                <a:ext cx="3705225" cy="885825"/>
              </a:xfrm>
              <a:prstGeom prst="rect">
                <a:avLst/>
              </a:prstGeom>
              <a:gradFill flip="none" rotWithShape="1">
                <a:gsLst>
                  <a:gs pos="100000">
                    <a:srgbClr val="92D050"/>
                  </a:gs>
                  <a:gs pos="50000">
                    <a:srgbClr val="9CB86E"/>
                  </a:gs>
                  <a:gs pos="100000">
                    <a:srgbClr val="156B1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38" name="Rectangle 137"/>
              <p:cNvSpPr/>
              <p:nvPr/>
            </p:nvSpPr>
            <p:spPr bwMode="auto">
              <a:xfrm>
                <a:off x="5515302" y="1781502"/>
                <a:ext cx="3362325" cy="895350"/>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14" name="TextBox 7"/>
              <p:cNvSpPr txBox="1">
                <a:spLocks noChangeArrowheads="1"/>
              </p:cNvSpPr>
              <p:nvPr/>
            </p:nvSpPr>
            <p:spPr bwMode="auto">
              <a:xfrm>
                <a:off x="362277" y="1933902"/>
                <a:ext cx="866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DCE</a:t>
                </a:r>
              </a:p>
            </p:txBody>
          </p:sp>
          <p:sp>
            <p:nvSpPr>
              <p:cNvPr id="78915" name="TextBox 10"/>
              <p:cNvSpPr txBox="1">
                <a:spLocks noChangeArrowheads="1"/>
              </p:cNvSpPr>
              <p:nvPr/>
            </p:nvSpPr>
            <p:spPr bwMode="auto">
              <a:xfrm>
                <a:off x="1552902" y="1819602"/>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GSH Conjugates</a:t>
                </a:r>
              </a:p>
            </p:txBody>
          </p:sp>
          <p:sp>
            <p:nvSpPr>
              <p:cNvPr id="78916" name="TextBox 14"/>
              <p:cNvSpPr txBox="1">
                <a:spLocks noChangeArrowheads="1"/>
              </p:cNvSpPr>
              <p:nvPr/>
            </p:nvSpPr>
            <p:spPr bwMode="auto">
              <a:xfrm>
                <a:off x="7429827" y="1914852"/>
                <a:ext cx="177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Glycolate</a:t>
                </a:r>
              </a:p>
            </p:txBody>
          </p:sp>
          <p:sp>
            <p:nvSpPr>
              <p:cNvPr id="78917" name="TextBox 15"/>
              <p:cNvSpPr txBox="1">
                <a:spLocks noChangeArrowheads="1"/>
              </p:cNvSpPr>
              <p:nvPr/>
            </p:nvSpPr>
            <p:spPr bwMode="auto">
              <a:xfrm>
                <a:off x="5534352" y="1810077"/>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Chloro-acetic acid</a:t>
                </a:r>
              </a:p>
            </p:txBody>
          </p:sp>
          <p:sp>
            <p:nvSpPr>
              <p:cNvPr id="78918" name="TextBox 16"/>
              <p:cNvSpPr txBox="1">
                <a:spLocks noChangeArrowheads="1"/>
              </p:cNvSpPr>
              <p:nvPr/>
            </p:nvSpPr>
            <p:spPr bwMode="auto">
              <a:xfrm>
                <a:off x="3429327" y="1829127"/>
                <a:ext cx="2047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Chloro-acetaldehyde</a:t>
                </a:r>
              </a:p>
            </p:txBody>
          </p:sp>
          <p:grpSp>
            <p:nvGrpSpPr>
              <p:cNvPr id="78919" name="Group 44"/>
              <p:cNvGrpSpPr>
                <a:grpSpLocks/>
              </p:cNvGrpSpPr>
              <p:nvPr/>
            </p:nvGrpSpPr>
            <p:grpSpPr bwMode="auto">
              <a:xfrm>
                <a:off x="1057602" y="1533852"/>
                <a:ext cx="1030288" cy="419100"/>
                <a:chOff x="1181100" y="1381125"/>
                <a:chExt cx="1030288" cy="419100"/>
              </a:xfrm>
            </p:grpSpPr>
            <p:sp>
              <p:nvSpPr>
                <p:cNvPr id="193" name="Oval 192"/>
                <p:cNvSpPr/>
                <p:nvPr/>
              </p:nvSpPr>
              <p:spPr>
                <a:xfrm>
                  <a:off x="1181100" y="1381125"/>
                  <a:ext cx="885825" cy="4191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31" name="TextBox 324"/>
                <p:cNvSpPr txBox="1">
                  <a:spLocks noChangeArrowheads="1"/>
                </p:cNvSpPr>
                <p:nvPr/>
              </p:nvSpPr>
              <p:spPr bwMode="auto">
                <a:xfrm>
                  <a:off x="1239838" y="1395413"/>
                  <a:ext cx="971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FF6600"/>
                      </a:solidFill>
                    </a:rPr>
                    <a:t>GST</a:t>
                  </a:r>
                </a:p>
              </p:txBody>
            </p:sp>
          </p:grpSp>
          <p:grpSp>
            <p:nvGrpSpPr>
              <p:cNvPr id="78920" name="Group 46"/>
              <p:cNvGrpSpPr>
                <a:grpSpLocks/>
              </p:cNvGrpSpPr>
              <p:nvPr/>
            </p:nvGrpSpPr>
            <p:grpSpPr bwMode="auto">
              <a:xfrm>
                <a:off x="5077152" y="1600527"/>
                <a:ext cx="1017588" cy="411163"/>
                <a:chOff x="5705475" y="914401"/>
                <a:chExt cx="1017588" cy="411162"/>
              </a:xfrm>
            </p:grpSpPr>
            <p:sp>
              <p:nvSpPr>
                <p:cNvPr id="191" name="Oval 190"/>
                <p:cNvSpPr/>
                <p:nvPr/>
              </p:nvSpPr>
              <p:spPr>
                <a:xfrm>
                  <a:off x="5705475" y="914401"/>
                  <a:ext cx="866775" cy="4000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29" name="TextBox 334"/>
                <p:cNvSpPr txBox="1">
                  <a:spLocks noChangeArrowheads="1"/>
                </p:cNvSpPr>
                <p:nvPr/>
              </p:nvSpPr>
              <p:spPr bwMode="auto">
                <a:xfrm>
                  <a:off x="5751513" y="925513"/>
                  <a:ext cx="97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006600"/>
                      </a:solidFill>
                    </a:rPr>
                    <a:t>CAD</a:t>
                  </a:r>
                </a:p>
              </p:txBody>
            </p:sp>
          </p:grpSp>
          <p:sp>
            <p:nvSpPr>
              <p:cNvPr id="146" name="Right Arrow 145"/>
              <p:cNvSpPr/>
              <p:nvPr/>
            </p:nvSpPr>
            <p:spPr bwMode="auto">
              <a:xfrm>
                <a:off x="1276677" y="2048202"/>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47" name="Right Arrow 146"/>
              <p:cNvSpPr/>
              <p:nvPr/>
            </p:nvSpPr>
            <p:spPr bwMode="auto">
              <a:xfrm>
                <a:off x="3238827" y="2057727"/>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48" name="Right Arrow 147"/>
              <p:cNvSpPr/>
              <p:nvPr/>
            </p:nvSpPr>
            <p:spPr bwMode="auto">
              <a:xfrm>
                <a:off x="5401002" y="2057727"/>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49" name="Right Arrow 148"/>
              <p:cNvSpPr/>
              <p:nvPr/>
            </p:nvSpPr>
            <p:spPr bwMode="auto">
              <a:xfrm>
                <a:off x="7115502" y="2057727"/>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8925" name="Group 52"/>
              <p:cNvGrpSpPr>
                <a:grpSpLocks/>
              </p:cNvGrpSpPr>
              <p:nvPr/>
            </p:nvGrpSpPr>
            <p:grpSpPr bwMode="auto">
              <a:xfrm>
                <a:off x="6858327" y="1552902"/>
                <a:ext cx="866775" cy="428625"/>
                <a:chOff x="7296149" y="1190625"/>
                <a:chExt cx="866776" cy="428625"/>
              </a:xfrm>
            </p:grpSpPr>
            <p:sp>
              <p:nvSpPr>
                <p:cNvPr id="189" name="Oval 188"/>
                <p:cNvSpPr/>
                <p:nvPr/>
              </p:nvSpPr>
              <p:spPr>
                <a:xfrm>
                  <a:off x="7296149" y="1190625"/>
                  <a:ext cx="828676"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27" name="TextBox 328"/>
                <p:cNvSpPr txBox="1">
                  <a:spLocks noChangeArrowheads="1"/>
                </p:cNvSpPr>
                <p:nvPr/>
              </p:nvSpPr>
              <p:spPr bwMode="auto">
                <a:xfrm>
                  <a:off x="7345363" y="1219200"/>
                  <a:ext cx="81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663300"/>
                      </a:solidFill>
                    </a:rPr>
                    <a:t>HAD</a:t>
                  </a:r>
                </a:p>
              </p:txBody>
            </p:sp>
          </p:grpSp>
        </p:grpSp>
      </p:grpSp>
      <p:grpSp>
        <p:nvGrpSpPr>
          <p:cNvPr id="78854" name="Group 77"/>
          <p:cNvGrpSpPr>
            <a:grpSpLocks/>
          </p:cNvGrpSpPr>
          <p:nvPr/>
        </p:nvGrpSpPr>
        <p:grpSpPr bwMode="auto">
          <a:xfrm>
            <a:off x="1933575" y="4448176"/>
            <a:ext cx="2914650" cy="1133475"/>
            <a:chOff x="457200" y="4495800"/>
            <a:chExt cx="2914651" cy="1105830"/>
          </a:xfrm>
        </p:grpSpPr>
        <p:sp>
          <p:nvSpPr>
            <p:cNvPr id="182" name="Rectangle 26"/>
            <p:cNvSpPr/>
            <p:nvPr/>
          </p:nvSpPr>
          <p:spPr bwMode="auto">
            <a:xfrm>
              <a:off x="466725" y="4619703"/>
              <a:ext cx="2705101" cy="981927"/>
            </a:xfrm>
            <a:prstGeom prst="rect">
              <a:avLst/>
            </a:prstGeom>
            <a:gradFill flip="none" rotWithShape="1">
              <a:gsLst>
                <a:gs pos="0">
                  <a:srgbClr val="8488C4"/>
                </a:gs>
                <a:gs pos="53000">
                  <a:srgbClr val="D4DEFF"/>
                </a:gs>
                <a:gs pos="83000">
                  <a:srgbClr val="D4DEFF"/>
                </a:gs>
                <a:gs pos="100000">
                  <a:srgbClr val="96AB94"/>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02" name="TextBox 8"/>
            <p:cNvSpPr txBox="1">
              <a:spLocks noChangeArrowheads="1"/>
            </p:cNvSpPr>
            <p:nvPr/>
          </p:nvSpPr>
          <p:spPr bwMode="auto">
            <a:xfrm>
              <a:off x="457200" y="4848225"/>
              <a:ext cx="2200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DCE</a:t>
              </a:r>
            </a:p>
          </p:txBody>
        </p:sp>
        <p:grpSp>
          <p:nvGrpSpPr>
            <p:cNvPr id="78903" name="Group 50"/>
            <p:cNvGrpSpPr>
              <a:grpSpLocks/>
            </p:cNvGrpSpPr>
            <p:nvPr/>
          </p:nvGrpSpPr>
          <p:grpSpPr bwMode="auto">
            <a:xfrm>
              <a:off x="1228725" y="4495800"/>
              <a:ext cx="996950" cy="429013"/>
              <a:chOff x="1685925" y="4114800"/>
              <a:chExt cx="996950" cy="429013"/>
            </a:xfrm>
          </p:grpSpPr>
          <p:sp>
            <p:nvSpPr>
              <p:cNvPr id="187" name="Oval 186"/>
              <p:cNvSpPr/>
              <p:nvPr/>
            </p:nvSpPr>
            <p:spPr>
              <a:xfrm>
                <a:off x="1685925" y="4114800"/>
                <a:ext cx="828675" cy="4290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88" name="TextBox 320"/>
              <p:cNvSpPr txBox="1">
                <a:spLocks noChangeArrowheads="1"/>
              </p:cNvSpPr>
              <p:nvPr/>
            </p:nvSpPr>
            <p:spPr bwMode="auto">
              <a:xfrm>
                <a:off x="1711325" y="4130288"/>
                <a:ext cx="971550" cy="401135"/>
              </a:xfrm>
              <a:prstGeom prst="rect">
                <a:avLst/>
              </a:prstGeom>
              <a:noFill/>
              <a:ln w="9525">
                <a:noFill/>
                <a:miter lim="800000"/>
                <a:headEnd/>
                <a:tailEnd/>
              </a:ln>
            </p:spPr>
            <p:txBody>
              <a:bodyPr>
                <a:spAutoFit/>
              </a:bodyPr>
              <a:lstStyle/>
              <a:p>
                <a:pPr fontAlgn="base">
                  <a:spcBef>
                    <a:spcPct val="0"/>
                  </a:spcBef>
                  <a:spcAft>
                    <a:spcPct val="0"/>
                  </a:spcAft>
                  <a:defRPr/>
                </a:pPr>
                <a:r>
                  <a:rPr lang="en-US" sz="2000" b="1" dirty="0">
                    <a:solidFill>
                      <a:srgbClr val="2D2D8A">
                        <a:lumMod val="75000"/>
                      </a:srgbClr>
                    </a:solidFill>
                  </a:rPr>
                  <a:t>CMO</a:t>
                </a:r>
              </a:p>
            </p:txBody>
          </p:sp>
        </p:grpSp>
        <p:sp>
          <p:nvSpPr>
            <p:cNvPr id="185" name="Right Arrow 33"/>
            <p:cNvSpPr/>
            <p:nvPr/>
          </p:nvSpPr>
          <p:spPr bwMode="auto">
            <a:xfrm>
              <a:off x="1495425" y="4982117"/>
              <a:ext cx="342900" cy="227671"/>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05" name="TextBox 9"/>
            <p:cNvSpPr txBox="1">
              <a:spLocks noChangeArrowheads="1"/>
            </p:cNvSpPr>
            <p:nvPr/>
          </p:nvSpPr>
          <p:spPr bwMode="auto">
            <a:xfrm>
              <a:off x="1600201" y="4657725"/>
              <a:ext cx="1771650" cy="83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DCE Epoxide</a:t>
              </a:r>
            </a:p>
          </p:txBody>
        </p:sp>
      </p:grpSp>
      <p:grpSp>
        <p:nvGrpSpPr>
          <p:cNvPr id="10" name="Group 203"/>
          <p:cNvGrpSpPr>
            <a:grpSpLocks/>
          </p:cNvGrpSpPr>
          <p:nvPr/>
        </p:nvGrpSpPr>
        <p:grpSpPr bwMode="auto">
          <a:xfrm>
            <a:off x="3802063" y="3390900"/>
            <a:ext cx="2894012" cy="3257550"/>
            <a:chOff x="2277713" y="3391227"/>
            <a:chExt cx="2894689" cy="3257550"/>
          </a:xfrm>
        </p:grpSpPr>
        <p:grpSp>
          <p:nvGrpSpPr>
            <p:cNvPr id="78883" name="Group 64"/>
            <p:cNvGrpSpPr>
              <a:grpSpLocks/>
            </p:cNvGrpSpPr>
            <p:nvPr/>
          </p:nvGrpSpPr>
          <p:grpSpPr bwMode="auto">
            <a:xfrm>
              <a:off x="3153102" y="3391227"/>
              <a:ext cx="1962150" cy="933450"/>
              <a:chOff x="3543300" y="3384909"/>
              <a:chExt cx="1800226" cy="942092"/>
            </a:xfrm>
          </p:grpSpPr>
          <p:sp>
            <p:nvSpPr>
              <p:cNvPr id="197" name="Rectangle 27"/>
              <p:cNvSpPr/>
              <p:nvPr/>
            </p:nvSpPr>
            <p:spPr bwMode="auto">
              <a:xfrm>
                <a:off x="3542867" y="3384909"/>
                <a:ext cx="1780252" cy="942092"/>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900" name="TextBox 11"/>
              <p:cNvSpPr txBox="1">
                <a:spLocks noChangeArrowheads="1"/>
              </p:cNvSpPr>
              <p:nvPr/>
            </p:nvSpPr>
            <p:spPr bwMode="auto">
              <a:xfrm>
                <a:off x="3571876" y="3415493"/>
                <a:ext cx="1771650" cy="83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GSH Conjugates</a:t>
                </a:r>
              </a:p>
            </p:txBody>
          </p:sp>
        </p:grpSp>
        <p:grpSp>
          <p:nvGrpSpPr>
            <p:cNvPr id="78884" name="Group 51"/>
            <p:cNvGrpSpPr>
              <a:grpSpLocks/>
            </p:cNvGrpSpPr>
            <p:nvPr/>
          </p:nvGrpSpPr>
          <p:grpSpPr bwMode="auto">
            <a:xfrm>
              <a:off x="2277713" y="3505278"/>
              <a:ext cx="1018265" cy="428625"/>
              <a:chOff x="4020460" y="3762126"/>
              <a:chExt cx="1018545" cy="428625"/>
            </a:xfrm>
          </p:grpSpPr>
          <p:sp>
            <p:nvSpPr>
              <p:cNvPr id="195" name="Oval 194"/>
              <p:cNvSpPr/>
              <p:nvPr/>
            </p:nvSpPr>
            <p:spPr>
              <a:xfrm>
                <a:off x="4020460" y="3762375"/>
                <a:ext cx="829097"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98" name="TextBox 324"/>
              <p:cNvSpPr txBox="1">
                <a:spLocks noChangeArrowheads="1"/>
              </p:cNvSpPr>
              <p:nvPr/>
            </p:nvSpPr>
            <p:spPr bwMode="auto">
              <a:xfrm>
                <a:off x="4067455" y="3776663"/>
                <a:ext cx="971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FF6600"/>
                    </a:solidFill>
                  </a:rPr>
                  <a:t>GST</a:t>
                </a:r>
              </a:p>
            </p:txBody>
          </p:sp>
        </p:grpSp>
        <p:sp>
          <p:nvSpPr>
            <p:cNvPr id="134" name="Right Arrow 133"/>
            <p:cNvSpPr/>
            <p:nvPr/>
          </p:nvSpPr>
          <p:spPr bwMode="auto">
            <a:xfrm rot="18900000">
              <a:off x="2639748" y="3991302"/>
              <a:ext cx="34298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52" name="Rectangle 151"/>
            <p:cNvSpPr/>
            <p:nvPr/>
          </p:nvSpPr>
          <p:spPr bwMode="auto">
            <a:xfrm>
              <a:off x="3153101" y="4572326"/>
              <a:ext cx="2019301" cy="990601"/>
            </a:xfrm>
            <a:prstGeom prst="rect">
              <a:avLst/>
            </a:prstGeom>
            <a:gradFill flip="none" rotWithShape="1">
              <a:gsLst>
                <a:gs pos="56000">
                  <a:srgbClr val="800000">
                    <a:alpha val="69000"/>
                  </a:srgbClr>
                </a:gs>
                <a:gs pos="0">
                  <a:srgbClr val="800000">
                    <a:alpha val="57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89" name="TextBox 11"/>
            <p:cNvSpPr txBox="1">
              <a:spLocks noChangeArrowheads="1"/>
            </p:cNvSpPr>
            <p:nvPr/>
          </p:nvSpPr>
          <p:spPr bwMode="auto">
            <a:xfrm>
              <a:off x="3257877" y="4648527"/>
              <a:ext cx="1724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Dichloro-ethanediol</a:t>
              </a:r>
            </a:p>
          </p:txBody>
        </p:sp>
        <p:sp>
          <p:nvSpPr>
            <p:cNvPr id="170" name="Rectangle 169"/>
            <p:cNvSpPr/>
            <p:nvPr/>
          </p:nvSpPr>
          <p:spPr bwMode="auto">
            <a:xfrm>
              <a:off x="3152630" y="5762952"/>
              <a:ext cx="2010245" cy="885825"/>
            </a:xfrm>
            <a:prstGeom prst="rect">
              <a:avLst/>
            </a:prstGeom>
            <a:gradFill flip="none" rotWithShape="1">
              <a:gsLst>
                <a:gs pos="100000">
                  <a:srgbClr val="92D050"/>
                </a:gs>
                <a:gs pos="50000">
                  <a:srgbClr val="9CB86E"/>
                </a:gs>
                <a:gs pos="100000">
                  <a:srgbClr val="156B1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91" name="TextBox 16"/>
            <p:cNvSpPr txBox="1">
              <a:spLocks noChangeArrowheads="1"/>
            </p:cNvSpPr>
            <p:nvPr/>
          </p:nvSpPr>
          <p:spPr bwMode="auto">
            <a:xfrm>
              <a:off x="3067377" y="5801052"/>
              <a:ext cx="2047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Dichloro-acetaldehyde</a:t>
              </a:r>
            </a:p>
          </p:txBody>
        </p:sp>
        <p:grpSp>
          <p:nvGrpSpPr>
            <p:cNvPr id="78892" name="Group 51"/>
            <p:cNvGrpSpPr>
              <a:grpSpLocks/>
            </p:cNvGrpSpPr>
            <p:nvPr/>
          </p:nvGrpSpPr>
          <p:grpSpPr bwMode="auto">
            <a:xfrm>
              <a:off x="2724726" y="4429452"/>
              <a:ext cx="971296" cy="428625"/>
              <a:chOff x="4010283" y="3762375"/>
              <a:chExt cx="971552" cy="428625"/>
            </a:xfrm>
          </p:grpSpPr>
          <p:sp>
            <p:nvSpPr>
              <p:cNvPr id="168" name="Oval 167"/>
              <p:cNvSpPr/>
              <p:nvPr/>
            </p:nvSpPr>
            <p:spPr>
              <a:xfrm>
                <a:off x="4022168" y="3762375"/>
                <a:ext cx="827499"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96" name="TextBox 324"/>
              <p:cNvSpPr txBox="1">
                <a:spLocks noChangeArrowheads="1"/>
              </p:cNvSpPr>
              <p:nvPr/>
            </p:nvSpPr>
            <p:spPr bwMode="auto">
              <a:xfrm>
                <a:off x="4010283" y="3776663"/>
                <a:ext cx="9715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800000"/>
                    </a:solidFill>
                  </a:rPr>
                  <a:t>Hlase</a:t>
                </a:r>
              </a:p>
            </p:txBody>
          </p:sp>
        </p:grpSp>
        <p:sp>
          <p:nvSpPr>
            <p:cNvPr id="157" name="Right Arrow 34"/>
            <p:cNvSpPr/>
            <p:nvPr/>
          </p:nvSpPr>
          <p:spPr bwMode="auto">
            <a:xfrm>
              <a:off x="2955734" y="4924752"/>
              <a:ext cx="34298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59" name="Right Arrow 158"/>
            <p:cNvSpPr/>
            <p:nvPr/>
          </p:nvSpPr>
          <p:spPr bwMode="auto">
            <a:xfrm rot="2700000">
              <a:off x="2668369" y="5839125"/>
              <a:ext cx="342900" cy="22865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grpSp>
        <p:nvGrpSpPr>
          <p:cNvPr id="14" name="Group 206"/>
          <p:cNvGrpSpPr>
            <a:grpSpLocks/>
          </p:cNvGrpSpPr>
          <p:nvPr/>
        </p:nvGrpSpPr>
        <p:grpSpPr bwMode="auto">
          <a:xfrm>
            <a:off x="6480175" y="3438526"/>
            <a:ext cx="4083050" cy="2124075"/>
            <a:chOff x="4956502" y="3438852"/>
            <a:chExt cx="4083050" cy="2124075"/>
          </a:xfrm>
        </p:grpSpPr>
        <p:sp>
          <p:nvSpPr>
            <p:cNvPr id="128" name="Oval 127"/>
            <p:cNvSpPr/>
            <p:nvPr/>
          </p:nvSpPr>
          <p:spPr>
            <a:xfrm>
              <a:off x="7363151" y="3438852"/>
              <a:ext cx="1552575" cy="1390650"/>
            </a:xfrm>
            <a:prstGeom prst="ellipse">
              <a:avLst/>
            </a:prstGeom>
            <a:gradFill flip="none" rotWithShape="1">
              <a:gsLst>
                <a:gs pos="76000">
                  <a:schemeClr val="bg1">
                    <a:lumMod val="85000"/>
                  </a:schemeClr>
                </a:gs>
                <a:gs pos="76000">
                  <a:schemeClr val="bg1">
                    <a:lumMod val="85000"/>
                  </a:schemeClr>
                </a:gs>
                <a:gs pos="100000">
                  <a:srgbClr val="E6E6E6"/>
                </a:gs>
              </a:gsLst>
              <a:path path="circle">
                <a:fillToRect l="100000" t="100000"/>
              </a:path>
              <a:tileRect r="-100000" b="-100000"/>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74" name="TextBox 13"/>
            <p:cNvSpPr txBox="1">
              <a:spLocks noChangeArrowheads="1"/>
            </p:cNvSpPr>
            <p:nvPr/>
          </p:nvSpPr>
          <p:spPr bwMode="auto">
            <a:xfrm>
              <a:off x="7267902" y="3743652"/>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Glyoxylate Cycle</a:t>
              </a:r>
            </a:p>
          </p:txBody>
        </p:sp>
        <p:grpSp>
          <p:nvGrpSpPr>
            <p:cNvPr id="78875" name="Group 63"/>
            <p:cNvGrpSpPr>
              <a:grpSpLocks/>
            </p:cNvGrpSpPr>
            <p:nvPr/>
          </p:nvGrpSpPr>
          <p:grpSpPr bwMode="auto">
            <a:xfrm>
              <a:off x="5162877" y="4562802"/>
              <a:ext cx="1428750" cy="1000125"/>
              <a:chOff x="5918511" y="4619625"/>
              <a:chExt cx="1514304" cy="1038225"/>
            </a:xfrm>
          </p:grpSpPr>
          <p:sp>
            <p:nvSpPr>
              <p:cNvPr id="180" name="Rectangle 179"/>
              <p:cNvSpPr/>
              <p:nvPr/>
            </p:nvSpPr>
            <p:spPr bwMode="auto">
              <a:xfrm>
                <a:off x="5918511" y="4619625"/>
                <a:ext cx="1447002" cy="1038225"/>
              </a:xfrm>
              <a:prstGeom prst="rect">
                <a:avLst/>
              </a:prstGeom>
              <a:gradFill flip="none" rotWithShape="1">
                <a:gsLst>
                  <a:gs pos="23000">
                    <a:schemeClr val="bg1">
                      <a:lumMod val="75000"/>
                    </a:schemeClr>
                  </a:gs>
                  <a:gs pos="100000">
                    <a:srgbClr val="E6E6E6"/>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82" name="TextBox 12"/>
              <p:cNvSpPr txBox="1">
                <a:spLocks noChangeArrowheads="1"/>
              </p:cNvSpPr>
              <p:nvPr/>
            </p:nvSpPr>
            <p:spPr bwMode="auto">
              <a:xfrm>
                <a:off x="6065037" y="4876437"/>
                <a:ext cx="1367778" cy="47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Glyoxal</a:t>
                </a:r>
              </a:p>
            </p:txBody>
          </p:sp>
        </p:grpSp>
        <p:sp>
          <p:nvSpPr>
            <p:cNvPr id="158" name="Right Arrow 157"/>
            <p:cNvSpPr/>
            <p:nvPr/>
          </p:nvSpPr>
          <p:spPr bwMode="auto">
            <a:xfrm>
              <a:off x="4956502" y="4981902"/>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60" name="Right Arrow 159"/>
            <p:cNvSpPr/>
            <p:nvPr/>
          </p:nvSpPr>
          <p:spPr bwMode="auto">
            <a:xfrm rot="2700000" flipV="1">
              <a:off x="5202565" y="3991302"/>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61" name="Oval 160"/>
            <p:cNvSpPr/>
            <p:nvPr/>
          </p:nvSpPr>
          <p:spPr bwMode="auto">
            <a:xfrm>
              <a:off x="6372552" y="3857952"/>
              <a:ext cx="925513" cy="76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62" name="TextBox 324"/>
            <p:cNvSpPr txBox="1">
              <a:spLocks noChangeArrowheads="1"/>
            </p:cNvSpPr>
            <p:nvPr/>
          </p:nvSpPr>
          <p:spPr bwMode="auto">
            <a:xfrm>
              <a:off x="6353502" y="3840490"/>
              <a:ext cx="971550" cy="708025"/>
            </a:xfrm>
            <a:prstGeom prst="rect">
              <a:avLst/>
            </a:prstGeom>
            <a:noFill/>
            <a:ln w="9525">
              <a:noFill/>
              <a:miter lim="800000"/>
              <a:headEnd/>
              <a:tailEnd/>
            </a:ln>
          </p:spPr>
          <p:txBody>
            <a:bodyPr>
              <a:spAutoFit/>
            </a:bodyPr>
            <a:lstStyle/>
            <a:p>
              <a:pPr algn="ctr" fontAlgn="base">
                <a:spcBef>
                  <a:spcPct val="0"/>
                </a:spcBef>
                <a:spcAft>
                  <a:spcPct val="0"/>
                </a:spcAft>
                <a:defRPr/>
              </a:pPr>
              <a:r>
                <a:rPr lang="en-US" sz="2000" b="1" dirty="0">
                  <a:solidFill>
                    <a:srgbClr val="000000">
                      <a:lumMod val="85000"/>
                      <a:lumOff val="15000"/>
                    </a:srgbClr>
                  </a:solidFill>
                </a:rPr>
                <a:t>CO </a:t>
              </a:r>
              <a:r>
                <a:rPr lang="en-US" sz="2000" b="1" dirty="0" err="1">
                  <a:solidFill>
                    <a:srgbClr val="000000">
                      <a:lumMod val="85000"/>
                      <a:lumOff val="15000"/>
                    </a:srgbClr>
                  </a:solidFill>
                </a:rPr>
                <a:t>Dhase</a:t>
              </a:r>
              <a:endParaRPr lang="en-US" sz="2000" b="1" dirty="0">
                <a:solidFill>
                  <a:srgbClr val="000000">
                    <a:lumMod val="85000"/>
                    <a:lumOff val="15000"/>
                  </a:srgbClr>
                </a:solidFill>
              </a:endParaRPr>
            </a:p>
          </p:txBody>
        </p:sp>
        <p:sp>
          <p:nvSpPr>
            <p:cNvPr id="163" name="Right Arrow 162"/>
            <p:cNvSpPr/>
            <p:nvPr/>
          </p:nvSpPr>
          <p:spPr bwMode="auto">
            <a:xfrm rot="19863867">
              <a:off x="6878965" y="4619952"/>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grpSp>
        <p:nvGrpSpPr>
          <p:cNvPr id="16" name="Group 205"/>
          <p:cNvGrpSpPr>
            <a:grpSpLocks/>
          </p:cNvGrpSpPr>
          <p:nvPr/>
        </p:nvGrpSpPr>
        <p:grpSpPr bwMode="auto">
          <a:xfrm>
            <a:off x="6143626" y="5083175"/>
            <a:ext cx="4105275" cy="1574800"/>
            <a:chOff x="4619952" y="5083502"/>
            <a:chExt cx="4105275" cy="1574800"/>
          </a:xfrm>
        </p:grpSpPr>
        <p:sp>
          <p:nvSpPr>
            <p:cNvPr id="164" name="Right Arrow 163"/>
            <p:cNvSpPr/>
            <p:nvPr/>
          </p:nvSpPr>
          <p:spPr>
            <a:xfrm rot="16200000">
              <a:off x="7962434" y="5131920"/>
              <a:ext cx="317500" cy="22066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8859" name="Group 201"/>
            <p:cNvGrpSpPr>
              <a:grpSpLocks/>
            </p:cNvGrpSpPr>
            <p:nvPr/>
          </p:nvGrpSpPr>
          <p:grpSpPr bwMode="auto">
            <a:xfrm>
              <a:off x="4619952" y="5610552"/>
              <a:ext cx="4105275" cy="1047750"/>
              <a:chOff x="4619952" y="5610552"/>
              <a:chExt cx="4105275" cy="1047750"/>
            </a:xfrm>
          </p:grpSpPr>
          <p:sp>
            <p:nvSpPr>
              <p:cNvPr id="171" name="Rectangle 170"/>
              <p:cNvSpPr/>
              <p:nvPr/>
            </p:nvSpPr>
            <p:spPr bwMode="auto">
              <a:xfrm>
                <a:off x="5172402" y="5762952"/>
                <a:ext cx="3362325" cy="895350"/>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61" name="TextBox 15"/>
              <p:cNvSpPr txBox="1">
                <a:spLocks noChangeArrowheads="1"/>
              </p:cNvSpPr>
              <p:nvPr/>
            </p:nvSpPr>
            <p:spPr bwMode="auto">
              <a:xfrm>
                <a:off x="5124777" y="5820102"/>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Dichloro-acetic acid</a:t>
                </a:r>
              </a:p>
            </p:txBody>
          </p:sp>
          <p:sp>
            <p:nvSpPr>
              <p:cNvPr id="78862" name="TextBox 14"/>
              <p:cNvSpPr txBox="1">
                <a:spLocks noChangeArrowheads="1"/>
              </p:cNvSpPr>
              <p:nvPr/>
            </p:nvSpPr>
            <p:spPr bwMode="auto">
              <a:xfrm>
                <a:off x="6953577" y="5820102"/>
                <a:ext cx="1771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Chloro-glycolate</a:t>
                </a:r>
              </a:p>
            </p:txBody>
          </p:sp>
          <p:sp>
            <p:nvSpPr>
              <p:cNvPr id="175" name="Right Arrow 174"/>
              <p:cNvSpPr/>
              <p:nvPr/>
            </p:nvSpPr>
            <p:spPr bwMode="auto">
              <a:xfrm>
                <a:off x="6839277" y="6134427"/>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76" name="Right Arrow 175"/>
              <p:cNvSpPr/>
              <p:nvPr/>
            </p:nvSpPr>
            <p:spPr bwMode="auto">
              <a:xfrm>
                <a:off x="5010477" y="6105852"/>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78865" name="Group 176"/>
              <p:cNvGrpSpPr>
                <a:grpSpLocks/>
              </p:cNvGrpSpPr>
              <p:nvPr/>
            </p:nvGrpSpPr>
            <p:grpSpPr bwMode="auto">
              <a:xfrm>
                <a:off x="6555115" y="5620077"/>
                <a:ext cx="1008342" cy="428625"/>
                <a:chOff x="4021138" y="3724275"/>
                <a:chExt cx="1008342" cy="428625"/>
              </a:xfrm>
            </p:grpSpPr>
            <p:sp>
              <p:nvSpPr>
                <p:cNvPr id="178" name="Oval 177"/>
                <p:cNvSpPr/>
                <p:nvPr/>
              </p:nvSpPr>
              <p:spPr>
                <a:xfrm>
                  <a:off x="4021138" y="3724275"/>
                  <a:ext cx="828675" cy="428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70" name="TextBox 324"/>
                <p:cNvSpPr txBox="1">
                  <a:spLocks noChangeArrowheads="1"/>
                </p:cNvSpPr>
                <p:nvPr/>
              </p:nvSpPr>
              <p:spPr bwMode="auto">
                <a:xfrm>
                  <a:off x="4057930" y="3748088"/>
                  <a:ext cx="971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663300"/>
                      </a:solidFill>
                    </a:rPr>
                    <a:t>HAD</a:t>
                  </a:r>
                </a:p>
              </p:txBody>
            </p:sp>
          </p:grpSp>
          <p:grpSp>
            <p:nvGrpSpPr>
              <p:cNvPr id="78866" name="Group 46"/>
              <p:cNvGrpSpPr>
                <a:grpSpLocks/>
              </p:cNvGrpSpPr>
              <p:nvPr/>
            </p:nvGrpSpPr>
            <p:grpSpPr bwMode="auto">
              <a:xfrm>
                <a:off x="4619952" y="5610552"/>
                <a:ext cx="1017588" cy="411163"/>
                <a:chOff x="5705475" y="914401"/>
                <a:chExt cx="1017588" cy="411162"/>
              </a:xfrm>
            </p:grpSpPr>
            <p:sp>
              <p:nvSpPr>
                <p:cNvPr id="166" name="Oval 165"/>
                <p:cNvSpPr/>
                <p:nvPr/>
              </p:nvSpPr>
              <p:spPr>
                <a:xfrm>
                  <a:off x="5705475" y="914401"/>
                  <a:ext cx="866775" cy="40004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78868" name="TextBox 334"/>
                <p:cNvSpPr txBox="1">
                  <a:spLocks noChangeArrowheads="1"/>
                </p:cNvSpPr>
                <p:nvPr/>
              </p:nvSpPr>
              <p:spPr bwMode="auto">
                <a:xfrm>
                  <a:off x="5751513" y="925513"/>
                  <a:ext cx="97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006600"/>
                      </a:solidFill>
                    </a:rPr>
                    <a:t>CAD</a:t>
                  </a:r>
                </a:p>
              </p:txBody>
            </p:sp>
          </p:grpSp>
        </p:grpSp>
      </p:grpSp>
    </p:spTree>
    <p:extLst>
      <p:ext uri="{BB962C8B-B14F-4D97-AF65-F5344CB8AC3E}">
        <p14:creationId xmlns:p14="http://schemas.microsoft.com/office/powerpoint/2010/main" val="502077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4" name="Group 2"/>
          <p:cNvGrpSpPr>
            <a:grpSpLocks/>
          </p:cNvGrpSpPr>
          <p:nvPr/>
        </p:nvGrpSpPr>
        <p:grpSpPr bwMode="auto">
          <a:xfrm>
            <a:off x="1524000" y="0"/>
            <a:ext cx="9144000" cy="6973888"/>
            <a:chOff x="0" y="0"/>
            <a:chExt cx="5760" cy="4393"/>
          </a:xfrm>
        </p:grpSpPr>
        <p:sp>
          <p:nvSpPr>
            <p:cNvPr id="75782"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5783"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5784"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9881"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79882"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79883"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79884"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79875" name="Text Box 10"/>
          <p:cNvSpPr txBox="1">
            <a:spLocks noChangeArrowheads="1"/>
          </p:cNvSpPr>
          <p:nvPr/>
        </p:nvSpPr>
        <p:spPr bwMode="auto">
          <a:xfrm>
            <a:off x="1524000" y="406401"/>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Hierarchical Clustering</a:t>
            </a:r>
          </a:p>
        </p:txBody>
      </p:sp>
      <p:sp>
        <p:nvSpPr>
          <p:cNvPr id="79876" name="Rectangle 11"/>
          <p:cNvSpPr>
            <a:spLocks noChangeArrowheads="1"/>
          </p:cNvSpPr>
          <p:nvPr/>
        </p:nvSpPr>
        <p:spPr bwMode="auto">
          <a:xfrm>
            <a:off x="2589213" y="1181101"/>
            <a:ext cx="7218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400">
                <a:solidFill>
                  <a:srgbClr val="000000"/>
                </a:solidFill>
                <a:latin typeface="Verdana" panose="020B0604030504040204" pitchFamily="34" charset="0"/>
              </a:rPr>
              <a:t>Expression of Selected Upregulated Genes</a:t>
            </a:r>
          </a:p>
        </p:txBody>
      </p:sp>
      <p:pic>
        <p:nvPicPr>
          <p:cNvPr id="7987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276" y="1638300"/>
            <a:ext cx="5864225" cy="473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8099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2"/>
          <p:cNvSpPr>
            <a:spLocks noGrp="1" noChangeArrowheads="1"/>
          </p:cNvSpPr>
          <p:nvPr>
            <p:ph type="title"/>
          </p:nvPr>
        </p:nvSpPr>
        <p:spPr/>
        <p:txBody>
          <a:bodyPr/>
          <a:lstStyle/>
          <a:p>
            <a:pPr eaLnBrk="1" hangingPunct="1"/>
            <a:r>
              <a:rPr lang="en-US" altLang="en-US" sz="4000"/>
              <a:t>CMR </a:t>
            </a:r>
            <a:r>
              <a:rPr lang="en-US" altLang="en-US" sz="4000">
                <a:hlinkClick r:id="rId3"/>
              </a:rPr>
              <a:t>http://cmr.jcvi.org/tigr-scripts/CMR/CmrHomePage.cgi</a:t>
            </a:r>
            <a:endParaRPr lang="en-US" altLang="en-US" sz="4000"/>
          </a:p>
        </p:txBody>
      </p:sp>
      <p:pic>
        <p:nvPicPr>
          <p:cNvPr id="6147" name="Picture 14"/>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2869589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p:cNvGrpSpPr>
            <a:grpSpLocks/>
          </p:cNvGrpSpPr>
          <p:nvPr/>
        </p:nvGrpSpPr>
        <p:grpSpPr bwMode="auto">
          <a:xfrm>
            <a:off x="1524000" y="0"/>
            <a:ext cx="9144000" cy="6858000"/>
            <a:chOff x="0" y="0"/>
            <a:chExt cx="5760" cy="4320"/>
          </a:xfrm>
        </p:grpSpPr>
        <p:sp>
          <p:nvSpPr>
            <p:cNvPr id="76858"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6859"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80956"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80957"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80899" name="Text Box 7"/>
          <p:cNvSpPr txBox="1">
            <a:spLocks noChangeArrowheads="1"/>
          </p:cNvSpPr>
          <p:nvPr/>
        </p:nvSpPr>
        <p:spPr bwMode="auto">
          <a:xfrm>
            <a:off x="1524000" y="20002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Proposed cDCE Degradation Pathways</a:t>
            </a:r>
          </a:p>
        </p:txBody>
      </p:sp>
      <p:grpSp>
        <p:nvGrpSpPr>
          <p:cNvPr id="80900" name="Group 78"/>
          <p:cNvGrpSpPr>
            <a:grpSpLocks/>
          </p:cNvGrpSpPr>
          <p:nvPr/>
        </p:nvGrpSpPr>
        <p:grpSpPr bwMode="auto">
          <a:xfrm>
            <a:off x="8796338" y="4303714"/>
            <a:ext cx="1771650" cy="1398587"/>
            <a:chOff x="7272835" y="3326534"/>
            <a:chExt cx="1771650" cy="1398861"/>
          </a:xfrm>
        </p:grpSpPr>
        <p:sp>
          <p:nvSpPr>
            <p:cNvPr id="10" name="Oval 9"/>
            <p:cNvSpPr/>
            <p:nvPr/>
          </p:nvSpPr>
          <p:spPr>
            <a:xfrm>
              <a:off x="7362500" y="3326534"/>
              <a:ext cx="1640928" cy="1398861"/>
            </a:xfrm>
            <a:prstGeom prst="ellipse">
              <a:avLst/>
            </a:prstGeom>
            <a:gradFill flip="none" rotWithShape="1">
              <a:gsLst>
                <a:gs pos="76000">
                  <a:schemeClr val="bg1">
                    <a:lumMod val="85000"/>
                  </a:schemeClr>
                </a:gs>
                <a:gs pos="76000">
                  <a:schemeClr val="bg1">
                    <a:lumMod val="85000"/>
                  </a:schemeClr>
                </a:gs>
                <a:gs pos="100000">
                  <a:srgbClr val="E6E6E6"/>
                </a:gs>
              </a:gsLst>
              <a:path path="circle">
                <a:fillToRect l="100000" t="100000"/>
              </a:path>
              <a:tileRect r="-100000" b="-100000"/>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53" name="TextBox 13"/>
            <p:cNvSpPr txBox="1">
              <a:spLocks noChangeArrowheads="1"/>
            </p:cNvSpPr>
            <p:nvPr/>
          </p:nvSpPr>
          <p:spPr bwMode="auto">
            <a:xfrm>
              <a:off x="7272835" y="3677645"/>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Glyoxylate Cycle</a:t>
              </a:r>
            </a:p>
          </p:txBody>
        </p:sp>
      </p:grpSp>
      <p:sp>
        <p:nvSpPr>
          <p:cNvPr id="12" name="Right Arrow 11"/>
          <p:cNvSpPr/>
          <p:nvPr/>
        </p:nvSpPr>
        <p:spPr>
          <a:xfrm rot="5400000">
            <a:off x="9472613" y="3511550"/>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02" name="TextBox 38"/>
          <p:cNvSpPr txBox="1">
            <a:spLocks noChangeArrowheads="1"/>
          </p:cNvSpPr>
          <p:nvPr/>
        </p:nvSpPr>
        <p:spPr bwMode="auto">
          <a:xfrm>
            <a:off x="1857375" y="1350963"/>
            <a:ext cx="7448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1)  GST-Catalyzed Dehalogenation</a:t>
            </a:r>
          </a:p>
        </p:txBody>
      </p:sp>
      <p:sp>
        <p:nvSpPr>
          <p:cNvPr id="80903" name="TextBox 39"/>
          <p:cNvSpPr txBox="1">
            <a:spLocks noChangeArrowheads="1"/>
          </p:cNvSpPr>
          <p:nvPr/>
        </p:nvSpPr>
        <p:spPr bwMode="auto">
          <a:xfrm>
            <a:off x="1885951" y="3776663"/>
            <a:ext cx="674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2) Monooxygenase-Catalyzed</a:t>
            </a:r>
            <a:r>
              <a:rPr lang="en-US" altLang="en-US" sz="2200" b="1">
                <a:solidFill>
                  <a:srgbClr val="000000"/>
                </a:solidFill>
              </a:rPr>
              <a:t> </a:t>
            </a:r>
            <a:r>
              <a:rPr lang="en-US" altLang="en-US" sz="2400" b="1">
                <a:solidFill>
                  <a:srgbClr val="000000"/>
                </a:solidFill>
              </a:rPr>
              <a:t>Epoxidation</a:t>
            </a:r>
          </a:p>
        </p:txBody>
      </p:sp>
      <p:grpSp>
        <p:nvGrpSpPr>
          <p:cNvPr id="80904" name="Group 52"/>
          <p:cNvGrpSpPr>
            <a:grpSpLocks/>
          </p:cNvGrpSpPr>
          <p:nvPr/>
        </p:nvGrpSpPr>
        <p:grpSpPr bwMode="auto">
          <a:xfrm>
            <a:off x="1933575" y="2001839"/>
            <a:ext cx="8839200" cy="1125537"/>
            <a:chOff x="409575" y="1476375"/>
            <a:chExt cx="8839200" cy="1125855"/>
          </a:xfrm>
        </p:grpSpPr>
        <p:sp>
          <p:nvSpPr>
            <p:cNvPr id="16" name="Rectangle 15"/>
            <p:cNvSpPr/>
            <p:nvPr/>
          </p:nvSpPr>
          <p:spPr bwMode="auto">
            <a:xfrm>
              <a:off x="409575" y="1724095"/>
              <a:ext cx="3048000" cy="868607"/>
            </a:xfrm>
            <a:prstGeom prst="rect">
              <a:avLst/>
            </a:prstGeom>
            <a:gradFill flip="none" rotWithShape="1">
              <a:gsLst>
                <a:gs pos="0">
                  <a:srgbClr val="FBEAC7"/>
                </a:gs>
                <a:gs pos="17999">
                  <a:srgbClr val="FEE7F2"/>
                </a:gs>
                <a:gs pos="36000">
                  <a:srgbClr val="FAC77D"/>
                </a:gs>
                <a:gs pos="61000">
                  <a:srgbClr val="FBA97D"/>
                </a:gs>
                <a:gs pos="82001">
                  <a:srgbClr val="FBD49C"/>
                </a:gs>
                <a:gs pos="100000">
                  <a:srgbClr val="FEE7F2"/>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7" name="Rectangle 16"/>
            <p:cNvSpPr/>
            <p:nvPr/>
          </p:nvSpPr>
          <p:spPr>
            <a:xfrm>
              <a:off x="3467100" y="1733623"/>
              <a:ext cx="3705225" cy="868607"/>
            </a:xfrm>
            <a:prstGeom prst="rect">
              <a:avLst/>
            </a:prstGeom>
            <a:gradFill flip="none" rotWithShape="1">
              <a:gsLst>
                <a:gs pos="100000">
                  <a:srgbClr val="92D050"/>
                </a:gs>
                <a:gs pos="50000">
                  <a:srgbClr val="9CB86E"/>
                </a:gs>
                <a:gs pos="100000">
                  <a:srgbClr val="156B1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18" name="Rectangle 17"/>
            <p:cNvSpPr/>
            <p:nvPr/>
          </p:nvSpPr>
          <p:spPr>
            <a:xfrm>
              <a:off x="5562600" y="1724095"/>
              <a:ext cx="3362325" cy="868607"/>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60000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32" name="TextBox 7"/>
            <p:cNvSpPr txBox="1">
              <a:spLocks noChangeArrowheads="1"/>
            </p:cNvSpPr>
            <p:nvPr/>
          </p:nvSpPr>
          <p:spPr bwMode="auto">
            <a:xfrm>
              <a:off x="456873" y="1907957"/>
              <a:ext cx="866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DCE</a:t>
              </a:r>
            </a:p>
          </p:txBody>
        </p:sp>
        <p:sp>
          <p:nvSpPr>
            <p:cNvPr id="80933" name="TextBox 10"/>
            <p:cNvSpPr txBox="1">
              <a:spLocks noChangeArrowheads="1"/>
            </p:cNvSpPr>
            <p:nvPr/>
          </p:nvSpPr>
          <p:spPr bwMode="auto">
            <a:xfrm>
              <a:off x="1600200" y="1746359"/>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GSH Conjugates</a:t>
              </a:r>
            </a:p>
          </p:txBody>
        </p:sp>
        <p:sp>
          <p:nvSpPr>
            <p:cNvPr id="80934" name="TextBox 14"/>
            <p:cNvSpPr txBox="1">
              <a:spLocks noChangeArrowheads="1"/>
            </p:cNvSpPr>
            <p:nvPr/>
          </p:nvSpPr>
          <p:spPr bwMode="auto">
            <a:xfrm>
              <a:off x="7477125" y="1904673"/>
              <a:ext cx="177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Glycolate</a:t>
              </a:r>
            </a:p>
          </p:txBody>
        </p:sp>
        <p:sp>
          <p:nvSpPr>
            <p:cNvPr id="80935" name="TextBox 15"/>
            <p:cNvSpPr txBox="1">
              <a:spLocks noChangeArrowheads="1"/>
            </p:cNvSpPr>
            <p:nvPr/>
          </p:nvSpPr>
          <p:spPr bwMode="auto">
            <a:xfrm>
              <a:off x="5581650" y="1752600"/>
              <a:ext cx="17716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Chloro-acetic acid</a:t>
              </a:r>
            </a:p>
          </p:txBody>
        </p:sp>
        <p:sp>
          <p:nvSpPr>
            <p:cNvPr id="80936" name="TextBox 16"/>
            <p:cNvSpPr txBox="1">
              <a:spLocks noChangeArrowheads="1"/>
            </p:cNvSpPr>
            <p:nvPr/>
          </p:nvSpPr>
          <p:spPr bwMode="auto">
            <a:xfrm>
              <a:off x="3476625" y="1740118"/>
              <a:ext cx="2047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Chloro-acetaldehyde</a:t>
              </a:r>
            </a:p>
          </p:txBody>
        </p:sp>
        <p:grpSp>
          <p:nvGrpSpPr>
            <p:cNvPr id="80937" name="Group 44"/>
            <p:cNvGrpSpPr>
              <a:grpSpLocks/>
            </p:cNvGrpSpPr>
            <p:nvPr/>
          </p:nvGrpSpPr>
          <p:grpSpPr bwMode="auto">
            <a:xfrm>
              <a:off x="1104900" y="1476375"/>
              <a:ext cx="1030288" cy="419100"/>
              <a:chOff x="1181100" y="1381125"/>
              <a:chExt cx="1030288" cy="419100"/>
            </a:xfrm>
          </p:grpSpPr>
          <p:sp>
            <p:nvSpPr>
              <p:cNvPr id="35" name="Oval 34"/>
              <p:cNvSpPr/>
              <p:nvPr/>
            </p:nvSpPr>
            <p:spPr>
              <a:xfrm>
                <a:off x="1181100" y="1381125"/>
                <a:ext cx="885825" cy="41921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49" name="TextBox 324"/>
              <p:cNvSpPr txBox="1">
                <a:spLocks noChangeArrowheads="1"/>
              </p:cNvSpPr>
              <p:nvPr/>
            </p:nvSpPr>
            <p:spPr bwMode="auto">
              <a:xfrm>
                <a:off x="1239838" y="1395413"/>
                <a:ext cx="971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FF6600"/>
                    </a:solidFill>
                  </a:rPr>
                  <a:t>GST</a:t>
                </a:r>
              </a:p>
            </p:txBody>
          </p:sp>
        </p:grpSp>
        <p:grpSp>
          <p:nvGrpSpPr>
            <p:cNvPr id="80938" name="Group 46"/>
            <p:cNvGrpSpPr>
              <a:grpSpLocks/>
            </p:cNvGrpSpPr>
            <p:nvPr/>
          </p:nvGrpSpPr>
          <p:grpSpPr bwMode="auto">
            <a:xfrm>
              <a:off x="5124450" y="1522632"/>
              <a:ext cx="1017589" cy="420468"/>
              <a:chOff x="5705475" y="893983"/>
              <a:chExt cx="1017589" cy="420467"/>
            </a:xfrm>
          </p:grpSpPr>
          <p:sp>
            <p:nvSpPr>
              <p:cNvPr id="33" name="Oval 32"/>
              <p:cNvSpPr/>
              <p:nvPr/>
            </p:nvSpPr>
            <p:spPr>
              <a:xfrm>
                <a:off x="5705475" y="914420"/>
                <a:ext cx="866775" cy="4001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47" name="TextBox 334"/>
              <p:cNvSpPr txBox="1">
                <a:spLocks noChangeArrowheads="1"/>
              </p:cNvSpPr>
              <p:nvPr/>
            </p:nvSpPr>
            <p:spPr bwMode="auto">
              <a:xfrm>
                <a:off x="5751514" y="893983"/>
                <a:ext cx="971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006600"/>
                    </a:solidFill>
                  </a:rPr>
                  <a:t>CAD</a:t>
                </a:r>
              </a:p>
            </p:txBody>
          </p:sp>
        </p:grpSp>
        <p:sp>
          <p:nvSpPr>
            <p:cNvPr id="26" name="Right Arrow 25"/>
            <p:cNvSpPr/>
            <p:nvPr/>
          </p:nvSpPr>
          <p:spPr>
            <a:xfrm>
              <a:off x="1323975" y="1990870"/>
              <a:ext cx="342900" cy="2286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27" name="Right Arrow 26"/>
            <p:cNvSpPr/>
            <p:nvPr/>
          </p:nvSpPr>
          <p:spPr>
            <a:xfrm>
              <a:off x="3286125" y="2000398"/>
              <a:ext cx="342900" cy="2286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28" name="Right Arrow 27"/>
            <p:cNvSpPr/>
            <p:nvPr/>
          </p:nvSpPr>
          <p:spPr>
            <a:xfrm>
              <a:off x="5448300" y="2000398"/>
              <a:ext cx="342900" cy="2286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29" name="Right Arrow 28"/>
            <p:cNvSpPr/>
            <p:nvPr/>
          </p:nvSpPr>
          <p:spPr>
            <a:xfrm>
              <a:off x="7162800" y="2000398"/>
              <a:ext cx="342900" cy="228665"/>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80943" name="Group 52"/>
            <p:cNvGrpSpPr>
              <a:grpSpLocks/>
            </p:cNvGrpSpPr>
            <p:nvPr/>
          </p:nvGrpSpPr>
          <p:grpSpPr bwMode="auto">
            <a:xfrm>
              <a:off x="6905625" y="1495425"/>
              <a:ext cx="866775" cy="428625"/>
              <a:chOff x="7296149" y="1190625"/>
              <a:chExt cx="866776" cy="428625"/>
            </a:xfrm>
          </p:grpSpPr>
          <p:sp>
            <p:nvSpPr>
              <p:cNvPr id="31" name="Oval 30"/>
              <p:cNvSpPr/>
              <p:nvPr/>
            </p:nvSpPr>
            <p:spPr>
              <a:xfrm>
                <a:off x="7296149" y="1190630"/>
                <a:ext cx="828676" cy="4287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45" name="TextBox 328"/>
              <p:cNvSpPr txBox="1">
                <a:spLocks noChangeArrowheads="1"/>
              </p:cNvSpPr>
              <p:nvPr/>
            </p:nvSpPr>
            <p:spPr bwMode="auto">
              <a:xfrm>
                <a:off x="7345363" y="1200150"/>
                <a:ext cx="817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663300"/>
                    </a:solidFill>
                  </a:rPr>
                  <a:t>HAD</a:t>
                </a:r>
              </a:p>
            </p:txBody>
          </p:sp>
        </p:grpSp>
      </p:grpSp>
      <p:grpSp>
        <p:nvGrpSpPr>
          <p:cNvPr id="80905" name="Group 77"/>
          <p:cNvGrpSpPr>
            <a:grpSpLocks/>
          </p:cNvGrpSpPr>
          <p:nvPr/>
        </p:nvGrpSpPr>
        <p:grpSpPr bwMode="auto">
          <a:xfrm>
            <a:off x="1990726" y="4540251"/>
            <a:ext cx="2905125" cy="1063625"/>
            <a:chOff x="466725" y="4551418"/>
            <a:chExt cx="2905126" cy="1354736"/>
          </a:xfrm>
        </p:grpSpPr>
        <p:sp>
          <p:nvSpPr>
            <p:cNvPr id="38" name="Rectangle 37"/>
            <p:cNvSpPr/>
            <p:nvPr/>
          </p:nvSpPr>
          <p:spPr bwMode="auto">
            <a:xfrm>
              <a:off x="466725" y="4800124"/>
              <a:ext cx="2705101" cy="1106030"/>
            </a:xfrm>
            <a:prstGeom prst="rect">
              <a:avLst/>
            </a:prstGeom>
            <a:gradFill flip="none" rotWithShape="1">
              <a:gsLst>
                <a:gs pos="0">
                  <a:srgbClr val="8488C4"/>
                </a:gs>
                <a:gs pos="53000">
                  <a:srgbClr val="D4DEFF"/>
                </a:gs>
                <a:gs pos="83000">
                  <a:srgbClr val="D4DEFF"/>
                </a:gs>
                <a:gs pos="100000">
                  <a:srgbClr val="96AB94"/>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23" name="TextBox 8"/>
            <p:cNvSpPr txBox="1">
              <a:spLocks noChangeArrowheads="1"/>
            </p:cNvSpPr>
            <p:nvPr/>
          </p:nvSpPr>
          <p:spPr bwMode="auto">
            <a:xfrm>
              <a:off x="551796" y="5008778"/>
              <a:ext cx="2200275" cy="58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DCE</a:t>
              </a:r>
            </a:p>
          </p:txBody>
        </p:sp>
        <p:grpSp>
          <p:nvGrpSpPr>
            <p:cNvPr id="80924" name="Group 50"/>
            <p:cNvGrpSpPr>
              <a:grpSpLocks/>
            </p:cNvGrpSpPr>
            <p:nvPr/>
          </p:nvGrpSpPr>
          <p:grpSpPr bwMode="auto">
            <a:xfrm>
              <a:off x="1228725" y="4551418"/>
              <a:ext cx="996950" cy="513587"/>
              <a:chOff x="1685925" y="4170418"/>
              <a:chExt cx="996950" cy="513587"/>
            </a:xfrm>
          </p:grpSpPr>
          <p:sp>
            <p:nvSpPr>
              <p:cNvPr id="43" name="Oval 42"/>
              <p:cNvSpPr/>
              <p:nvPr/>
            </p:nvSpPr>
            <p:spPr>
              <a:xfrm>
                <a:off x="1685925" y="4172441"/>
                <a:ext cx="828675" cy="51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44" name="TextBox 320"/>
              <p:cNvSpPr txBox="1">
                <a:spLocks noChangeArrowheads="1"/>
              </p:cNvSpPr>
              <p:nvPr/>
            </p:nvSpPr>
            <p:spPr bwMode="auto">
              <a:xfrm>
                <a:off x="1711325" y="4170418"/>
                <a:ext cx="971550" cy="509619"/>
              </a:xfrm>
              <a:prstGeom prst="rect">
                <a:avLst/>
              </a:prstGeom>
              <a:noFill/>
              <a:ln w="9525">
                <a:noFill/>
                <a:miter lim="800000"/>
                <a:headEnd/>
                <a:tailEnd/>
              </a:ln>
            </p:spPr>
            <p:txBody>
              <a:bodyPr>
                <a:spAutoFit/>
              </a:bodyPr>
              <a:lstStyle/>
              <a:p>
                <a:pPr fontAlgn="base">
                  <a:spcBef>
                    <a:spcPct val="0"/>
                  </a:spcBef>
                  <a:spcAft>
                    <a:spcPct val="0"/>
                  </a:spcAft>
                  <a:defRPr/>
                </a:pPr>
                <a:r>
                  <a:rPr lang="en-US" sz="2000" b="1" dirty="0">
                    <a:solidFill>
                      <a:srgbClr val="2D2D8A">
                        <a:lumMod val="75000"/>
                      </a:srgbClr>
                    </a:solidFill>
                  </a:rPr>
                  <a:t>CMO</a:t>
                </a:r>
              </a:p>
            </p:txBody>
          </p:sp>
        </p:grpSp>
        <p:sp>
          <p:nvSpPr>
            <p:cNvPr id="41" name="Right Arrow 33"/>
            <p:cNvSpPr/>
            <p:nvPr/>
          </p:nvSpPr>
          <p:spPr bwMode="auto">
            <a:xfrm>
              <a:off x="1495425" y="5182280"/>
              <a:ext cx="342900" cy="22848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26" name="TextBox 9"/>
            <p:cNvSpPr txBox="1">
              <a:spLocks noChangeArrowheads="1"/>
            </p:cNvSpPr>
            <p:nvPr/>
          </p:nvSpPr>
          <p:spPr bwMode="auto">
            <a:xfrm>
              <a:off x="1600201" y="4798208"/>
              <a:ext cx="1771650" cy="105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DCE Epoxide</a:t>
              </a:r>
            </a:p>
          </p:txBody>
        </p:sp>
      </p:grpSp>
      <p:sp>
        <p:nvSpPr>
          <p:cNvPr id="45" name="Rectangle 44"/>
          <p:cNvSpPr/>
          <p:nvPr/>
        </p:nvSpPr>
        <p:spPr bwMode="auto">
          <a:xfrm>
            <a:off x="4724400" y="4745421"/>
            <a:ext cx="2019301" cy="864804"/>
          </a:xfrm>
          <a:prstGeom prst="rect">
            <a:avLst/>
          </a:prstGeom>
          <a:gradFill flip="none" rotWithShape="1">
            <a:gsLst>
              <a:gs pos="56000">
                <a:srgbClr val="800000">
                  <a:alpha val="69000"/>
                </a:srgbClr>
              </a:gs>
              <a:gs pos="0">
                <a:srgbClr val="800000">
                  <a:alpha val="57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80909" name="Group 63"/>
          <p:cNvGrpSpPr>
            <a:grpSpLocks/>
          </p:cNvGrpSpPr>
          <p:nvPr/>
        </p:nvGrpSpPr>
        <p:grpSpPr bwMode="auto">
          <a:xfrm>
            <a:off x="6734175" y="4745038"/>
            <a:ext cx="1428750" cy="868362"/>
            <a:chOff x="5918511" y="4619625"/>
            <a:chExt cx="1514304" cy="955760"/>
          </a:xfrm>
        </p:grpSpPr>
        <p:sp>
          <p:nvSpPr>
            <p:cNvPr id="47" name="Rectangle 46"/>
            <p:cNvSpPr/>
            <p:nvPr/>
          </p:nvSpPr>
          <p:spPr bwMode="auto">
            <a:xfrm>
              <a:off x="5918511" y="4619625"/>
              <a:ext cx="1447002" cy="955760"/>
            </a:xfrm>
            <a:prstGeom prst="rect">
              <a:avLst/>
            </a:prstGeom>
            <a:gradFill flip="none" rotWithShape="1">
              <a:gsLst>
                <a:gs pos="23000">
                  <a:schemeClr val="bg1">
                    <a:lumMod val="75000"/>
                  </a:schemeClr>
                </a:gs>
                <a:gs pos="100000">
                  <a:srgbClr val="E6E6E6"/>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21" name="TextBox 12"/>
            <p:cNvSpPr txBox="1">
              <a:spLocks noChangeArrowheads="1"/>
            </p:cNvSpPr>
            <p:nvPr/>
          </p:nvSpPr>
          <p:spPr bwMode="auto">
            <a:xfrm>
              <a:off x="6065037" y="4807052"/>
              <a:ext cx="1367778" cy="50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Glyoxal</a:t>
              </a:r>
            </a:p>
          </p:txBody>
        </p:sp>
      </p:grpSp>
      <p:sp>
        <p:nvSpPr>
          <p:cNvPr id="80910" name="TextBox 11"/>
          <p:cNvSpPr txBox="1">
            <a:spLocks noChangeArrowheads="1"/>
          </p:cNvSpPr>
          <p:nvPr/>
        </p:nvSpPr>
        <p:spPr bwMode="auto">
          <a:xfrm>
            <a:off x="4845051" y="4727576"/>
            <a:ext cx="1724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400">
                <a:solidFill>
                  <a:srgbClr val="000000"/>
                </a:solidFill>
              </a:rPr>
              <a:t>Dichloro-ethanediol</a:t>
            </a:r>
          </a:p>
        </p:txBody>
      </p:sp>
      <p:grpSp>
        <p:nvGrpSpPr>
          <p:cNvPr id="80911" name="Group 51"/>
          <p:cNvGrpSpPr>
            <a:grpSpLocks/>
          </p:cNvGrpSpPr>
          <p:nvPr/>
        </p:nvGrpSpPr>
        <p:grpSpPr bwMode="auto">
          <a:xfrm>
            <a:off x="4306889" y="4475163"/>
            <a:ext cx="979487" cy="430212"/>
            <a:chOff x="4021138" y="3760897"/>
            <a:chExt cx="980397" cy="430103"/>
          </a:xfrm>
        </p:grpSpPr>
        <p:sp>
          <p:nvSpPr>
            <p:cNvPr id="51" name="Oval 50"/>
            <p:cNvSpPr/>
            <p:nvPr/>
          </p:nvSpPr>
          <p:spPr>
            <a:xfrm>
              <a:off x="4021138" y="3762484"/>
              <a:ext cx="829445" cy="4285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80919" name="TextBox 324"/>
            <p:cNvSpPr txBox="1">
              <a:spLocks noChangeArrowheads="1"/>
            </p:cNvSpPr>
            <p:nvPr/>
          </p:nvSpPr>
          <p:spPr bwMode="auto">
            <a:xfrm>
              <a:off x="4029984" y="3760897"/>
              <a:ext cx="9715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000" b="1">
                  <a:solidFill>
                    <a:srgbClr val="800000"/>
                  </a:solidFill>
                </a:rPr>
                <a:t>Hlase</a:t>
              </a:r>
            </a:p>
          </p:txBody>
        </p:sp>
      </p:grpSp>
      <p:sp>
        <p:nvSpPr>
          <p:cNvPr id="53" name="Right Arrow 52"/>
          <p:cNvSpPr/>
          <p:nvPr/>
        </p:nvSpPr>
        <p:spPr bwMode="auto">
          <a:xfrm>
            <a:off x="4527550" y="4972050"/>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54" name="Right Arrow 53"/>
          <p:cNvSpPr/>
          <p:nvPr/>
        </p:nvSpPr>
        <p:spPr bwMode="auto">
          <a:xfrm>
            <a:off x="6527800" y="5029200"/>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grpSp>
        <p:nvGrpSpPr>
          <p:cNvPr id="80914" name="Group 73"/>
          <p:cNvGrpSpPr>
            <a:grpSpLocks/>
          </p:cNvGrpSpPr>
          <p:nvPr/>
        </p:nvGrpSpPr>
        <p:grpSpPr bwMode="auto">
          <a:xfrm>
            <a:off x="7940675" y="4287838"/>
            <a:ext cx="971550" cy="760412"/>
            <a:chOff x="5676462" y="2222721"/>
            <a:chExt cx="971550" cy="760012"/>
          </a:xfrm>
        </p:grpSpPr>
        <p:sp>
          <p:nvSpPr>
            <p:cNvPr id="56" name="Oval 55"/>
            <p:cNvSpPr/>
            <p:nvPr/>
          </p:nvSpPr>
          <p:spPr bwMode="auto">
            <a:xfrm>
              <a:off x="5687575" y="2248108"/>
              <a:ext cx="942975" cy="7346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
          <p:nvSpPr>
            <p:cNvPr id="57" name="TextBox 324"/>
            <p:cNvSpPr txBox="1">
              <a:spLocks noChangeArrowheads="1"/>
            </p:cNvSpPr>
            <p:nvPr/>
          </p:nvSpPr>
          <p:spPr bwMode="auto">
            <a:xfrm>
              <a:off x="5676462" y="2222721"/>
              <a:ext cx="971550" cy="707653"/>
            </a:xfrm>
            <a:prstGeom prst="rect">
              <a:avLst/>
            </a:prstGeom>
            <a:noFill/>
            <a:ln w="9525">
              <a:noFill/>
              <a:miter lim="800000"/>
              <a:headEnd/>
              <a:tailEnd/>
            </a:ln>
          </p:spPr>
          <p:txBody>
            <a:bodyPr>
              <a:spAutoFit/>
            </a:bodyPr>
            <a:lstStyle/>
            <a:p>
              <a:pPr algn="ctr" fontAlgn="base">
                <a:spcBef>
                  <a:spcPct val="0"/>
                </a:spcBef>
                <a:spcAft>
                  <a:spcPct val="0"/>
                </a:spcAft>
                <a:defRPr/>
              </a:pPr>
              <a:r>
                <a:rPr lang="en-US" sz="2000" b="1" dirty="0">
                  <a:solidFill>
                    <a:srgbClr val="000000">
                      <a:lumMod val="85000"/>
                      <a:lumOff val="15000"/>
                    </a:srgbClr>
                  </a:solidFill>
                </a:rPr>
                <a:t>CO</a:t>
              </a:r>
            </a:p>
            <a:p>
              <a:pPr algn="ctr" fontAlgn="base">
                <a:spcBef>
                  <a:spcPct val="0"/>
                </a:spcBef>
                <a:spcAft>
                  <a:spcPct val="0"/>
                </a:spcAft>
                <a:defRPr/>
              </a:pPr>
              <a:r>
                <a:rPr lang="en-US" sz="2000" b="1" dirty="0" err="1">
                  <a:solidFill>
                    <a:srgbClr val="000000">
                      <a:lumMod val="85000"/>
                      <a:lumOff val="15000"/>
                    </a:srgbClr>
                  </a:solidFill>
                </a:rPr>
                <a:t>Dhase</a:t>
              </a:r>
              <a:endParaRPr lang="en-US" sz="2000" b="1" dirty="0">
                <a:solidFill>
                  <a:srgbClr val="000000">
                    <a:lumMod val="85000"/>
                    <a:lumOff val="15000"/>
                  </a:srgbClr>
                </a:solidFill>
              </a:endParaRPr>
            </a:p>
          </p:txBody>
        </p:sp>
      </p:grpSp>
      <p:sp>
        <p:nvSpPr>
          <p:cNvPr id="58" name="Right Arrow 57"/>
          <p:cNvSpPr/>
          <p:nvPr/>
        </p:nvSpPr>
        <p:spPr bwMode="auto">
          <a:xfrm>
            <a:off x="8397875" y="5056188"/>
            <a:ext cx="342900" cy="228600"/>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dirty="0">
              <a:solidFill>
                <a:srgbClr val="FFFFFF"/>
              </a:solidFill>
            </a:endParaRPr>
          </a:p>
        </p:txBody>
      </p:sp>
    </p:spTree>
    <p:extLst>
      <p:ext uri="{BB962C8B-B14F-4D97-AF65-F5344CB8AC3E}">
        <p14:creationId xmlns:p14="http://schemas.microsoft.com/office/powerpoint/2010/main" val="10063825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2"/>
          <p:cNvGrpSpPr>
            <a:grpSpLocks/>
          </p:cNvGrpSpPr>
          <p:nvPr/>
        </p:nvGrpSpPr>
        <p:grpSpPr bwMode="auto">
          <a:xfrm>
            <a:off x="1524000" y="0"/>
            <a:ext cx="9144000" cy="6973888"/>
            <a:chOff x="0" y="0"/>
            <a:chExt cx="5760" cy="4393"/>
          </a:xfrm>
        </p:grpSpPr>
        <p:sp>
          <p:nvSpPr>
            <p:cNvPr id="77829" name="Rectangle 3"/>
            <p:cNvSpPr>
              <a:spLocks noChangeArrowheads="1"/>
            </p:cNvSpPr>
            <p:nvPr/>
          </p:nvSpPr>
          <p:spPr bwMode="auto">
            <a:xfrm>
              <a:off x="0" y="0"/>
              <a:ext cx="5760" cy="4320"/>
            </a:xfrm>
            <a:prstGeom prst="rect">
              <a:avLst/>
            </a:prstGeom>
            <a:gradFill rotWithShape="1">
              <a:gsLst>
                <a:gs pos="0">
                  <a:srgbClr val="DCB98A"/>
                </a:gs>
                <a:gs pos="50000">
                  <a:srgbClr val="F5ECBD"/>
                </a:gs>
                <a:gs pos="100000">
                  <a:srgbClr val="DCB98A"/>
                </a:gs>
              </a:gsLst>
              <a:lin ang="270000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7830" name="Rectangle 4"/>
            <p:cNvSpPr>
              <a:spLocks noChangeArrowheads="1"/>
            </p:cNvSpPr>
            <p:nvPr/>
          </p:nvSpPr>
          <p:spPr bwMode="auto">
            <a:xfrm>
              <a:off x="0" y="184"/>
              <a:ext cx="5760" cy="523"/>
            </a:xfrm>
            <a:prstGeom prst="rect">
              <a:avLst/>
            </a:prstGeom>
            <a:gradFill rotWithShape="1">
              <a:gsLst>
                <a:gs pos="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7831" name="Rectangle 5"/>
            <p:cNvSpPr>
              <a:spLocks noChangeArrowheads="1"/>
            </p:cNvSpPr>
            <p:nvPr/>
          </p:nvSpPr>
          <p:spPr bwMode="auto">
            <a:xfrm>
              <a:off x="0" y="4120"/>
              <a:ext cx="5760" cy="200"/>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81928" name="Rectangle 6"/>
            <p:cNvSpPr>
              <a:spLocks noChangeArrowheads="1"/>
            </p:cNvSpPr>
            <p:nvPr/>
          </p:nvSpPr>
          <p:spPr bwMode="auto">
            <a:xfrm>
              <a:off x="0" y="0"/>
              <a:ext cx="5760" cy="177"/>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81929" name="Line 7"/>
            <p:cNvSpPr>
              <a:spLocks noChangeShapeType="1"/>
            </p:cNvSpPr>
            <p:nvPr/>
          </p:nvSpPr>
          <p:spPr bwMode="auto">
            <a:xfrm>
              <a:off x="0" y="4122"/>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81930" name="Text Box 8"/>
            <p:cNvSpPr txBox="1">
              <a:spLocks noChangeArrowheads="1"/>
            </p:cNvSpPr>
            <p:nvPr/>
          </p:nvSpPr>
          <p:spPr bwMode="auto">
            <a:xfrm>
              <a:off x="1849" y="4181"/>
              <a:ext cx="18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endParaRPr lang="en-US" altLang="en-US" sz="1600">
                <a:solidFill>
                  <a:srgbClr val="000000"/>
                </a:solidFill>
                <a:latin typeface="Verdana" panose="020B0604030504040204" pitchFamily="34" charset="0"/>
              </a:endParaRPr>
            </a:p>
          </p:txBody>
        </p:sp>
        <p:sp>
          <p:nvSpPr>
            <p:cNvPr id="81931" name="Rectangle 9"/>
            <p:cNvSpPr>
              <a:spLocks noChangeArrowheads="1"/>
            </p:cNvSpPr>
            <p:nvPr/>
          </p:nvSpPr>
          <p:spPr bwMode="auto">
            <a:xfrm>
              <a:off x="2201" y="4132"/>
              <a:ext cx="13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1400" b="1">
                  <a:solidFill>
                    <a:srgbClr val="808080"/>
                  </a:solidFill>
                </a:rPr>
                <a:t>CORNELL UNIVERSITY</a:t>
              </a:r>
            </a:p>
          </p:txBody>
        </p:sp>
      </p:grpSp>
      <p:sp>
        <p:nvSpPr>
          <p:cNvPr id="81923" name="Text Box 10"/>
          <p:cNvSpPr txBox="1">
            <a:spLocks noChangeArrowheads="1"/>
          </p:cNvSpPr>
          <p:nvPr/>
        </p:nvSpPr>
        <p:spPr bwMode="auto">
          <a:xfrm>
            <a:off x="1952626" y="368301"/>
            <a:ext cx="871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en-US" altLang="en-US" sz="3600" b="1">
                <a:solidFill>
                  <a:srgbClr val="800000"/>
                </a:solidFill>
                <a:latin typeface="Verdana" panose="020B0604030504040204" pitchFamily="34" charset="0"/>
              </a:rPr>
              <a:t>Future Work</a:t>
            </a:r>
          </a:p>
        </p:txBody>
      </p:sp>
      <p:graphicFrame>
        <p:nvGraphicFramePr>
          <p:cNvPr id="11" name="Diagram 10"/>
          <p:cNvGraphicFramePr/>
          <p:nvPr/>
        </p:nvGraphicFramePr>
        <p:xfrm>
          <a:off x="1892491" y="941697"/>
          <a:ext cx="8447963" cy="544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92094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2"/>
          <p:cNvGrpSpPr>
            <a:grpSpLocks/>
          </p:cNvGrpSpPr>
          <p:nvPr/>
        </p:nvGrpSpPr>
        <p:grpSpPr bwMode="auto">
          <a:xfrm>
            <a:off x="1524000" y="0"/>
            <a:ext cx="9144000" cy="6858000"/>
            <a:chOff x="0" y="0"/>
            <a:chExt cx="5760" cy="4320"/>
          </a:xfrm>
        </p:grpSpPr>
        <p:sp>
          <p:nvSpPr>
            <p:cNvPr id="78881" name="Rectangle 3"/>
            <p:cNvSpPr>
              <a:spLocks noChangeArrowheads="1"/>
            </p:cNvSpPr>
            <p:nvPr/>
          </p:nvSpPr>
          <p:spPr bwMode="auto">
            <a:xfrm>
              <a:off x="0" y="96"/>
              <a:ext cx="5760" cy="386"/>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78882" name="Rectangle 4"/>
            <p:cNvSpPr>
              <a:spLocks noChangeArrowheads="1"/>
            </p:cNvSpPr>
            <p:nvPr/>
          </p:nvSpPr>
          <p:spPr bwMode="auto">
            <a:xfrm>
              <a:off x="0" y="4232"/>
              <a:ext cx="5760" cy="88"/>
            </a:xfrm>
            <a:prstGeom prst="rect">
              <a:avLst/>
            </a:prstGeom>
            <a:gradFill rotWithShape="1">
              <a:gsLst>
                <a:gs pos="0">
                  <a:srgbClr val="DCB98A"/>
                </a:gs>
                <a:gs pos="50000">
                  <a:srgbClr val="F5ECBD"/>
                </a:gs>
                <a:gs pos="100000">
                  <a:srgbClr val="DCB98A"/>
                </a:gs>
              </a:gsLst>
              <a:lin ang="0" scaled="1"/>
            </a:gradFill>
            <a:ln w="9525">
              <a:noFill/>
              <a:miter lim="800000"/>
              <a:headEnd/>
              <a:tailEnd/>
            </a:ln>
            <a:effectLst>
              <a:outerShdw dist="12700" dir="5400000" algn="ctr" rotWithShape="0">
                <a:srgbClr val="A3753D"/>
              </a:outerShdw>
            </a:effectLst>
          </p:spPr>
          <p:txBody>
            <a:bodyPr wrap="none" anchor="ctr"/>
            <a:lstStyle/>
            <a:p>
              <a:pPr fontAlgn="base">
                <a:spcBef>
                  <a:spcPct val="0"/>
                </a:spcBef>
                <a:spcAft>
                  <a:spcPct val="0"/>
                </a:spcAft>
                <a:defRPr/>
              </a:pPr>
              <a:endParaRPr lang="en-US">
                <a:solidFill>
                  <a:srgbClr val="000000"/>
                </a:solidFill>
              </a:endParaRPr>
            </a:p>
          </p:txBody>
        </p:sp>
        <p:sp>
          <p:nvSpPr>
            <p:cNvPr id="82979" name="Line 5"/>
            <p:cNvSpPr>
              <a:spLocks noChangeShapeType="1"/>
            </p:cNvSpPr>
            <p:nvPr/>
          </p:nvSpPr>
          <p:spPr bwMode="auto">
            <a:xfrm>
              <a:off x="0" y="4216"/>
              <a:ext cx="5760" cy="0"/>
            </a:xfrm>
            <a:prstGeom prst="line">
              <a:avLst/>
            </a:prstGeom>
            <a:noFill/>
            <a:ln w="28575">
              <a:solidFill>
                <a:srgbClr val="8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sp>
          <p:nvSpPr>
            <p:cNvPr id="82980" name="Rectangle 6"/>
            <p:cNvSpPr>
              <a:spLocks noChangeArrowheads="1"/>
            </p:cNvSpPr>
            <p:nvPr/>
          </p:nvSpPr>
          <p:spPr bwMode="auto">
            <a:xfrm>
              <a:off x="0" y="0"/>
              <a:ext cx="5760" cy="96"/>
            </a:xfrm>
            <a:prstGeom prst="rect">
              <a:avLst/>
            </a:prstGeom>
            <a:solidFill>
              <a:srgbClr val="80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grpSp>
      <p:sp>
        <p:nvSpPr>
          <p:cNvPr id="82947" name="Text Box 7"/>
          <p:cNvSpPr txBox="1">
            <a:spLocks noChangeArrowheads="1"/>
          </p:cNvSpPr>
          <p:nvPr/>
        </p:nvSpPr>
        <p:spPr bwMode="auto">
          <a:xfrm>
            <a:off x="1524000" y="180976"/>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50000"/>
              </a:spcBef>
              <a:spcAft>
                <a:spcPct val="0"/>
              </a:spcAft>
            </a:pPr>
            <a:r>
              <a:rPr lang="en-US" altLang="en-US" sz="2800" b="1">
                <a:solidFill>
                  <a:srgbClr val="800000"/>
                </a:solidFill>
                <a:latin typeface="Verdana" panose="020B0604030504040204" pitchFamily="34" charset="0"/>
              </a:rPr>
              <a:t>How can we apply this knowledge?</a:t>
            </a:r>
          </a:p>
        </p:txBody>
      </p:sp>
      <p:grpSp>
        <p:nvGrpSpPr>
          <p:cNvPr id="82948" name="Group 92"/>
          <p:cNvGrpSpPr>
            <a:grpSpLocks/>
          </p:cNvGrpSpPr>
          <p:nvPr/>
        </p:nvGrpSpPr>
        <p:grpSpPr bwMode="auto">
          <a:xfrm>
            <a:off x="3851275" y="1820864"/>
            <a:ext cx="4597400" cy="4206875"/>
            <a:chOff x="0" y="774700"/>
            <a:chExt cx="9197975" cy="6103938"/>
          </a:xfrm>
        </p:grpSpPr>
        <p:sp>
          <p:nvSpPr>
            <p:cNvPr id="82955" name="Rectangle 8" descr="Brown marble"/>
            <p:cNvSpPr>
              <a:spLocks noChangeArrowheads="1"/>
            </p:cNvSpPr>
            <p:nvPr/>
          </p:nvSpPr>
          <p:spPr bwMode="auto">
            <a:xfrm>
              <a:off x="0" y="2046288"/>
              <a:ext cx="9144000" cy="4811712"/>
            </a:xfrm>
            <a:prstGeom prst="rect">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82956" name="Rectangle 9"/>
            <p:cNvSpPr>
              <a:spLocks noChangeArrowheads="1"/>
            </p:cNvSpPr>
            <p:nvPr/>
          </p:nvSpPr>
          <p:spPr bwMode="auto">
            <a:xfrm>
              <a:off x="0" y="774700"/>
              <a:ext cx="9144000" cy="1541463"/>
            </a:xfrm>
            <a:prstGeom prst="rect">
              <a:avLst/>
            </a:prstGeom>
            <a:gradFill rotWithShape="1">
              <a:gsLst>
                <a:gs pos="0">
                  <a:srgbClr val="003399">
                    <a:alpha val="87000"/>
                  </a:srgbClr>
                </a:gs>
                <a:gs pos="100000">
                  <a:srgbClr val="993300">
                    <a:alpha val="32001"/>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82957" name="Freeform 10"/>
            <p:cNvSpPr>
              <a:spLocks/>
            </p:cNvSpPr>
            <p:nvPr/>
          </p:nvSpPr>
          <p:spPr bwMode="auto">
            <a:xfrm>
              <a:off x="6731000" y="5853113"/>
              <a:ext cx="14288" cy="38100"/>
            </a:xfrm>
            <a:custGeom>
              <a:avLst/>
              <a:gdLst>
                <a:gd name="T0" fmla="*/ 2147483647 w 6"/>
                <a:gd name="T1" fmla="*/ 2147483647 h 18"/>
                <a:gd name="T2" fmla="*/ 0 w 6"/>
                <a:gd name="T3" fmla="*/ 0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6" y="18"/>
                  </a:moveTo>
                  <a:cubicBezTo>
                    <a:pt x="4" y="12"/>
                    <a:pt x="0" y="0"/>
                    <a:pt x="0" y="0"/>
                  </a:cubicBezTo>
                  <a:cubicBezTo>
                    <a:pt x="0" y="0"/>
                    <a:pt x="4" y="12"/>
                    <a:pt x="6" y="18"/>
                  </a:cubicBezTo>
                  <a:close/>
                </a:path>
              </a:pathLst>
            </a:custGeom>
            <a:solidFill>
              <a:schemeClr val="accent1"/>
            </a:solidFill>
            <a:ln w="9525">
              <a:solidFill>
                <a:srgbClr val="000000"/>
              </a:solidFill>
              <a:round/>
              <a:headEnd/>
              <a:tailEnd/>
            </a:ln>
          </p:spPr>
          <p:txBody>
            <a:bodyPr/>
            <a:lstStyle/>
            <a:p>
              <a:pPr fontAlgn="base">
                <a:spcBef>
                  <a:spcPct val="0"/>
                </a:spcBef>
                <a:spcAft>
                  <a:spcPct val="0"/>
                </a:spcAft>
              </a:pPr>
              <a:endParaRPr lang="en-US">
                <a:solidFill>
                  <a:srgbClr val="000000"/>
                </a:solidFill>
              </a:endParaRPr>
            </a:p>
          </p:txBody>
        </p:sp>
        <p:sp>
          <p:nvSpPr>
            <p:cNvPr id="29707" name="Rectangle 11"/>
            <p:cNvSpPr>
              <a:spLocks noChangeArrowheads="1"/>
            </p:cNvSpPr>
            <p:nvPr/>
          </p:nvSpPr>
          <p:spPr bwMode="auto">
            <a:xfrm>
              <a:off x="14288" y="1901825"/>
              <a:ext cx="9144000" cy="4927600"/>
            </a:xfrm>
            <a:prstGeom prst="rect">
              <a:avLst/>
            </a:prstGeom>
            <a:gradFill rotWithShape="1">
              <a:gsLst>
                <a:gs pos="0">
                  <a:srgbClr val="FFCC99">
                    <a:alpha val="49001"/>
                  </a:srgbClr>
                </a:gs>
                <a:gs pos="50000">
                  <a:srgbClr val="FFE9BD">
                    <a:alpha val="14000"/>
                  </a:srgbClr>
                </a:gs>
                <a:gs pos="100000">
                  <a:srgbClr val="FFCC99">
                    <a:alpha val="49001"/>
                  </a:srgbClr>
                </a:gs>
              </a:gsLst>
              <a:lin ang="5400000" scaled="1"/>
            </a:gradFill>
            <a:ln w="9525">
              <a:noFill/>
              <a:miter lim="800000"/>
              <a:headEnd/>
              <a:tailEnd/>
            </a:ln>
            <a:effectLst/>
          </p:spPr>
          <p:txBody>
            <a:bodyPr wrap="none" anchor="ctr"/>
            <a:lstStyle/>
            <a:p>
              <a:pPr fontAlgn="base">
                <a:spcBef>
                  <a:spcPct val="0"/>
                </a:spcBef>
                <a:spcAft>
                  <a:spcPct val="0"/>
                </a:spcAft>
                <a:defRPr/>
              </a:pPr>
              <a:endParaRPr lang="en-US" dirty="0">
                <a:solidFill>
                  <a:srgbClr val="000000"/>
                </a:solidFill>
              </a:endParaRPr>
            </a:p>
          </p:txBody>
        </p:sp>
        <p:sp>
          <p:nvSpPr>
            <p:cNvPr id="82961" name="Freeform 12"/>
            <p:cNvSpPr>
              <a:spLocks/>
            </p:cNvSpPr>
            <p:nvPr/>
          </p:nvSpPr>
          <p:spPr bwMode="auto">
            <a:xfrm>
              <a:off x="1776413" y="3686175"/>
              <a:ext cx="6538912" cy="3192463"/>
            </a:xfrm>
            <a:custGeom>
              <a:avLst/>
              <a:gdLst>
                <a:gd name="T0" fmla="*/ 2147483647 w 4350"/>
                <a:gd name="T1" fmla="*/ 2147483647 h 2169"/>
                <a:gd name="T2" fmla="*/ 2147483647 w 4350"/>
                <a:gd name="T3" fmla="*/ 2147483647 h 2169"/>
                <a:gd name="T4" fmla="*/ 2147483647 w 4350"/>
                <a:gd name="T5" fmla="*/ 2147483647 h 2169"/>
                <a:gd name="T6" fmla="*/ 2147483647 w 4350"/>
                <a:gd name="T7" fmla="*/ 2147483647 h 2169"/>
                <a:gd name="T8" fmla="*/ 2147483647 w 4350"/>
                <a:gd name="T9" fmla="*/ 2147483647 h 2169"/>
                <a:gd name="T10" fmla="*/ 2147483647 w 4350"/>
                <a:gd name="T11" fmla="*/ 2147483647 h 2169"/>
                <a:gd name="T12" fmla="*/ 2147483647 w 4350"/>
                <a:gd name="T13" fmla="*/ 2147483647 h 2169"/>
                <a:gd name="T14" fmla="*/ 2147483647 w 4350"/>
                <a:gd name="T15" fmla="*/ 2147483647 h 2169"/>
                <a:gd name="T16" fmla="*/ 2147483647 w 4350"/>
                <a:gd name="T17" fmla="*/ 2147483647 h 2169"/>
                <a:gd name="T18" fmla="*/ 2147483647 w 4350"/>
                <a:gd name="T19" fmla="*/ 2147483647 h 2169"/>
                <a:gd name="T20" fmla="*/ 2147483647 w 4350"/>
                <a:gd name="T21" fmla="*/ 2147483647 h 2169"/>
                <a:gd name="T22" fmla="*/ 2147483647 w 4350"/>
                <a:gd name="T23" fmla="*/ 2147483647 h 2169"/>
                <a:gd name="T24" fmla="*/ 2147483647 w 4350"/>
                <a:gd name="T25" fmla="*/ 2147483647 h 2169"/>
                <a:gd name="T26" fmla="*/ 2147483647 w 4350"/>
                <a:gd name="T27" fmla="*/ 2147483647 h 2169"/>
                <a:gd name="T28" fmla="*/ 2147483647 w 4350"/>
                <a:gd name="T29" fmla="*/ 2147483647 h 2169"/>
                <a:gd name="T30" fmla="*/ 2147483647 w 4350"/>
                <a:gd name="T31" fmla="*/ 2147483647 h 2169"/>
                <a:gd name="T32" fmla="*/ 2147483647 w 4350"/>
                <a:gd name="T33" fmla="*/ 2147483647 h 2169"/>
                <a:gd name="T34" fmla="*/ 2147483647 w 4350"/>
                <a:gd name="T35" fmla="*/ 2147483647 h 2169"/>
                <a:gd name="T36" fmla="*/ 2147483647 w 4350"/>
                <a:gd name="T37" fmla="*/ 2147483647 h 2169"/>
                <a:gd name="T38" fmla="*/ 2147483647 w 4350"/>
                <a:gd name="T39" fmla="*/ 2147483647 h 2169"/>
                <a:gd name="T40" fmla="*/ 2147483647 w 4350"/>
                <a:gd name="T41" fmla="*/ 2147483647 h 2169"/>
                <a:gd name="T42" fmla="*/ 2147483647 w 4350"/>
                <a:gd name="T43" fmla="*/ 2147483647 h 2169"/>
                <a:gd name="T44" fmla="*/ 2147483647 w 4350"/>
                <a:gd name="T45" fmla="*/ 2147483647 h 2169"/>
                <a:gd name="T46" fmla="*/ 2147483647 w 4350"/>
                <a:gd name="T47" fmla="*/ 2147483647 h 2169"/>
                <a:gd name="T48" fmla="*/ 2147483647 w 4350"/>
                <a:gd name="T49" fmla="*/ 2147483647 h 2169"/>
                <a:gd name="T50" fmla="*/ 2147483647 w 4350"/>
                <a:gd name="T51" fmla="*/ 2147483647 h 2169"/>
                <a:gd name="T52" fmla="*/ 2147483647 w 4350"/>
                <a:gd name="T53" fmla="*/ 2147483647 h 2169"/>
                <a:gd name="T54" fmla="*/ 2147483647 w 4350"/>
                <a:gd name="T55" fmla="*/ 2147483647 h 2169"/>
                <a:gd name="T56" fmla="*/ 2147483647 w 4350"/>
                <a:gd name="T57" fmla="*/ 2147483647 h 2169"/>
                <a:gd name="T58" fmla="*/ 2147483647 w 4350"/>
                <a:gd name="T59" fmla="*/ 2147483647 h 2169"/>
                <a:gd name="T60" fmla="*/ 2147483647 w 4350"/>
                <a:gd name="T61" fmla="*/ 2147483647 h 2169"/>
                <a:gd name="T62" fmla="*/ 2147483647 w 4350"/>
                <a:gd name="T63" fmla="*/ 2147483647 h 2169"/>
                <a:gd name="T64" fmla="*/ 2147483647 w 4350"/>
                <a:gd name="T65" fmla="*/ 2147483647 h 2169"/>
                <a:gd name="T66" fmla="*/ 2147483647 w 4350"/>
                <a:gd name="T67" fmla="*/ 2147483647 h 2169"/>
                <a:gd name="T68" fmla="*/ 2147483647 w 4350"/>
                <a:gd name="T69" fmla="*/ 2147483647 h 2169"/>
                <a:gd name="T70" fmla="*/ 2147483647 w 4350"/>
                <a:gd name="T71" fmla="*/ 2147483647 h 2169"/>
                <a:gd name="T72" fmla="*/ 2147483647 w 4350"/>
                <a:gd name="T73" fmla="*/ 2147483647 h 2169"/>
                <a:gd name="T74" fmla="*/ 2147483647 w 4350"/>
                <a:gd name="T75" fmla="*/ 2147483647 h 2169"/>
                <a:gd name="T76" fmla="*/ 2147483647 w 4350"/>
                <a:gd name="T77" fmla="*/ 2147483647 h 2169"/>
                <a:gd name="T78" fmla="*/ 2147483647 w 4350"/>
                <a:gd name="T79" fmla="*/ 2147483647 h 2169"/>
                <a:gd name="T80" fmla="*/ 2147483647 w 4350"/>
                <a:gd name="T81" fmla="*/ 2147483647 h 2169"/>
                <a:gd name="T82" fmla="*/ 2147483647 w 4350"/>
                <a:gd name="T83" fmla="*/ 2147483647 h 2169"/>
                <a:gd name="T84" fmla="*/ 2147483647 w 4350"/>
                <a:gd name="T85" fmla="*/ 2147483647 h 2169"/>
                <a:gd name="T86" fmla="*/ 2147483647 w 4350"/>
                <a:gd name="T87" fmla="*/ 2147483647 h 2169"/>
                <a:gd name="T88" fmla="*/ 2147483647 w 4350"/>
                <a:gd name="T89" fmla="*/ 2147483647 h 2169"/>
                <a:gd name="T90" fmla="*/ 2147483647 w 4350"/>
                <a:gd name="T91" fmla="*/ 2147483647 h 2169"/>
                <a:gd name="T92" fmla="*/ 2147483647 w 4350"/>
                <a:gd name="T93" fmla="*/ 2147483647 h 2169"/>
                <a:gd name="T94" fmla="*/ 2147483647 w 4350"/>
                <a:gd name="T95" fmla="*/ 2147483647 h 2169"/>
                <a:gd name="T96" fmla="*/ 2147483647 w 4350"/>
                <a:gd name="T97" fmla="*/ 2147483647 h 2169"/>
                <a:gd name="T98" fmla="*/ 2147483647 w 4350"/>
                <a:gd name="T99" fmla="*/ 2147483647 h 2169"/>
                <a:gd name="T100" fmla="*/ 0 w 4350"/>
                <a:gd name="T101" fmla="*/ 2147483647 h 216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50"/>
                <a:gd name="T154" fmla="*/ 0 h 2169"/>
                <a:gd name="T155" fmla="*/ 4350 w 4350"/>
                <a:gd name="T156" fmla="*/ 2169 h 216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50" h="2169">
                  <a:moveTo>
                    <a:pt x="369" y="153"/>
                  </a:moveTo>
                  <a:cubicBezTo>
                    <a:pt x="418" y="163"/>
                    <a:pt x="475" y="170"/>
                    <a:pt x="522" y="144"/>
                  </a:cubicBezTo>
                  <a:cubicBezTo>
                    <a:pt x="537" y="136"/>
                    <a:pt x="576" y="100"/>
                    <a:pt x="603" y="99"/>
                  </a:cubicBezTo>
                  <a:cubicBezTo>
                    <a:pt x="780" y="90"/>
                    <a:pt x="957" y="88"/>
                    <a:pt x="1134" y="81"/>
                  </a:cubicBezTo>
                  <a:cubicBezTo>
                    <a:pt x="1178" y="90"/>
                    <a:pt x="1226" y="111"/>
                    <a:pt x="1269" y="117"/>
                  </a:cubicBezTo>
                  <a:cubicBezTo>
                    <a:pt x="1323" y="125"/>
                    <a:pt x="1380" y="134"/>
                    <a:pt x="1431" y="153"/>
                  </a:cubicBezTo>
                  <a:cubicBezTo>
                    <a:pt x="1478" y="170"/>
                    <a:pt x="1508" y="204"/>
                    <a:pt x="1557" y="216"/>
                  </a:cubicBezTo>
                  <a:cubicBezTo>
                    <a:pt x="1665" y="213"/>
                    <a:pt x="1774" y="218"/>
                    <a:pt x="1881" y="207"/>
                  </a:cubicBezTo>
                  <a:cubicBezTo>
                    <a:pt x="1885" y="207"/>
                    <a:pt x="1932" y="144"/>
                    <a:pt x="1953" y="135"/>
                  </a:cubicBezTo>
                  <a:cubicBezTo>
                    <a:pt x="2012" y="109"/>
                    <a:pt x="2035" y="114"/>
                    <a:pt x="2106" y="108"/>
                  </a:cubicBezTo>
                  <a:cubicBezTo>
                    <a:pt x="2153" y="92"/>
                    <a:pt x="2177" y="51"/>
                    <a:pt x="2223" y="36"/>
                  </a:cubicBezTo>
                  <a:cubicBezTo>
                    <a:pt x="2373" y="45"/>
                    <a:pt x="2427" y="54"/>
                    <a:pt x="2592" y="36"/>
                  </a:cubicBezTo>
                  <a:cubicBezTo>
                    <a:pt x="2612" y="34"/>
                    <a:pt x="2627" y="15"/>
                    <a:pt x="2646" y="9"/>
                  </a:cubicBezTo>
                  <a:cubicBezTo>
                    <a:pt x="2695" y="21"/>
                    <a:pt x="2749" y="51"/>
                    <a:pt x="2790" y="81"/>
                  </a:cubicBezTo>
                  <a:cubicBezTo>
                    <a:pt x="2800" y="88"/>
                    <a:pt x="2806" y="102"/>
                    <a:pt x="2817" y="108"/>
                  </a:cubicBezTo>
                  <a:cubicBezTo>
                    <a:pt x="2828" y="114"/>
                    <a:pt x="2841" y="113"/>
                    <a:pt x="2853" y="117"/>
                  </a:cubicBezTo>
                  <a:cubicBezTo>
                    <a:pt x="2925" y="144"/>
                    <a:pt x="2974" y="154"/>
                    <a:pt x="3051" y="162"/>
                  </a:cubicBezTo>
                  <a:cubicBezTo>
                    <a:pt x="3076" y="159"/>
                    <a:pt x="3122" y="158"/>
                    <a:pt x="3150" y="144"/>
                  </a:cubicBezTo>
                  <a:cubicBezTo>
                    <a:pt x="3199" y="119"/>
                    <a:pt x="3154" y="131"/>
                    <a:pt x="3204" y="117"/>
                  </a:cubicBezTo>
                  <a:cubicBezTo>
                    <a:pt x="3316" y="87"/>
                    <a:pt x="3241" y="111"/>
                    <a:pt x="3303" y="90"/>
                  </a:cubicBezTo>
                  <a:cubicBezTo>
                    <a:pt x="3453" y="93"/>
                    <a:pt x="3659" y="0"/>
                    <a:pt x="3753" y="117"/>
                  </a:cubicBezTo>
                  <a:cubicBezTo>
                    <a:pt x="3771" y="140"/>
                    <a:pt x="3767" y="181"/>
                    <a:pt x="3780" y="207"/>
                  </a:cubicBezTo>
                  <a:cubicBezTo>
                    <a:pt x="3804" y="255"/>
                    <a:pt x="3854" y="276"/>
                    <a:pt x="3888" y="315"/>
                  </a:cubicBezTo>
                  <a:cubicBezTo>
                    <a:pt x="3912" y="343"/>
                    <a:pt x="3951" y="405"/>
                    <a:pt x="3951" y="405"/>
                  </a:cubicBezTo>
                  <a:cubicBezTo>
                    <a:pt x="3968" y="475"/>
                    <a:pt x="4011" y="533"/>
                    <a:pt x="4068" y="576"/>
                  </a:cubicBezTo>
                  <a:cubicBezTo>
                    <a:pt x="4107" y="694"/>
                    <a:pt x="4058" y="538"/>
                    <a:pt x="4086" y="873"/>
                  </a:cubicBezTo>
                  <a:cubicBezTo>
                    <a:pt x="4090" y="916"/>
                    <a:pt x="4126" y="974"/>
                    <a:pt x="4149" y="1008"/>
                  </a:cubicBezTo>
                  <a:cubicBezTo>
                    <a:pt x="4173" y="1177"/>
                    <a:pt x="4123" y="1361"/>
                    <a:pt x="4230" y="1503"/>
                  </a:cubicBezTo>
                  <a:cubicBezTo>
                    <a:pt x="4270" y="1623"/>
                    <a:pt x="4350" y="1804"/>
                    <a:pt x="4221" y="1890"/>
                  </a:cubicBezTo>
                  <a:cubicBezTo>
                    <a:pt x="4203" y="1943"/>
                    <a:pt x="4191" y="2015"/>
                    <a:pt x="4158" y="2061"/>
                  </a:cubicBezTo>
                  <a:cubicBezTo>
                    <a:pt x="4139" y="2088"/>
                    <a:pt x="4102" y="2107"/>
                    <a:pt x="4077" y="2124"/>
                  </a:cubicBezTo>
                  <a:cubicBezTo>
                    <a:pt x="4056" y="2138"/>
                    <a:pt x="4029" y="2143"/>
                    <a:pt x="4005" y="2151"/>
                  </a:cubicBezTo>
                  <a:cubicBezTo>
                    <a:pt x="3981" y="2158"/>
                    <a:pt x="3933" y="2169"/>
                    <a:pt x="3933" y="2169"/>
                  </a:cubicBezTo>
                  <a:cubicBezTo>
                    <a:pt x="3429" y="2159"/>
                    <a:pt x="2934" y="2100"/>
                    <a:pt x="2430" y="2088"/>
                  </a:cubicBezTo>
                  <a:cubicBezTo>
                    <a:pt x="2286" y="2052"/>
                    <a:pt x="2199" y="2066"/>
                    <a:pt x="2016" y="2061"/>
                  </a:cubicBezTo>
                  <a:cubicBezTo>
                    <a:pt x="1907" y="2052"/>
                    <a:pt x="1801" y="2030"/>
                    <a:pt x="1692" y="2016"/>
                  </a:cubicBezTo>
                  <a:cubicBezTo>
                    <a:pt x="1644" y="2010"/>
                    <a:pt x="1548" y="1998"/>
                    <a:pt x="1548" y="1998"/>
                  </a:cubicBezTo>
                  <a:cubicBezTo>
                    <a:pt x="1477" y="1974"/>
                    <a:pt x="1403" y="1959"/>
                    <a:pt x="1332" y="1935"/>
                  </a:cubicBezTo>
                  <a:cubicBezTo>
                    <a:pt x="1298" y="1885"/>
                    <a:pt x="1256" y="1859"/>
                    <a:pt x="1206" y="1827"/>
                  </a:cubicBezTo>
                  <a:cubicBezTo>
                    <a:pt x="1188" y="1815"/>
                    <a:pt x="1152" y="1791"/>
                    <a:pt x="1152" y="1791"/>
                  </a:cubicBezTo>
                  <a:cubicBezTo>
                    <a:pt x="1126" y="1740"/>
                    <a:pt x="1100" y="1715"/>
                    <a:pt x="1044" y="1701"/>
                  </a:cubicBezTo>
                  <a:cubicBezTo>
                    <a:pt x="1038" y="1682"/>
                    <a:pt x="1023" y="1630"/>
                    <a:pt x="1008" y="1611"/>
                  </a:cubicBezTo>
                  <a:cubicBezTo>
                    <a:pt x="959" y="1550"/>
                    <a:pt x="964" y="1560"/>
                    <a:pt x="900" y="1539"/>
                  </a:cubicBezTo>
                  <a:cubicBezTo>
                    <a:pt x="871" y="1529"/>
                    <a:pt x="840" y="1505"/>
                    <a:pt x="810" y="1494"/>
                  </a:cubicBezTo>
                  <a:cubicBezTo>
                    <a:pt x="747" y="1470"/>
                    <a:pt x="677" y="1474"/>
                    <a:pt x="612" y="1458"/>
                  </a:cubicBezTo>
                  <a:cubicBezTo>
                    <a:pt x="522" y="1435"/>
                    <a:pt x="447" y="1379"/>
                    <a:pt x="360" y="1350"/>
                  </a:cubicBezTo>
                  <a:cubicBezTo>
                    <a:pt x="242" y="1261"/>
                    <a:pt x="385" y="1363"/>
                    <a:pt x="297" y="1314"/>
                  </a:cubicBezTo>
                  <a:cubicBezTo>
                    <a:pt x="239" y="1282"/>
                    <a:pt x="188" y="1236"/>
                    <a:pt x="135" y="1197"/>
                  </a:cubicBezTo>
                  <a:cubicBezTo>
                    <a:pt x="124" y="1188"/>
                    <a:pt x="69" y="1177"/>
                    <a:pt x="45" y="1161"/>
                  </a:cubicBezTo>
                  <a:cubicBezTo>
                    <a:pt x="42" y="1152"/>
                    <a:pt x="41" y="1142"/>
                    <a:pt x="36" y="1134"/>
                  </a:cubicBezTo>
                  <a:cubicBezTo>
                    <a:pt x="25" y="1115"/>
                    <a:pt x="0" y="1080"/>
                    <a:pt x="0" y="1080"/>
                  </a:cubicBezTo>
                </a:path>
              </a:pathLst>
            </a:custGeom>
            <a:gradFill rotWithShape="0">
              <a:gsLst>
                <a:gs pos="0">
                  <a:srgbClr val="E99D69"/>
                </a:gs>
                <a:gs pos="50000">
                  <a:srgbClr val="F3C7A9"/>
                </a:gs>
                <a:gs pos="100000">
                  <a:srgbClr val="E99D6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a:solidFill>
                  <a:srgbClr val="000000"/>
                </a:solidFill>
              </a:endParaRPr>
            </a:p>
          </p:txBody>
        </p:sp>
        <p:sp>
          <p:nvSpPr>
            <p:cNvPr id="29709" name="Freeform 13"/>
            <p:cNvSpPr>
              <a:spLocks/>
            </p:cNvSpPr>
            <p:nvPr/>
          </p:nvSpPr>
          <p:spPr bwMode="auto">
            <a:xfrm>
              <a:off x="923925" y="2081213"/>
              <a:ext cx="3800475" cy="3786187"/>
            </a:xfrm>
            <a:custGeom>
              <a:avLst/>
              <a:gdLst/>
              <a:ahLst/>
              <a:cxnLst>
                <a:cxn ang="0">
                  <a:pos x="77" y="45"/>
                </a:cxn>
                <a:cxn ang="0">
                  <a:pos x="31" y="127"/>
                </a:cxn>
                <a:cxn ang="0">
                  <a:pos x="31" y="301"/>
                </a:cxn>
                <a:cxn ang="0">
                  <a:pos x="59" y="356"/>
                </a:cxn>
                <a:cxn ang="0">
                  <a:pos x="49" y="603"/>
                </a:cxn>
                <a:cxn ang="0">
                  <a:pos x="22" y="703"/>
                </a:cxn>
                <a:cxn ang="0">
                  <a:pos x="59" y="822"/>
                </a:cxn>
                <a:cxn ang="0">
                  <a:pos x="123" y="968"/>
                </a:cxn>
                <a:cxn ang="0">
                  <a:pos x="159" y="1051"/>
                </a:cxn>
                <a:cxn ang="0">
                  <a:pos x="241" y="1343"/>
                </a:cxn>
                <a:cxn ang="0">
                  <a:pos x="424" y="1645"/>
                </a:cxn>
                <a:cxn ang="0">
                  <a:pos x="516" y="1654"/>
                </a:cxn>
                <a:cxn ang="0">
                  <a:pos x="644" y="1718"/>
                </a:cxn>
                <a:cxn ang="0">
                  <a:pos x="799" y="1791"/>
                </a:cxn>
                <a:cxn ang="0">
                  <a:pos x="1019" y="1855"/>
                </a:cxn>
                <a:cxn ang="0">
                  <a:pos x="1320" y="1819"/>
                </a:cxn>
                <a:cxn ang="0">
                  <a:pos x="1421" y="1791"/>
                </a:cxn>
                <a:cxn ang="0">
                  <a:pos x="1467" y="1800"/>
                </a:cxn>
                <a:cxn ang="0">
                  <a:pos x="1558" y="1544"/>
                </a:cxn>
                <a:cxn ang="0">
                  <a:pos x="1494" y="1334"/>
                </a:cxn>
                <a:cxn ang="0">
                  <a:pos x="1403" y="1288"/>
                </a:cxn>
                <a:cxn ang="0">
                  <a:pos x="1439" y="1151"/>
                </a:cxn>
                <a:cxn ang="0">
                  <a:pos x="1403" y="968"/>
                </a:cxn>
                <a:cxn ang="0">
                  <a:pos x="1339" y="950"/>
                </a:cxn>
                <a:cxn ang="0">
                  <a:pos x="1147" y="978"/>
                </a:cxn>
                <a:cxn ang="0">
                  <a:pos x="1000" y="968"/>
                </a:cxn>
                <a:cxn ang="0">
                  <a:pos x="964" y="923"/>
                </a:cxn>
                <a:cxn ang="0">
                  <a:pos x="881" y="877"/>
                </a:cxn>
                <a:cxn ang="0">
                  <a:pos x="753" y="895"/>
                </a:cxn>
                <a:cxn ang="0">
                  <a:pos x="662" y="941"/>
                </a:cxn>
                <a:cxn ang="0">
                  <a:pos x="552" y="886"/>
                </a:cxn>
                <a:cxn ang="0">
                  <a:pos x="470" y="795"/>
                </a:cxn>
                <a:cxn ang="0">
                  <a:pos x="433" y="758"/>
                </a:cxn>
                <a:cxn ang="0">
                  <a:pos x="397" y="639"/>
                </a:cxn>
                <a:cxn ang="0">
                  <a:pos x="379" y="584"/>
                </a:cxn>
                <a:cxn ang="0">
                  <a:pos x="351" y="575"/>
                </a:cxn>
                <a:cxn ang="0">
                  <a:pos x="269" y="530"/>
                </a:cxn>
                <a:cxn ang="0">
                  <a:pos x="223" y="502"/>
                </a:cxn>
                <a:cxn ang="0">
                  <a:pos x="177" y="456"/>
                </a:cxn>
                <a:cxn ang="0">
                  <a:pos x="132" y="383"/>
                </a:cxn>
                <a:cxn ang="0">
                  <a:pos x="95" y="301"/>
                </a:cxn>
                <a:cxn ang="0">
                  <a:pos x="132" y="146"/>
                </a:cxn>
                <a:cxn ang="0">
                  <a:pos x="113" y="8"/>
                </a:cxn>
                <a:cxn ang="0">
                  <a:pos x="86" y="18"/>
                </a:cxn>
                <a:cxn ang="0">
                  <a:pos x="77" y="45"/>
                </a:cxn>
              </a:cxnLst>
              <a:rect l="0" t="0" r="r" b="b"/>
              <a:pathLst>
                <a:path w="1616" h="1855">
                  <a:moveTo>
                    <a:pt x="77" y="45"/>
                  </a:moveTo>
                  <a:cubicBezTo>
                    <a:pt x="59" y="72"/>
                    <a:pt x="49" y="100"/>
                    <a:pt x="31" y="127"/>
                  </a:cubicBezTo>
                  <a:cubicBezTo>
                    <a:pt x="12" y="186"/>
                    <a:pt x="0" y="240"/>
                    <a:pt x="31" y="301"/>
                  </a:cubicBezTo>
                  <a:cubicBezTo>
                    <a:pt x="69" y="377"/>
                    <a:pt x="32" y="280"/>
                    <a:pt x="59" y="356"/>
                  </a:cubicBezTo>
                  <a:cubicBezTo>
                    <a:pt x="56" y="438"/>
                    <a:pt x="54" y="521"/>
                    <a:pt x="49" y="603"/>
                  </a:cubicBezTo>
                  <a:cubicBezTo>
                    <a:pt x="47" y="637"/>
                    <a:pt x="22" y="703"/>
                    <a:pt x="22" y="703"/>
                  </a:cubicBezTo>
                  <a:cubicBezTo>
                    <a:pt x="28" y="755"/>
                    <a:pt x="23" y="788"/>
                    <a:pt x="59" y="822"/>
                  </a:cubicBezTo>
                  <a:cubicBezTo>
                    <a:pt x="75" y="872"/>
                    <a:pt x="93" y="925"/>
                    <a:pt x="123" y="968"/>
                  </a:cubicBezTo>
                  <a:cubicBezTo>
                    <a:pt x="133" y="998"/>
                    <a:pt x="149" y="1021"/>
                    <a:pt x="159" y="1051"/>
                  </a:cubicBezTo>
                  <a:cubicBezTo>
                    <a:pt x="166" y="1221"/>
                    <a:pt x="132" y="1261"/>
                    <a:pt x="241" y="1343"/>
                  </a:cubicBezTo>
                  <a:cubicBezTo>
                    <a:pt x="278" y="1451"/>
                    <a:pt x="280" y="1623"/>
                    <a:pt x="424" y="1645"/>
                  </a:cubicBezTo>
                  <a:cubicBezTo>
                    <a:pt x="454" y="1650"/>
                    <a:pt x="485" y="1651"/>
                    <a:pt x="516" y="1654"/>
                  </a:cubicBezTo>
                  <a:cubicBezTo>
                    <a:pt x="562" y="1669"/>
                    <a:pt x="600" y="1697"/>
                    <a:pt x="644" y="1718"/>
                  </a:cubicBezTo>
                  <a:cubicBezTo>
                    <a:pt x="687" y="1763"/>
                    <a:pt x="739" y="1776"/>
                    <a:pt x="799" y="1791"/>
                  </a:cubicBezTo>
                  <a:cubicBezTo>
                    <a:pt x="873" y="1809"/>
                    <a:pt x="944" y="1840"/>
                    <a:pt x="1019" y="1855"/>
                  </a:cubicBezTo>
                  <a:cubicBezTo>
                    <a:pt x="1119" y="1843"/>
                    <a:pt x="1219" y="1830"/>
                    <a:pt x="1320" y="1819"/>
                  </a:cubicBezTo>
                  <a:cubicBezTo>
                    <a:pt x="1354" y="1811"/>
                    <a:pt x="1388" y="1802"/>
                    <a:pt x="1421" y="1791"/>
                  </a:cubicBezTo>
                  <a:cubicBezTo>
                    <a:pt x="1436" y="1794"/>
                    <a:pt x="1451" y="1801"/>
                    <a:pt x="1467" y="1800"/>
                  </a:cubicBezTo>
                  <a:cubicBezTo>
                    <a:pt x="1616" y="1788"/>
                    <a:pt x="1495" y="1641"/>
                    <a:pt x="1558" y="1544"/>
                  </a:cubicBezTo>
                  <a:cubicBezTo>
                    <a:pt x="1554" y="1487"/>
                    <a:pt x="1571" y="1360"/>
                    <a:pt x="1494" y="1334"/>
                  </a:cubicBezTo>
                  <a:cubicBezTo>
                    <a:pt x="1461" y="1310"/>
                    <a:pt x="1440" y="1302"/>
                    <a:pt x="1403" y="1288"/>
                  </a:cubicBezTo>
                  <a:cubicBezTo>
                    <a:pt x="1411" y="1238"/>
                    <a:pt x="1417" y="1196"/>
                    <a:pt x="1439" y="1151"/>
                  </a:cubicBezTo>
                  <a:cubicBezTo>
                    <a:pt x="1448" y="1098"/>
                    <a:pt x="1466" y="1000"/>
                    <a:pt x="1403" y="968"/>
                  </a:cubicBezTo>
                  <a:cubicBezTo>
                    <a:pt x="1383" y="958"/>
                    <a:pt x="1360" y="957"/>
                    <a:pt x="1339" y="950"/>
                  </a:cubicBezTo>
                  <a:cubicBezTo>
                    <a:pt x="1256" y="956"/>
                    <a:pt x="1219" y="962"/>
                    <a:pt x="1147" y="978"/>
                  </a:cubicBezTo>
                  <a:cubicBezTo>
                    <a:pt x="1098" y="975"/>
                    <a:pt x="1048" y="976"/>
                    <a:pt x="1000" y="968"/>
                  </a:cubicBezTo>
                  <a:cubicBezTo>
                    <a:pt x="964" y="962"/>
                    <a:pt x="977" y="945"/>
                    <a:pt x="964" y="923"/>
                  </a:cubicBezTo>
                  <a:cubicBezTo>
                    <a:pt x="946" y="893"/>
                    <a:pt x="912" y="884"/>
                    <a:pt x="881" y="877"/>
                  </a:cubicBezTo>
                  <a:cubicBezTo>
                    <a:pt x="856" y="879"/>
                    <a:pt x="787" y="882"/>
                    <a:pt x="753" y="895"/>
                  </a:cubicBezTo>
                  <a:cubicBezTo>
                    <a:pt x="720" y="908"/>
                    <a:pt x="696" y="930"/>
                    <a:pt x="662" y="941"/>
                  </a:cubicBezTo>
                  <a:cubicBezTo>
                    <a:pt x="600" y="929"/>
                    <a:pt x="595" y="927"/>
                    <a:pt x="552" y="886"/>
                  </a:cubicBezTo>
                  <a:cubicBezTo>
                    <a:pt x="539" y="846"/>
                    <a:pt x="511" y="809"/>
                    <a:pt x="470" y="795"/>
                  </a:cubicBezTo>
                  <a:cubicBezTo>
                    <a:pt x="458" y="782"/>
                    <a:pt x="441" y="774"/>
                    <a:pt x="433" y="758"/>
                  </a:cubicBezTo>
                  <a:cubicBezTo>
                    <a:pt x="415" y="722"/>
                    <a:pt x="408" y="678"/>
                    <a:pt x="397" y="639"/>
                  </a:cubicBezTo>
                  <a:cubicBezTo>
                    <a:pt x="392" y="620"/>
                    <a:pt x="397" y="590"/>
                    <a:pt x="379" y="584"/>
                  </a:cubicBezTo>
                  <a:cubicBezTo>
                    <a:pt x="370" y="581"/>
                    <a:pt x="360" y="578"/>
                    <a:pt x="351" y="575"/>
                  </a:cubicBezTo>
                  <a:cubicBezTo>
                    <a:pt x="288" y="534"/>
                    <a:pt x="317" y="546"/>
                    <a:pt x="269" y="530"/>
                  </a:cubicBezTo>
                  <a:cubicBezTo>
                    <a:pt x="201" y="458"/>
                    <a:pt x="308" y="565"/>
                    <a:pt x="223" y="502"/>
                  </a:cubicBezTo>
                  <a:cubicBezTo>
                    <a:pt x="206" y="489"/>
                    <a:pt x="177" y="456"/>
                    <a:pt x="177" y="456"/>
                  </a:cubicBezTo>
                  <a:cubicBezTo>
                    <a:pt x="167" y="426"/>
                    <a:pt x="154" y="406"/>
                    <a:pt x="132" y="383"/>
                  </a:cubicBezTo>
                  <a:cubicBezTo>
                    <a:pt x="119" y="344"/>
                    <a:pt x="105" y="344"/>
                    <a:pt x="95" y="301"/>
                  </a:cubicBezTo>
                  <a:cubicBezTo>
                    <a:pt x="100" y="236"/>
                    <a:pt x="87" y="188"/>
                    <a:pt x="132" y="146"/>
                  </a:cubicBezTo>
                  <a:cubicBezTo>
                    <a:pt x="131" y="136"/>
                    <a:pt x="117" y="13"/>
                    <a:pt x="113" y="8"/>
                  </a:cubicBezTo>
                  <a:cubicBezTo>
                    <a:pt x="108" y="0"/>
                    <a:pt x="95" y="15"/>
                    <a:pt x="86" y="18"/>
                  </a:cubicBezTo>
                  <a:cubicBezTo>
                    <a:pt x="83" y="27"/>
                    <a:pt x="77" y="45"/>
                    <a:pt x="77" y="45"/>
                  </a:cubicBezTo>
                  <a:close/>
                </a:path>
              </a:pathLst>
            </a:custGeom>
            <a:gradFill rotWithShape="1">
              <a:gsLst>
                <a:gs pos="0">
                  <a:srgbClr val="996600"/>
                </a:gs>
                <a:gs pos="50000">
                  <a:srgbClr val="FFAD5B">
                    <a:alpha val="97000"/>
                  </a:srgbClr>
                </a:gs>
                <a:gs pos="100000">
                  <a:srgbClr val="996600"/>
                </a:gs>
              </a:gsLst>
              <a:lin ang="0" scaled="1"/>
            </a:gradFill>
            <a:ln w="9525">
              <a:noFill/>
              <a:round/>
              <a:headEnd/>
              <a:tailEnd/>
            </a:ln>
            <a:effectLst/>
          </p:spPr>
          <p:txBody>
            <a:bodyPr/>
            <a:lstStyle/>
            <a:p>
              <a:pPr fontAlgn="base">
                <a:spcBef>
                  <a:spcPct val="0"/>
                </a:spcBef>
                <a:spcAft>
                  <a:spcPct val="0"/>
                </a:spcAft>
                <a:defRPr/>
              </a:pPr>
              <a:endParaRPr lang="en-US" dirty="0">
                <a:solidFill>
                  <a:srgbClr val="000000"/>
                </a:solidFill>
              </a:endParaRPr>
            </a:p>
          </p:txBody>
        </p:sp>
        <p:sp>
          <p:nvSpPr>
            <p:cNvPr id="82965" name="Freeform 143" descr="Green marble"/>
            <p:cNvSpPr>
              <a:spLocks/>
            </p:cNvSpPr>
            <p:nvPr/>
          </p:nvSpPr>
          <p:spPr bwMode="auto">
            <a:xfrm>
              <a:off x="4881563" y="1746250"/>
              <a:ext cx="4316412" cy="428625"/>
            </a:xfrm>
            <a:custGeom>
              <a:avLst/>
              <a:gdLst>
                <a:gd name="T0" fmla="*/ 2147483647 w 2719"/>
                <a:gd name="T1" fmla="*/ 2147483647 h 246"/>
                <a:gd name="T2" fmla="*/ 2147483647 w 2719"/>
                <a:gd name="T3" fmla="*/ 2147483647 h 246"/>
                <a:gd name="T4" fmla="*/ 2147483647 w 2719"/>
                <a:gd name="T5" fmla="*/ 2147483647 h 246"/>
                <a:gd name="T6" fmla="*/ 2147483647 w 2719"/>
                <a:gd name="T7" fmla="*/ 2147483647 h 246"/>
                <a:gd name="T8" fmla="*/ 2147483647 w 2719"/>
                <a:gd name="T9" fmla="*/ 2147483647 h 246"/>
                <a:gd name="T10" fmla="*/ 2147483647 w 2719"/>
                <a:gd name="T11" fmla="*/ 2147483647 h 246"/>
                <a:gd name="T12" fmla="*/ 2147483647 w 2719"/>
                <a:gd name="T13" fmla="*/ 2147483647 h 246"/>
                <a:gd name="T14" fmla="*/ 2147483647 w 2719"/>
                <a:gd name="T15" fmla="*/ 2147483647 h 246"/>
                <a:gd name="T16" fmla="*/ 2147483647 w 2719"/>
                <a:gd name="T17" fmla="*/ 2147483647 h 246"/>
                <a:gd name="T18" fmla="*/ 2147483647 w 2719"/>
                <a:gd name="T19" fmla="*/ 2147483647 h 246"/>
                <a:gd name="T20" fmla="*/ 2147483647 w 2719"/>
                <a:gd name="T21" fmla="*/ 2147483647 h 246"/>
                <a:gd name="T22" fmla="*/ 2147483647 w 2719"/>
                <a:gd name="T23" fmla="*/ 2147483647 h 246"/>
                <a:gd name="T24" fmla="*/ 2147483647 w 2719"/>
                <a:gd name="T25" fmla="*/ 2147483647 h 246"/>
                <a:gd name="T26" fmla="*/ 2147483647 w 2719"/>
                <a:gd name="T27" fmla="*/ 2147483647 h 246"/>
                <a:gd name="T28" fmla="*/ 2147483647 w 2719"/>
                <a:gd name="T29" fmla="*/ 2147483647 h 246"/>
                <a:gd name="T30" fmla="*/ 2147483647 w 2719"/>
                <a:gd name="T31" fmla="*/ 2147483647 h 246"/>
                <a:gd name="T32" fmla="*/ 2147483647 w 2719"/>
                <a:gd name="T33" fmla="*/ 2147483647 h 246"/>
                <a:gd name="T34" fmla="*/ 2147483647 w 2719"/>
                <a:gd name="T35" fmla="*/ 0 h 246"/>
                <a:gd name="T36" fmla="*/ 2147483647 w 2719"/>
                <a:gd name="T37" fmla="*/ 2147483647 h 246"/>
                <a:gd name="T38" fmla="*/ 2147483647 w 2719"/>
                <a:gd name="T39" fmla="*/ 2147483647 h 246"/>
                <a:gd name="T40" fmla="*/ 2147483647 w 2719"/>
                <a:gd name="T41" fmla="*/ 2147483647 h 246"/>
                <a:gd name="T42" fmla="*/ 2147483647 w 2719"/>
                <a:gd name="T43" fmla="*/ 2147483647 h 246"/>
                <a:gd name="T44" fmla="*/ 2147483647 w 2719"/>
                <a:gd name="T45" fmla="*/ 2147483647 h 246"/>
                <a:gd name="T46" fmla="*/ 2147483647 w 2719"/>
                <a:gd name="T47" fmla="*/ 2147483647 h 246"/>
                <a:gd name="T48" fmla="*/ 2147483647 w 2719"/>
                <a:gd name="T49" fmla="*/ 2147483647 h 246"/>
                <a:gd name="T50" fmla="*/ 2147483647 w 2719"/>
                <a:gd name="T51" fmla="*/ 2147483647 h 246"/>
                <a:gd name="T52" fmla="*/ 2147483647 w 2719"/>
                <a:gd name="T53" fmla="*/ 2147483647 h 246"/>
                <a:gd name="T54" fmla="*/ 2147483647 w 2719"/>
                <a:gd name="T55" fmla="*/ 2147483647 h 246"/>
                <a:gd name="T56" fmla="*/ 2147483647 w 2719"/>
                <a:gd name="T57" fmla="*/ 2147483647 h 246"/>
                <a:gd name="T58" fmla="*/ 2147483647 w 2719"/>
                <a:gd name="T59" fmla="*/ 2147483647 h 2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719"/>
                <a:gd name="T91" fmla="*/ 0 h 246"/>
                <a:gd name="T92" fmla="*/ 2719 w 2719"/>
                <a:gd name="T93" fmla="*/ 246 h 24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719" h="246">
                  <a:moveTo>
                    <a:pt x="24" y="18"/>
                  </a:moveTo>
                  <a:cubicBezTo>
                    <a:pt x="90" y="25"/>
                    <a:pt x="151" y="37"/>
                    <a:pt x="216" y="46"/>
                  </a:cubicBezTo>
                  <a:cubicBezTo>
                    <a:pt x="247" y="76"/>
                    <a:pt x="265" y="92"/>
                    <a:pt x="308" y="100"/>
                  </a:cubicBezTo>
                  <a:cubicBezTo>
                    <a:pt x="348" y="107"/>
                    <a:pt x="427" y="119"/>
                    <a:pt x="427" y="119"/>
                  </a:cubicBezTo>
                  <a:cubicBezTo>
                    <a:pt x="592" y="96"/>
                    <a:pt x="751" y="80"/>
                    <a:pt x="920" y="73"/>
                  </a:cubicBezTo>
                  <a:cubicBezTo>
                    <a:pt x="1025" y="52"/>
                    <a:pt x="1082" y="88"/>
                    <a:pt x="1176" y="110"/>
                  </a:cubicBezTo>
                  <a:cubicBezTo>
                    <a:pt x="1205" y="117"/>
                    <a:pt x="1278" y="125"/>
                    <a:pt x="1304" y="128"/>
                  </a:cubicBezTo>
                  <a:cubicBezTo>
                    <a:pt x="1397" y="119"/>
                    <a:pt x="1486" y="100"/>
                    <a:pt x="1579" y="91"/>
                  </a:cubicBezTo>
                  <a:cubicBezTo>
                    <a:pt x="1625" y="96"/>
                    <a:pt x="1670" y="110"/>
                    <a:pt x="1716" y="110"/>
                  </a:cubicBezTo>
                  <a:cubicBezTo>
                    <a:pt x="1735" y="110"/>
                    <a:pt x="1752" y="96"/>
                    <a:pt x="1771" y="91"/>
                  </a:cubicBezTo>
                  <a:cubicBezTo>
                    <a:pt x="1808" y="82"/>
                    <a:pt x="1842" y="78"/>
                    <a:pt x="1880" y="73"/>
                  </a:cubicBezTo>
                  <a:cubicBezTo>
                    <a:pt x="2006" y="83"/>
                    <a:pt x="2015" y="100"/>
                    <a:pt x="2127" y="64"/>
                  </a:cubicBezTo>
                  <a:cubicBezTo>
                    <a:pt x="2136" y="61"/>
                    <a:pt x="2100" y="73"/>
                    <a:pt x="2100" y="73"/>
                  </a:cubicBezTo>
                  <a:cubicBezTo>
                    <a:pt x="2020" y="67"/>
                    <a:pt x="1949" y="57"/>
                    <a:pt x="1871" y="46"/>
                  </a:cubicBezTo>
                  <a:cubicBezTo>
                    <a:pt x="1786" y="52"/>
                    <a:pt x="1705" y="56"/>
                    <a:pt x="1624" y="82"/>
                  </a:cubicBezTo>
                  <a:cubicBezTo>
                    <a:pt x="1698" y="12"/>
                    <a:pt x="1862" y="17"/>
                    <a:pt x="1953" y="9"/>
                  </a:cubicBezTo>
                  <a:cubicBezTo>
                    <a:pt x="1984" y="12"/>
                    <a:pt x="2014" y="20"/>
                    <a:pt x="2045" y="18"/>
                  </a:cubicBezTo>
                  <a:cubicBezTo>
                    <a:pt x="2076" y="16"/>
                    <a:pt x="2136" y="0"/>
                    <a:pt x="2136" y="0"/>
                  </a:cubicBezTo>
                  <a:cubicBezTo>
                    <a:pt x="2267" y="12"/>
                    <a:pt x="2390" y="48"/>
                    <a:pt x="2520" y="64"/>
                  </a:cubicBezTo>
                  <a:cubicBezTo>
                    <a:pt x="2581" y="84"/>
                    <a:pt x="2647" y="51"/>
                    <a:pt x="2685" y="110"/>
                  </a:cubicBezTo>
                  <a:cubicBezTo>
                    <a:pt x="2719" y="246"/>
                    <a:pt x="2527" y="168"/>
                    <a:pt x="2429" y="164"/>
                  </a:cubicBezTo>
                  <a:cubicBezTo>
                    <a:pt x="2290" y="169"/>
                    <a:pt x="2187" y="162"/>
                    <a:pt x="2063" y="192"/>
                  </a:cubicBezTo>
                  <a:cubicBezTo>
                    <a:pt x="1871" y="185"/>
                    <a:pt x="1717" y="190"/>
                    <a:pt x="1524" y="183"/>
                  </a:cubicBezTo>
                  <a:cubicBezTo>
                    <a:pt x="1395" y="208"/>
                    <a:pt x="1261" y="214"/>
                    <a:pt x="1131" y="192"/>
                  </a:cubicBezTo>
                  <a:cubicBezTo>
                    <a:pt x="949" y="198"/>
                    <a:pt x="871" y="202"/>
                    <a:pt x="719" y="219"/>
                  </a:cubicBezTo>
                  <a:cubicBezTo>
                    <a:pt x="554" y="207"/>
                    <a:pt x="389" y="194"/>
                    <a:pt x="225" y="174"/>
                  </a:cubicBezTo>
                  <a:cubicBezTo>
                    <a:pt x="155" y="177"/>
                    <a:pt x="84" y="196"/>
                    <a:pt x="15" y="183"/>
                  </a:cubicBezTo>
                  <a:cubicBezTo>
                    <a:pt x="0" y="180"/>
                    <a:pt x="20" y="152"/>
                    <a:pt x="24" y="137"/>
                  </a:cubicBezTo>
                  <a:cubicBezTo>
                    <a:pt x="29" y="118"/>
                    <a:pt x="43" y="82"/>
                    <a:pt x="43" y="82"/>
                  </a:cubicBezTo>
                  <a:cubicBezTo>
                    <a:pt x="29" y="43"/>
                    <a:pt x="35" y="64"/>
                    <a:pt x="24" y="18"/>
                  </a:cubicBezTo>
                  <a:close/>
                </a:path>
              </a:pathLst>
            </a:cu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a:solidFill>
                  <a:srgbClr val="000000"/>
                </a:solidFill>
              </a:endParaRPr>
            </a:p>
          </p:txBody>
        </p:sp>
        <p:grpSp>
          <p:nvGrpSpPr>
            <p:cNvPr id="82966" name="Group 144"/>
            <p:cNvGrpSpPr>
              <a:grpSpLocks/>
            </p:cNvGrpSpPr>
            <p:nvPr/>
          </p:nvGrpSpPr>
          <p:grpSpPr bwMode="auto">
            <a:xfrm>
              <a:off x="7750702" y="1411740"/>
              <a:ext cx="1037700" cy="678279"/>
              <a:chOff x="4848" y="624"/>
              <a:chExt cx="912" cy="688"/>
            </a:xfrm>
          </p:grpSpPr>
          <p:pic>
            <p:nvPicPr>
              <p:cNvPr id="82973" name="Picture 146" descr="evergreen">
                <a:hlinkClick r:id="rId5"/>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3" y="624"/>
                <a:ext cx="295"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4" name="Picture 147" descr="evergreen">
                <a:hlinkClick r:id="rId5"/>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8" y="720"/>
                <a:ext cx="32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5" name="Picture 148" descr="evergreen">
                <a:hlinkClick r:id="rId5"/>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4" y="864"/>
                <a:ext cx="26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6" name="Picture 149" descr="evergreen">
                <a:hlinkClick r:id="rId5"/>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3" y="720"/>
                <a:ext cx="26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967" name="Rectangle 150" descr="Green marble"/>
            <p:cNvSpPr>
              <a:spLocks noChangeArrowheads="1"/>
            </p:cNvSpPr>
            <p:nvPr/>
          </p:nvSpPr>
          <p:spPr bwMode="auto">
            <a:xfrm>
              <a:off x="0" y="1781175"/>
              <a:ext cx="4973638" cy="274638"/>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pic>
          <p:nvPicPr>
            <p:cNvPr id="82968" name="Picture 152" descr="evergreen">
              <a:hlinkClick r:id="rId5"/>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9838" y="1276350"/>
              <a:ext cx="3508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9" name="Picture 153" descr="envi0074"/>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1439863"/>
              <a:ext cx="10668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0" name="Picture 154" descr="evergreen">
              <a:hlinkClick r:id="rId5"/>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6713" y="1176338"/>
              <a:ext cx="48736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155" descr="evergreen">
              <a:hlinkClick r:id="rId5"/>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7075" y="1246188"/>
              <a:ext cx="3571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156" descr="evergreen">
              <a:hlinkClick r:id="rId5"/>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1963" y="1422400"/>
              <a:ext cx="347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949" name="Text Placeholder 100"/>
          <p:cNvSpPr>
            <a:spLocks noGrp="1"/>
          </p:cNvSpPr>
          <p:nvPr>
            <p:ph type="body" sz="quarter" idx="4294967295"/>
          </p:nvPr>
        </p:nvSpPr>
        <p:spPr>
          <a:xfrm>
            <a:off x="4229101" y="884238"/>
            <a:ext cx="4041775" cy="639762"/>
          </a:xfrm>
        </p:spPr>
        <p:txBody>
          <a:bodyPr anchor="b"/>
          <a:lstStyle/>
          <a:p>
            <a:pPr marL="0" indent="0" algn="ctr" eaLnBrk="1" hangingPunct="1">
              <a:buNone/>
            </a:pPr>
            <a:r>
              <a:rPr lang="en-US" altLang="en-US" u="sng" smtClean="0"/>
              <a:t>Field Scale</a:t>
            </a:r>
          </a:p>
        </p:txBody>
      </p:sp>
      <p:grpSp>
        <p:nvGrpSpPr>
          <p:cNvPr id="5" name="Group 114"/>
          <p:cNvGrpSpPr>
            <a:grpSpLocks/>
          </p:cNvGrpSpPr>
          <p:nvPr/>
        </p:nvGrpSpPr>
        <p:grpSpPr bwMode="auto">
          <a:xfrm>
            <a:off x="3736975" y="3006726"/>
            <a:ext cx="5105400" cy="3452813"/>
            <a:chOff x="3905250" y="2952750"/>
            <a:chExt cx="5105400" cy="3452515"/>
          </a:xfrm>
        </p:grpSpPr>
        <p:grpSp>
          <p:nvGrpSpPr>
            <p:cNvPr id="82951" name="Group 111"/>
            <p:cNvGrpSpPr>
              <a:grpSpLocks/>
            </p:cNvGrpSpPr>
            <p:nvPr/>
          </p:nvGrpSpPr>
          <p:grpSpPr bwMode="auto">
            <a:xfrm>
              <a:off x="3905250" y="2952750"/>
              <a:ext cx="5105400" cy="3452515"/>
              <a:chOff x="3905250" y="2952750"/>
              <a:chExt cx="5105400" cy="3452515"/>
            </a:xfrm>
          </p:grpSpPr>
          <p:sp>
            <p:nvSpPr>
              <p:cNvPr id="105" name="Text Placeholder 98"/>
              <p:cNvSpPr txBox="1">
                <a:spLocks/>
              </p:cNvSpPr>
              <p:nvPr/>
            </p:nvSpPr>
            <p:spPr bwMode="auto">
              <a:xfrm>
                <a:off x="5924550" y="2952750"/>
                <a:ext cx="2266950" cy="879399"/>
              </a:xfrm>
              <a:prstGeom prst="rect">
                <a:avLst/>
              </a:prstGeom>
              <a:solidFill>
                <a:schemeClr val="bg1"/>
              </a:solidFill>
              <a:ln w="9525">
                <a:solidFill>
                  <a:schemeClr val="tx1"/>
                </a:solidFill>
                <a:miter lim="800000"/>
                <a:headEnd/>
                <a:tailEnd/>
              </a:ln>
            </p:spPr>
            <p:txBody>
              <a:bodyPr anchor="b"/>
              <a:lstStyle/>
              <a:p>
                <a:pPr algn="ctr" eaLnBrk="0" fontAlgn="base" hangingPunct="0">
                  <a:spcBef>
                    <a:spcPct val="20000"/>
                  </a:spcBef>
                  <a:spcAft>
                    <a:spcPct val="0"/>
                  </a:spcAft>
                  <a:defRPr/>
                </a:pPr>
                <a:r>
                  <a:rPr lang="en-US" sz="2400" b="1" kern="0" dirty="0">
                    <a:solidFill>
                      <a:srgbClr val="000000"/>
                    </a:solidFill>
                  </a:rPr>
                  <a:t>Detection of </a:t>
                </a:r>
                <a:r>
                  <a:rPr lang="en-US" sz="2400" b="1" i="1" kern="0" dirty="0">
                    <a:solidFill>
                      <a:srgbClr val="000000"/>
                    </a:solidFill>
                  </a:rPr>
                  <a:t>in situ </a:t>
                </a:r>
                <a:r>
                  <a:rPr lang="en-US" sz="2400" b="1" kern="0" dirty="0">
                    <a:solidFill>
                      <a:srgbClr val="000000"/>
                    </a:solidFill>
                  </a:rPr>
                  <a:t>activity</a:t>
                </a:r>
              </a:p>
            </p:txBody>
          </p:sp>
          <p:sp>
            <p:nvSpPr>
              <p:cNvPr id="82954" name="TextBox 107"/>
              <p:cNvSpPr txBox="1">
                <a:spLocks noChangeArrowheads="1"/>
              </p:cNvSpPr>
              <p:nvPr/>
            </p:nvSpPr>
            <p:spPr bwMode="auto">
              <a:xfrm>
                <a:off x="3905250" y="5943600"/>
                <a:ext cx="510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a:solidFill>
                      <a:srgbClr val="000000"/>
                    </a:solidFill>
                  </a:rPr>
                  <a:t>Molecular probe for functional gene</a:t>
                </a:r>
              </a:p>
            </p:txBody>
          </p:sp>
        </p:grpSp>
        <p:sp>
          <p:nvSpPr>
            <p:cNvPr id="114" name=" 3"/>
            <p:cNvSpPr/>
            <p:nvPr/>
          </p:nvSpPr>
          <p:spPr>
            <a:xfrm rot="17847969" flipV="1">
              <a:off x="5600771" y="3814629"/>
              <a:ext cx="1639745" cy="1379538"/>
            </a:xfrm>
            <a:prstGeom prst="swooshArrow">
              <a:avLst>
                <a:gd name="adj1" fmla="val 25000"/>
                <a:gd name="adj2" fmla="val 25000"/>
              </a:avLst>
            </a:prstGeom>
            <a:ln>
              <a:solidFill>
                <a:schemeClr val="accent2"/>
              </a:solidFill>
            </a:ln>
          </p:spPr>
          <p:style>
            <a:lnRef idx="0">
              <a:scrgbClr r="0" g="0" b="0"/>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60180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of the semester…</a:t>
            </a:r>
            <a:endParaRPr lang="en-US" dirty="0"/>
          </a:p>
        </p:txBody>
      </p:sp>
      <p:graphicFrame>
        <p:nvGraphicFramePr>
          <p:cNvPr id="4" name="Content Placeholder 3"/>
          <p:cNvGraphicFramePr>
            <a:graphicFrameLocks noGrp="1"/>
          </p:cNvGraphicFramePr>
          <p:nvPr>
            <p:ph idx="1"/>
            <p:extLst/>
          </p:nvPr>
        </p:nvGraphicFramePr>
        <p:xfrm>
          <a:off x="838200" y="1216025"/>
          <a:ext cx="10515600" cy="55067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xmlns="" val="1042591515"/>
                    </a:ext>
                  </a:extLst>
                </a:gridCol>
                <a:gridCol w="3505200">
                  <a:extLst>
                    <a:ext uri="{9D8B030D-6E8A-4147-A177-3AD203B41FA5}">
                      <a16:colId xmlns:a16="http://schemas.microsoft.com/office/drawing/2014/main" xmlns="" val="1394957008"/>
                    </a:ext>
                  </a:extLst>
                </a:gridCol>
                <a:gridCol w="3505200">
                  <a:extLst>
                    <a:ext uri="{9D8B030D-6E8A-4147-A177-3AD203B41FA5}">
                      <a16:colId xmlns:a16="http://schemas.microsoft.com/office/drawing/2014/main" xmlns="" val="1049490702"/>
                    </a:ext>
                  </a:extLst>
                </a:gridCol>
              </a:tblGrid>
              <a:tr h="370840">
                <a:tc>
                  <a:txBody>
                    <a:bodyPr/>
                    <a:lstStyle/>
                    <a:p>
                      <a:r>
                        <a:rPr lang="en-US" dirty="0" smtClean="0"/>
                        <a:t>Date</a:t>
                      </a:r>
                    </a:p>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xmlns="" val="4090156769"/>
                  </a:ext>
                </a:extLst>
              </a:tr>
              <a:tr h="370840">
                <a:tc>
                  <a:txBody>
                    <a:bodyPr/>
                    <a:lstStyle/>
                    <a:p>
                      <a:r>
                        <a:rPr lang="en-US" dirty="0" smtClean="0"/>
                        <a:t>Thurs</a:t>
                      </a:r>
                      <a:r>
                        <a:rPr lang="en-US" baseline="0" dirty="0" smtClean="0"/>
                        <a:t> April 19</a:t>
                      </a:r>
                      <a:endParaRPr lang="en-US" dirty="0"/>
                    </a:p>
                  </a:txBody>
                  <a:tcPr/>
                </a:tc>
                <a:tc>
                  <a:txBody>
                    <a:bodyPr/>
                    <a:lstStyle/>
                    <a:p>
                      <a:r>
                        <a:rPr lang="en-US" dirty="0" smtClean="0"/>
                        <a:t>Omics</a:t>
                      </a:r>
                      <a:endParaRPr lang="en-US" dirty="0"/>
                    </a:p>
                  </a:txBody>
                  <a:tcPr/>
                </a:tc>
                <a:tc>
                  <a:txBody>
                    <a:bodyPr/>
                    <a:lstStyle/>
                    <a:p>
                      <a:endParaRPr lang="en-US"/>
                    </a:p>
                  </a:txBody>
                  <a:tcPr/>
                </a:tc>
                <a:extLst>
                  <a:ext uri="{0D108BD9-81ED-4DB2-BD59-A6C34878D82A}">
                    <a16:rowId xmlns:a16="http://schemas.microsoft.com/office/drawing/2014/main" xmlns="" val="4249486494"/>
                  </a:ext>
                </a:extLst>
              </a:tr>
              <a:tr h="370840">
                <a:tc>
                  <a:txBody>
                    <a:bodyPr/>
                    <a:lstStyle/>
                    <a:p>
                      <a:r>
                        <a:rPr lang="en-US" dirty="0" smtClean="0"/>
                        <a:t>Tues April 24</a:t>
                      </a:r>
                      <a:endParaRPr lang="en-US" dirty="0"/>
                    </a:p>
                  </a:txBody>
                  <a:tcPr/>
                </a:tc>
                <a:tc>
                  <a:txBody>
                    <a:bodyPr/>
                    <a:lstStyle/>
                    <a:p>
                      <a:r>
                        <a:rPr lang="en-US" dirty="0" smtClean="0"/>
                        <a:t>Omics continued</a:t>
                      </a:r>
                      <a:endParaRPr lang="en-US" dirty="0"/>
                    </a:p>
                  </a:txBody>
                  <a:tcPr/>
                </a:tc>
                <a:tc>
                  <a:txBody>
                    <a:bodyPr/>
                    <a:lstStyle/>
                    <a:p>
                      <a:r>
                        <a:rPr lang="en-US" dirty="0" smtClean="0"/>
                        <a:t>Final </a:t>
                      </a:r>
                      <a:r>
                        <a:rPr lang="en-US" dirty="0" err="1" smtClean="0"/>
                        <a:t>Proj</a:t>
                      </a:r>
                      <a:r>
                        <a:rPr lang="en-US" dirty="0" smtClean="0"/>
                        <a:t>:</a:t>
                      </a:r>
                      <a:r>
                        <a:rPr lang="en-US" baseline="0" dirty="0" smtClean="0"/>
                        <a:t> </a:t>
                      </a:r>
                      <a:r>
                        <a:rPr lang="en-US" dirty="0" smtClean="0"/>
                        <a:t>Topic and team selections due Submit to </a:t>
                      </a:r>
                      <a:r>
                        <a:rPr lang="en-US" dirty="0" err="1" smtClean="0"/>
                        <a:t>Googledoc</a:t>
                      </a:r>
                      <a:endParaRPr lang="en-US" dirty="0" smtClean="0"/>
                    </a:p>
                    <a:p>
                      <a:r>
                        <a:rPr lang="en-US" dirty="0" smtClean="0"/>
                        <a:t>POST paper to Discussion on </a:t>
                      </a:r>
                      <a:r>
                        <a:rPr lang="en-US" dirty="0" err="1" smtClean="0"/>
                        <a:t>Bioproducts</a:t>
                      </a:r>
                      <a:endParaRPr lang="en-US" dirty="0"/>
                    </a:p>
                  </a:txBody>
                  <a:tcPr/>
                </a:tc>
                <a:extLst>
                  <a:ext uri="{0D108BD9-81ED-4DB2-BD59-A6C34878D82A}">
                    <a16:rowId xmlns:a16="http://schemas.microsoft.com/office/drawing/2014/main" xmlns="" val="3880163985"/>
                  </a:ext>
                </a:extLst>
              </a:tr>
              <a:tr h="370840">
                <a:tc>
                  <a:txBody>
                    <a:bodyPr/>
                    <a:lstStyle/>
                    <a:p>
                      <a:r>
                        <a:rPr lang="en-US" dirty="0" smtClean="0"/>
                        <a:t>Thurs April 26</a:t>
                      </a:r>
                      <a:endParaRPr lang="en-US" dirty="0"/>
                    </a:p>
                  </a:txBody>
                  <a:tcPr/>
                </a:tc>
                <a:tc>
                  <a:txBody>
                    <a:bodyPr/>
                    <a:lstStyle/>
                    <a:p>
                      <a:r>
                        <a:rPr lang="en-US" dirty="0" smtClean="0"/>
                        <a:t>Discussion of </a:t>
                      </a:r>
                      <a:r>
                        <a:rPr lang="en-US" dirty="0" err="1" smtClean="0"/>
                        <a:t>Bioproducts</a:t>
                      </a:r>
                      <a:r>
                        <a:rPr lang="en-US" dirty="0" smtClean="0"/>
                        <a:t> papers; Computer</a:t>
                      </a:r>
                      <a:r>
                        <a:rPr lang="en-US" baseline="0" dirty="0" smtClean="0"/>
                        <a:t> lab session</a:t>
                      </a:r>
                      <a:endParaRPr lang="en-US" dirty="0"/>
                    </a:p>
                  </a:txBody>
                  <a:tcPr/>
                </a:tc>
                <a:tc>
                  <a:txBody>
                    <a:bodyPr/>
                    <a:lstStyle/>
                    <a:p>
                      <a:r>
                        <a:rPr lang="en-US" dirty="0" smtClean="0"/>
                        <a:t>MEET</a:t>
                      </a:r>
                      <a:r>
                        <a:rPr lang="en-US" baseline="0" dirty="0" smtClean="0"/>
                        <a:t> IN COMPUTER LAB</a:t>
                      </a:r>
                      <a:endParaRPr lang="en-US" dirty="0"/>
                    </a:p>
                  </a:txBody>
                  <a:tcPr/>
                </a:tc>
                <a:extLst>
                  <a:ext uri="{0D108BD9-81ED-4DB2-BD59-A6C34878D82A}">
                    <a16:rowId xmlns:a16="http://schemas.microsoft.com/office/drawing/2014/main" xmlns="" val="2250132890"/>
                  </a:ext>
                </a:extLst>
              </a:tr>
              <a:tr h="370840">
                <a:tc>
                  <a:txBody>
                    <a:bodyPr/>
                    <a:lstStyle/>
                    <a:p>
                      <a:r>
                        <a:rPr lang="en-US" dirty="0" smtClean="0"/>
                        <a:t>Tues May 1</a:t>
                      </a:r>
                      <a:endParaRPr lang="en-US" dirty="0"/>
                    </a:p>
                  </a:txBody>
                  <a:tcPr/>
                </a:tc>
                <a:tc>
                  <a:txBody>
                    <a:bodyPr/>
                    <a:lstStyle/>
                    <a:p>
                      <a:r>
                        <a:rPr lang="en-US" dirty="0" smtClean="0"/>
                        <a:t>Biofuels/</a:t>
                      </a:r>
                      <a:r>
                        <a:rPr lang="en-US" dirty="0" err="1" smtClean="0"/>
                        <a:t>Bioproducts</a:t>
                      </a:r>
                      <a:endParaRPr lang="en-US" dirty="0"/>
                    </a:p>
                  </a:txBody>
                  <a:tcPr/>
                </a:tc>
                <a:tc>
                  <a:txBody>
                    <a:bodyPr/>
                    <a:lstStyle/>
                    <a:p>
                      <a:endParaRPr lang="en-US" dirty="0"/>
                    </a:p>
                  </a:txBody>
                  <a:tcPr/>
                </a:tc>
                <a:extLst>
                  <a:ext uri="{0D108BD9-81ED-4DB2-BD59-A6C34878D82A}">
                    <a16:rowId xmlns:a16="http://schemas.microsoft.com/office/drawing/2014/main" xmlns="" val="30042835"/>
                  </a:ext>
                </a:extLst>
              </a:tr>
              <a:tr h="370840">
                <a:tc>
                  <a:txBody>
                    <a:bodyPr/>
                    <a:lstStyle/>
                    <a:p>
                      <a:r>
                        <a:rPr lang="en-US" dirty="0" smtClean="0"/>
                        <a:t>Thurs May</a:t>
                      </a:r>
                      <a:r>
                        <a:rPr lang="en-US" baseline="0" dirty="0" smtClean="0"/>
                        <a:t> 3</a:t>
                      </a:r>
                      <a:endParaRPr lang="en-US" dirty="0"/>
                    </a:p>
                  </a:txBody>
                  <a:tcPr/>
                </a:tc>
                <a:tc>
                  <a:txBody>
                    <a:bodyPr/>
                    <a:lstStyle/>
                    <a:p>
                      <a:r>
                        <a:rPr lang="en-US" dirty="0" smtClean="0"/>
                        <a:t>Computer session &amp; </a:t>
                      </a:r>
                      <a:r>
                        <a:rPr lang="en-US" dirty="0" err="1" smtClean="0"/>
                        <a:t>Bioproducts</a:t>
                      </a:r>
                      <a:r>
                        <a:rPr lang="en-US" baseline="0" dirty="0" smtClean="0"/>
                        <a:t> continued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MEET IN COMPUTER LAB</a:t>
                      </a:r>
                      <a:endParaRPr lang="en-US" dirty="0"/>
                    </a:p>
                  </a:txBody>
                  <a:tcPr/>
                </a:tc>
                <a:extLst>
                  <a:ext uri="{0D108BD9-81ED-4DB2-BD59-A6C34878D82A}">
                    <a16:rowId xmlns:a16="http://schemas.microsoft.com/office/drawing/2014/main" xmlns="" val="1180471964"/>
                  </a:ext>
                </a:extLst>
              </a:tr>
              <a:tr h="370840">
                <a:tc>
                  <a:txBody>
                    <a:bodyPr/>
                    <a:lstStyle/>
                    <a:p>
                      <a:r>
                        <a:rPr lang="en-US" dirty="0" smtClean="0"/>
                        <a:t>Tues May 8</a:t>
                      </a:r>
                      <a:endParaRPr lang="en-US" dirty="0"/>
                    </a:p>
                  </a:txBody>
                  <a:tcPr/>
                </a:tc>
                <a:tc>
                  <a:txBody>
                    <a:bodyPr/>
                    <a:lstStyle/>
                    <a:p>
                      <a:r>
                        <a:rPr lang="en-US" dirty="0" smtClean="0"/>
                        <a:t>Some Final presentations; Systems Biology</a:t>
                      </a:r>
                      <a:endParaRPr lang="en-US" dirty="0"/>
                    </a:p>
                  </a:txBody>
                  <a:tcPr/>
                </a:tc>
                <a:tc>
                  <a:txBody>
                    <a:bodyPr/>
                    <a:lstStyle/>
                    <a:p>
                      <a:r>
                        <a:rPr lang="en-US" dirty="0" smtClean="0"/>
                        <a:t>LAST day of class; HW #</a:t>
                      </a:r>
                      <a:r>
                        <a:rPr lang="en-US" baseline="0" dirty="0" smtClean="0"/>
                        <a:t> 4 due (working with “omics” data)</a:t>
                      </a:r>
                      <a:endParaRPr lang="en-US" dirty="0"/>
                    </a:p>
                  </a:txBody>
                  <a:tcPr/>
                </a:tc>
                <a:extLst>
                  <a:ext uri="{0D108BD9-81ED-4DB2-BD59-A6C34878D82A}">
                    <a16:rowId xmlns:a16="http://schemas.microsoft.com/office/drawing/2014/main" xmlns="" val="16017129"/>
                  </a:ext>
                </a:extLst>
              </a:tr>
              <a:tr h="370840">
                <a:tc>
                  <a:txBody>
                    <a:bodyPr/>
                    <a:lstStyle/>
                    <a:p>
                      <a:r>
                        <a:rPr lang="en-US" dirty="0" smtClean="0"/>
                        <a:t>May</a:t>
                      </a:r>
                      <a:r>
                        <a:rPr lang="en-US" baseline="0" dirty="0" smtClean="0"/>
                        <a:t> 15</a:t>
                      </a:r>
                      <a:endParaRPr lang="en-US" dirty="0"/>
                    </a:p>
                  </a:txBody>
                  <a:tcPr/>
                </a:tc>
                <a:tc>
                  <a:txBody>
                    <a:bodyPr/>
                    <a:lstStyle/>
                    <a:p>
                      <a:endParaRPr lang="en-US" dirty="0"/>
                    </a:p>
                  </a:txBody>
                  <a:tcPr/>
                </a:tc>
                <a:tc>
                  <a:txBody>
                    <a:bodyPr/>
                    <a:lstStyle/>
                    <a:p>
                      <a:r>
                        <a:rPr lang="en-US" dirty="0" smtClean="0"/>
                        <a:t>HW# 4 due</a:t>
                      </a:r>
                      <a:endParaRPr lang="en-US" dirty="0"/>
                    </a:p>
                  </a:txBody>
                  <a:tcPr/>
                </a:tc>
                <a:extLst>
                  <a:ext uri="{0D108BD9-81ED-4DB2-BD59-A6C34878D82A}">
                    <a16:rowId xmlns:a16="http://schemas.microsoft.com/office/drawing/2014/main" xmlns="" val="413299404"/>
                  </a:ext>
                </a:extLst>
              </a:tr>
              <a:tr h="370840">
                <a:tc>
                  <a:txBody>
                    <a:bodyPr/>
                    <a:lstStyle/>
                    <a:p>
                      <a:r>
                        <a:rPr lang="en-US" dirty="0" smtClean="0"/>
                        <a:t>May 21</a:t>
                      </a:r>
                      <a:endParaRPr lang="en-US" dirty="0"/>
                    </a:p>
                  </a:txBody>
                  <a:tcPr/>
                </a:tc>
                <a:tc>
                  <a:txBody>
                    <a:bodyPr/>
                    <a:lstStyle/>
                    <a:p>
                      <a:r>
                        <a:rPr lang="en-US" dirty="0" smtClean="0"/>
                        <a:t>Final</a:t>
                      </a:r>
                      <a:r>
                        <a:rPr lang="en-US" baseline="0" dirty="0" smtClean="0"/>
                        <a:t> Presentations</a:t>
                      </a:r>
                      <a:endParaRPr lang="en-US" dirty="0"/>
                    </a:p>
                  </a:txBody>
                  <a:tcPr/>
                </a:tc>
                <a:tc>
                  <a:txBody>
                    <a:bodyPr/>
                    <a:lstStyle/>
                    <a:p>
                      <a:endParaRPr lang="en-US" dirty="0"/>
                    </a:p>
                  </a:txBody>
                  <a:tcPr/>
                </a:tc>
                <a:extLst>
                  <a:ext uri="{0D108BD9-81ED-4DB2-BD59-A6C34878D82A}">
                    <a16:rowId xmlns:a16="http://schemas.microsoft.com/office/drawing/2014/main" xmlns="" val="2494501983"/>
                  </a:ext>
                </a:extLst>
              </a:tr>
            </a:tbl>
          </a:graphicData>
        </a:graphic>
      </p:graphicFrame>
    </p:spTree>
    <p:extLst>
      <p:ext uri="{BB962C8B-B14F-4D97-AF65-F5344CB8AC3E}">
        <p14:creationId xmlns:p14="http://schemas.microsoft.com/office/powerpoint/2010/main" val="26903166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altLang="en-US" sz="3600" dirty="0"/>
              <a:t>Learning Objectives for </a:t>
            </a:r>
            <a:r>
              <a:rPr lang="en-US" altLang="en-US" sz="3600" dirty="0" err="1"/>
              <a:t>Bioproducts</a:t>
            </a:r>
            <a:endParaRPr lang="en-US" altLang="en-US" sz="3600" dirty="0"/>
          </a:p>
        </p:txBody>
      </p:sp>
      <p:sp>
        <p:nvSpPr>
          <p:cNvPr id="2" name="Text Placeholder 1"/>
          <p:cNvSpPr>
            <a:spLocks noGrp="1" noChangeArrowheads="1"/>
          </p:cNvSpPr>
          <p:nvPr>
            <p:ph type="body" idx="1"/>
          </p:nvPr>
        </p:nvSpPr>
        <p:spPr bwMode="auto">
          <a:xfrm>
            <a:off x="133927" y="1654838"/>
            <a:ext cx="12058073" cy="46012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endParaRP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Recognize the challenges to </a:t>
            </a: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biocatalysis</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for production of bioenergy and </a:t>
            </a: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biochemicals</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of interest </a:t>
            </a:r>
            <a:endParaRPr kumimoji="0" lang="en-US" altLang="en-US" b="0" i="0" u="none" strike="noStrike" cap="none" normalizeH="0" baseline="0" dirty="0" smtClean="0">
              <a:ln>
                <a:noFill/>
              </a:ln>
              <a:solidFill>
                <a:schemeClr val="tx1"/>
              </a:solidFill>
              <a:effectLst/>
            </a:endParaRPr>
          </a:p>
          <a:p>
            <a:pPr marL="1028700" lvl="2" indent="-628650">
              <a:spcBef>
                <a:spcPct val="0"/>
              </a:spcBef>
            </a:pPr>
            <a:r>
              <a:rPr kumimoji="0" lang="en-US" altLang="en-US" b="0" i="0" u="none" strike="noStrike" cap="none" normalizeH="0" baseline="0" dirty="0" err="1" smtClean="0">
                <a:ln>
                  <a:noFill/>
                </a:ln>
                <a:solidFill>
                  <a:srgbClr val="222222"/>
                </a:solidFill>
                <a:effectLst/>
                <a:latin typeface="Arial" panose="020B0604020202020204" pitchFamily="34" charset="0"/>
                <a:cs typeface="Arial" panose="020B0604020202020204" pitchFamily="34" charset="0"/>
              </a:rPr>
              <a:t>IDing</a:t>
            </a: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of orgs/genes capable of specific biosynthetic capabilities</a:t>
            </a:r>
          </a:p>
          <a:p>
            <a:pPr marL="1028700" lvl="2" indent="-628650">
              <a:spcBef>
                <a:spcPct val="0"/>
              </a:spcBef>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maximizing yields and minimizing side reactions</a:t>
            </a:r>
          </a:p>
          <a:p>
            <a:pPr marL="1028700" lvl="2" indent="-628650">
              <a:spcBef>
                <a:spcPct val="0"/>
              </a:spcBef>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product recovery and purification</a:t>
            </a: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Discuss the pros, cons and challenges to microbial bioenergy processes and products that are being explored for biofuels (methane, MFCs, ethanol, butanol, H2, biodiesel)</a:t>
            </a:r>
          </a:p>
          <a:p>
            <a:pPr marL="628650" marR="0" lvl="0" indent="-6286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Discuss the challenges of lignocellulosic ethanol </a:t>
            </a:r>
            <a:r>
              <a:rPr kumimoji="0" lang="en-US" altLang="en-US" b="0" i="0" u="none" strike="noStrike" cap="none" normalizeH="0" baseline="0" dirty="0" smtClean="0">
                <a:ln>
                  <a:noFill/>
                </a:ln>
                <a:solidFill>
                  <a:srgbClr val="888888"/>
                </a:solidFill>
                <a:effectLst/>
                <a:latin typeface="Arial" panose="020B0604020202020204" pitchFamily="34" charset="0"/>
                <a:cs typeface="Arial" panose="020B0604020202020204" pitchFamily="34" charset="0"/>
              </a:rPr>
              <a:t/>
            </a:r>
            <a:br>
              <a:rPr kumimoji="0" lang="en-US" altLang="en-US" b="0" i="0" u="none" strike="noStrike" cap="none" normalizeH="0" baseline="0" dirty="0" smtClean="0">
                <a:ln>
                  <a:noFill/>
                </a:ln>
                <a:solidFill>
                  <a:srgbClr val="888888"/>
                </a:solidFill>
                <a:effectLst/>
                <a:latin typeface="Arial" panose="020B0604020202020204" pitchFamily="34" charset="0"/>
                <a:cs typeface="Arial" panose="020B0604020202020204" pitchFamily="34" charset="0"/>
              </a:rPr>
            </a:b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84857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title"/>
          </p:nvPr>
        </p:nvSpPr>
        <p:spPr>
          <a:xfrm>
            <a:off x="1554164" y="-117475"/>
            <a:ext cx="3087687" cy="2433638"/>
          </a:xfrm>
        </p:spPr>
        <p:txBody>
          <a:bodyPr/>
          <a:lstStyle/>
          <a:p>
            <a:pPr eaLnBrk="1" hangingPunct="1"/>
            <a:r>
              <a:rPr lang="en-US" altLang="en-US" sz="3200"/>
              <a:t>Energy Sources in the US</a:t>
            </a:r>
          </a:p>
        </p:txBody>
      </p:sp>
      <p:sp>
        <p:nvSpPr>
          <p:cNvPr id="3075" name="Rectangle 5"/>
          <p:cNvSpPr>
            <a:spLocks noGrp="1" noChangeArrowheads="1"/>
          </p:cNvSpPr>
          <p:nvPr>
            <p:ph idx="1"/>
          </p:nvPr>
        </p:nvSpPr>
        <p:spPr/>
        <p:txBody>
          <a:bodyPr/>
          <a:lstStyle/>
          <a:p>
            <a:pPr eaLnBrk="1" hangingPunct="1"/>
            <a:endParaRPr lang="en-US" altLang="en-US" smtClean="0"/>
          </a:p>
        </p:txBody>
      </p:sp>
      <p:pic>
        <p:nvPicPr>
          <p:cNvPr id="3076" name="Picture 8" descr="https://lh4.googleusercontent.com/-uD06QXQmVKA/TYt11jqa2OI/AAAAAAAAB9Y/e5kEma6ISUc/s400/us_energy_consumption_by_energy_source-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6950" y="161926"/>
            <a:ext cx="586105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0" descr="https://lh3.googleusercontent.com/-zMRv4bICIxw/TYt2JDrjeNI/AAAAAAAAB9c/9nDjhGac7Sk/s1600/LLNL_US_Energy_Flow_200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4664" y="3170239"/>
            <a:ext cx="579437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5806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t>Biomass/Biofuels energy</a:t>
            </a:r>
          </a:p>
        </p:txBody>
      </p:sp>
      <p:sp>
        <p:nvSpPr>
          <p:cNvPr id="4099" name="Rectangle 3"/>
          <p:cNvSpPr>
            <a:spLocks noGrp="1" noChangeArrowheads="1"/>
          </p:cNvSpPr>
          <p:nvPr>
            <p:ph type="body" idx="1"/>
          </p:nvPr>
        </p:nvSpPr>
        <p:spPr>
          <a:xfrm>
            <a:off x="1981200" y="1295401"/>
            <a:ext cx="8229600" cy="4525963"/>
          </a:xfrm>
        </p:spPr>
        <p:txBody>
          <a:bodyPr/>
          <a:lstStyle/>
          <a:p>
            <a:pPr eaLnBrk="1" hangingPunct="1">
              <a:lnSpc>
                <a:spcPct val="80000"/>
              </a:lnSpc>
              <a:buFontTx/>
              <a:buNone/>
            </a:pPr>
            <a:r>
              <a:rPr lang="en-US" altLang="en-US" sz="1600" dirty="0"/>
              <a:t> </a:t>
            </a:r>
            <a:r>
              <a:rPr lang="en-US" altLang="en-US" sz="1600" b="1" dirty="0"/>
              <a:t>Advantages of Biomass Energy</a:t>
            </a:r>
            <a:endParaRPr lang="en-US" altLang="en-US" sz="1600" dirty="0"/>
          </a:p>
          <a:p>
            <a:pPr eaLnBrk="1" hangingPunct="1">
              <a:lnSpc>
                <a:spcPct val="80000"/>
              </a:lnSpc>
            </a:pPr>
            <a:r>
              <a:rPr lang="en-US" altLang="en-US" sz="1600" dirty="0"/>
              <a:t>Biomass is found around the world. Animal and crop wastes from farms and forests are abundant in many parts of the world. </a:t>
            </a:r>
          </a:p>
          <a:p>
            <a:pPr eaLnBrk="1" hangingPunct="1">
              <a:lnSpc>
                <a:spcPct val="80000"/>
              </a:lnSpc>
            </a:pPr>
            <a:r>
              <a:rPr lang="en-US" altLang="en-US" sz="1600" dirty="0"/>
              <a:t>Biomass is often free or inexpensive</a:t>
            </a:r>
            <a:r>
              <a:rPr lang="en-US" altLang="en-US" sz="1600" dirty="0" smtClean="0"/>
              <a:t>. </a:t>
            </a:r>
            <a:endParaRPr lang="en-US" altLang="en-US" sz="1600" dirty="0"/>
          </a:p>
          <a:p>
            <a:pPr eaLnBrk="1" hangingPunct="1">
              <a:lnSpc>
                <a:spcPct val="80000"/>
              </a:lnSpc>
            </a:pPr>
            <a:r>
              <a:rPr lang="en-US" altLang="en-US" sz="1600" dirty="0"/>
              <a:t>Biomass is renewable. Crops and animal wastes are continually renewed</a:t>
            </a:r>
            <a:r>
              <a:rPr lang="en-US" altLang="en-US" sz="1600" dirty="0" smtClean="0"/>
              <a:t>.</a:t>
            </a:r>
            <a:endParaRPr lang="en-US" altLang="en-US" sz="1600" dirty="0"/>
          </a:p>
          <a:p>
            <a:pPr eaLnBrk="1" hangingPunct="1">
              <a:lnSpc>
                <a:spcPct val="80000"/>
              </a:lnSpc>
            </a:pPr>
            <a:r>
              <a:rPr lang="en-US" altLang="en-US" sz="1600" dirty="0"/>
              <a:t>Biomass makes solid, liquid and gaseous fuels. The solid fuels can be burned easily, although they may be inconvenient. </a:t>
            </a:r>
          </a:p>
          <a:p>
            <a:pPr eaLnBrk="1" hangingPunct="1">
              <a:lnSpc>
                <a:spcPct val="80000"/>
              </a:lnSpc>
            </a:pPr>
            <a:r>
              <a:rPr lang="en-US" altLang="en-US" sz="1600" dirty="0"/>
              <a:t>Potentially a closed carbon balance (no net CO2 produced</a:t>
            </a:r>
            <a:r>
              <a:rPr lang="en-US" altLang="en-US" sz="1600" dirty="0" smtClean="0"/>
              <a:t>).</a:t>
            </a:r>
            <a:endParaRPr lang="en-US" altLang="en-US" sz="1600" dirty="0"/>
          </a:p>
          <a:p>
            <a:pPr eaLnBrk="1" hangingPunct="1">
              <a:lnSpc>
                <a:spcPct val="80000"/>
              </a:lnSpc>
              <a:buFontTx/>
              <a:buNone/>
            </a:pPr>
            <a:r>
              <a:rPr lang="en-US" altLang="en-US" sz="1600" dirty="0"/>
              <a:t>  </a:t>
            </a:r>
          </a:p>
          <a:p>
            <a:pPr eaLnBrk="1" hangingPunct="1">
              <a:lnSpc>
                <a:spcPct val="80000"/>
              </a:lnSpc>
              <a:buFontTx/>
              <a:buNone/>
            </a:pPr>
            <a:r>
              <a:rPr lang="en-US" altLang="en-US" sz="1600" b="1" dirty="0"/>
              <a:t>Disadvantages of Biomass Energy</a:t>
            </a:r>
            <a:endParaRPr lang="en-US" altLang="en-US" sz="1600" dirty="0"/>
          </a:p>
          <a:p>
            <a:pPr eaLnBrk="1" hangingPunct="1">
              <a:lnSpc>
                <a:spcPct val="80000"/>
              </a:lnSpc>
            </a:pPr>
            <a:r>
              <a:rPr lang="en-US" altLang="en-US" sz="1600" dirty="0"/>
              <a:t>Burning creates soot and other air pollutants. </a:t>
            </a:r>
          </a:p>
          <a:p>
            <a:pPr eaLnBrk="1" hangingPunct="1">
              <a:lnSpc>
                <a:spcPct val="80000"/>
              </a:lnSpc>
            </a:pPr>
            <a:r>
              <a:rPr lang="en-US" altLang="en-US" sz="1600" dirty="0"/>
              <a:t>Over-collecting wood/crops can destroy forests or cause food/fuel tradeoffs. </a:t>
            </a:r>
          </a:p>
          <a:p>
            <a:pPr eaLnBrk="1" hangingPunct="1">
              <a:lnSpc>
                <a:spcPct val="80000"/>
              </a:lnSpc>
            </a:pPr>
            <a:r>
              <a:rPr lang="en-US" altLang="en-US" sz="1600" dirty="0"/>
              <a:t>Soils bared of </a:t>
            </a:r>
            <a:r>
              <a:rPr lang="en-US" altLang="en-US" sz="1600" dirty="0" smtClean="0"/>
              <a:t>plants </a:t>
            </a:r>
            <a:r>
              <a:rPr lang="en-US" altLang="en-US" sz="1600" dirty="0"/>
              <a:t>erode easily and do not hold rainfall. Increased run-off can cause flooding downstream. </a:t>
            </a:r>
          </a:p>
          <a:p>
            <a:pPr eaLnBrk="1" hangingPunct="1">
              <a:lnSpc>
                <a:spcPct val="80000"/>
              </a:lnSpc>
            </a:pPr>
            <a:r>
              <a:rPr lang="en-US" altLang="en-US" sz="1600" dirty="0"/>
              <a:t>Fertilizer application </a:t>
            </a:r>
            <a:r>
              <a:rPr lang="en-US" altLang="en-US" sz="1600" dirty="0" smtClean="0"/>
              <a:t>to grow dedicated biofuel crops can </a:t>
            </a:r>
            <a:r>
              <a:rPr lang="en-US" altLang="en-US" sz="1600" dirty="0"/>
              <a:t>degrade downstream water resources (</a:t>
            </a:r>
            <a:r>
              <a:rPr lang="en-US" altLang="en-US" sz="1600" dirty="0" err="1"/>
              <a:t>Eutrophication,e.g</a:t>
            </a:r>
            <a:r>
              <a:rPr lang="en-US" altLang="en-US" sz="1600" dirty="0"/>
              <a:t>.) </a:t>
            </a:r>
          </a:p>
          <a:p>
            <a:pPr eaLnBrk="1" hangingPunct="1">
              <a:lnSpc>
                <a:spcPct val="80000"/>
              </a:lnSpc>
            </a:pPr>
            <a:r>
              <a:rPr lang="en-US" altLang="en-US" sz="1600" dirty="0"/>
              <a:t>Synthetic fertilizer is energetically costly to produce.</a:t>
            </a:r>
          </a:p>
          <a:p>
            <a:pPr eaLnBrk="1" hangingPunct="1">
              <a:lnSpc>
                <a:spcPct val="80000"/>
              </a:lnSpc>
            </a:pPr>
            <a:r>
              <a:rPr lang="en-US" altLang="en-US" sz="1600" dirty="0" smtClean="0"/>
              <a:t>Biomass </a:t>
            </a:r>
            <a:r>
              <a:rPr lang="en-US" altLang="en-US" sz="1600" dirty="0"/>
              <a:t>fuels are currently more expensive than similar fossil fuels.  </a:t>
            </a:r>
          </a:p>
          <a:p>
            <a:pPr eaLnBrk="1" hangingPunct="1">
              <a:lnSpc>
                <a:spcPct val="80000"/>
              </a:lnSpc>
            </a:pPr>
            <a:endParaRPr lang="en-US" altLang="en-US" sz="1600" dirty="0"/>
          </a:p>
        </p:txBody>
      </p:sp>
    </p:spTree>
    <p:extLst>
      <p:ext uri="{BB962C8B-B14F-4D97-AF65-F5344CB8AC3E}">
        <p14:creationId xmlns:p14="http://schemas.microsoft.com/office/powerpoint/2010/main" val="20432259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7" descr="biomassconver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0"/>
            <a:ext cx="8305800" cy="636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8"/>
          <p:cNvSpPr>
            <a:spLocks noChangeArrowheads="1"/>
          </p:cNvSpPr>
          <p:nvPr/>
        </p:nvSpPr>
        <p:spPr bwMode="auto">
          <a:xfrm>
            <a:off x="7448550" y="6491288"/>
            <a:ext cx="321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b="1">
                <a:solidFill>
                  <a:srgbClr val="000000"/>
                </a:solidFill>
                <a:hlinkClick r:id="rId4"/>
              </a:rPr>
              <a:t>www.fes-nj.com/ed-res.htm</a:t>
            </a:r>
            <a:r>
              <a:rPr lang="en-US" altLang="en-US">
                <a:solidFill>
                  <a:srgbClr val="000000"/>
                </a:solidFill>
              </a:rPr>
              <a:t> </a:t>
            </a:r>
          </a:p>
        </p:txBody>
      </p:sp>
    </p:spTree>
    <p:extLst>
      <p:ext uri="{BB962C8B-B14F-4D97-AF65-F5344CB8AC3E}">
        <p14:creationId xmlns:p14="http://schemas.microsoft.com/office/powerpoint/2010/main" val="13134328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dirty="0" smtClean="0"/>
              <a:t>Major types of bioenergy</a:t>
            </a:r>
          </a:p>
        </p:txBody>
      </p:sp>
      <p:sp>
        <p:nvSpPr>
          <p:cNvPr id="6147" name="Rectangle 3"/>
          <p:cNvSpPr>
            <a:spLocks noGrp="1" noChangeArrowheads="1"/>
          </p:cNvSpPr>
          <p:nvPr>
            <p:ph type="body" idx="1"/>
          </p:nvPr>
        </p:nvSpPr>
        <p:spPr/>
        <p:txBody>
          <a:bodyPr/>
          <a:lstStyle/>
          <a:p>
            <a:pPr eaLnBrk="1" hangingPunct="1">
              <a:lnSpc>
                <a:spcPct val="80000"/>
              </a:lnSpc>
            </a:pPr>
            <a:r>
              <a:rPr lang="en-US" altLang="en-US" sz="2400" dirty="0" smtClean="0"/>
              <a:t>Methane (Biogas)</a:t>
            </a:r>
          </a:p>
          <a:p>
            <a:pPr eaLnBrk="1" hangingPunct="1">
              <a:lnSpc>
                <a:spcPct val="80000"/>
              </a:lnSpc>
            </a:pPr>
            <a:r>
              <a:rPr lang="en-US" altLang="en-US" sz="2400" dirty="0" smtClean="0"/>
              <a:t>H2 gas production (by algae/cyanobacteria/fermenters)</a:t>
            </a:r>
          </a:p>
          <a:p>
            <a:pPr eaLnBrk="1" hangingPunct="1">
              <a:lnSpc>
                <a:spcPct val="80000"/>
              </a:lnSpc>
            </a:pPr>
            <a:r>
              <a:rPr lang="en-US" altLang="en-US" sz="2400" dirty="0" smtClean="0"/>
              <a:t>Biodiesel</a:t>
            </a:r>
            <a:endParaRPr lang="en-US" altLang="en-US" sz="2400" dirty="0"/>
          </a:p>
          <a:p>
            <a:pPr eaLnBrk="1" hangingPunct="1">
              <a:lnSpc>
                <a:spcPct val="80000"/>
              </a:lnSpc>
            </a:pPr>
            <a:r>
              <a:rPr lang="en-US" altLang="en-US" sz="2400" dirty="0" smtClean="0"/>
              <a:t>Cellulosic bioethanol</a:t>
            </a:r>
          </a:p>
          <a:p>
            <a:pPr eaLnBrk="1" hangingPunct="1">
              <a:lnSpc>
                <a:spcPct val="80000"/>
              </a:lnSpc>
            </a:pPr>
            <a:r>
              <a:rPr lang="en-US" altLang="en-US" sz="2400" dirty="0" err="1" smtClean="0"/>
              <a:t>Energing</a:t>
            </a:r>
            <a:r>
              <a:rPr lang="en-US" altLang="en-US" sz="2400" dirty="0" smtClean="0"/>
              <a:t>: Microbial </a:t>
            </a:r>
            <a:r>
              <a:rPr lang="en-US" altLang="en-US" sz="2400" dirty="0"/>
              <a:t>Fuel </a:t>
            </a:r>
            <a:r>
              <a:rPr lang="en-US" altLang="en-US" sz="2400" dirty="0" smtClean="0"/>
              <a:t>Cells/ Microbial Electrolysis cells</a:t>
            </a:r>
            <a:endParaRPr lang="en-US" altLang="en-US" sz="2400" dirty="0"/>
          </a:p>
          <a:p>
            <a:pPr eaLnBrk="1" hangingPunct="1">
              <a:lnSpc>
                <a:spcPct val="80000"/>
              </a:lnSpc>
            </a:pPr>
            <a:endParaRPr lang="en-US" altLang="en-US" sz="2400" dirty="0" smtClean="0"/>
          </a:p>
          <a:p>
            <a:pPr eaLnBrk="1" hangingPunct="1">
              <a:lnSpc>
                <a:spcPct val="80000"/>
              </a:lnSpc>
            </a:pPr>
            <a:r>
              <a:rPr lang="en-US" altLang="en-US" sz="2400" dirty="0" smtClean="0"/>
              <a:t>Others</a:t>
            </a:r>
            <a:r>
              <a:rPr lang="en-US" altLang="en-US" sz="2400" dirty="0"/>
              <a:t>: </a:t>
            </a:r>
            <a:endParaRPr lang="en-US" altLang="en-US" sz="2400" dirty="0" smtClean="0"/>
          </a:p>
          <a:p>
            <a:pPr lvl="1" eaLnBrk="1" hangingPunct="1">
              <a:lnSpc>
                <a:spcPct val="80000"/>
              </a:lnSpc>
            </a:pPr>
            <a:r>
              <a:rPr lang="en-US" altLang="en-US" sz="2000" dirty="0" smtClean="0"/>
              <a:t>butanol production by bacteria; </a:t>
            </a:r>
          </a:p>
          <a:p>
            <a:pPr lvl="1" eaLnBrk="1" hangingPunct="1">
              <a:lnSpc>
                <a:spcPct val="80000"/>
              </a:lnSpc>
            </a:pPr>
            <a:r>
              <a:rPr lang="en-US" altLang="en-US" sz="2000" dirty="0" smtClean="0"/>
              <a:t>C6 and C8 organic acids (e.g. </a:t>
            </a:r>
            <a:r>
              <a:rPr lang="en-US" altLang="en-US" sz="2000" dirty="0" err="1" smtClean="0"/>
              <a:t>caproate</a:t>
            </a:r>
            <a:r>
              <a:rPr lang="en-US" altLang="en-US" sz="2000" dirty="0" smtClean="0"/>
              <a:t>)</a:t>
            </a:r>
            <a:endParaRPr lang="en-US" altLang="en-US" sz="2000" dirty="0"/>
          </a:p>
        </p:txBody>
      </p:sp>
    </p:spTree>
    <p:extLst>
      <p:ext uri="{BB962C8B-B14F-4D97-AF65-F5344CB8AC3E}">
        <p14:creationId xmlns:p14="http://schemas.microsoft.com/office/powerpoint/2010/main" val="36227894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66913" y="141288"/>
            <a:ext cx="8229600" cy="1143000"/>
          </a:xfrm>
        </p:spPr>
        <p:txBody>
          <a:bodyPr/>
          <a:lstStyle/>
          <a:p>
            <a:pPr eaLnBrk="1" hangingPunct="1"/>
            <a:r>
              <a:rPr lang="en-US" altLang="en-US" sz="3200"/>
              <a:t>Gaseous biofuels: Anaerobic Digestion to Methane</a:t>
            </a:r>
          </a:p>
        </p:txBody>
      </p:sp>
      <p:pic>
        <p:nvPicPr>
          <p:cNvPr id="7171"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0806" t="6081"/>
          <a:stretch>
            <a:fillRect/>
          </a:stretch>
        </p:blipFill>
        <p:spPr>
          <a:xfrm>
            <a:off x="3870325" y="1357313"/>
            <a:ext cx="4497388" cy="5086350"/>
          </a:xfrm>
          <a:noFill/>
        </p:spPr>
      </p:pic>
      <p:sp>
        <p:nvSpPr>
          <p:cNvPr id="7172" name="TextBox 1"/>
          <p:cNvSpPr txBox="1">
            <a:spLocks noChangeArrowheads="1"/>
          </p:cNvSpPr>
          <p:nvPr/>
        </p:nvSpPr>
        <p:spPr bwMode="auto">
          <a:xfrm>
            <a:off x="5524500" y="5524500"/>
            <a:ext cx="998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0000"/>
                </a:solidFill>
              </a:rPr>
              <a:t>=biogas</a:t>
            </a:r>
          </a:p>
        </p:txBody>
      </p:sp>
      <p:sp>
        <p:nvSpPr>
          <p:cNvPr id="2" name="Right Arrow 1"/>
          <p:cNvSpPr/>
          <p:nvPr/>
        </p:nvSpPr>
        <p:spPr>
          <a:xfrm>
            <a:off x="3038763" y="2096654"/>
            <a:ext cx="988291" cy="40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SLOW</a:t>
            </a:r>
            <a:endParaRPr lang="en-US" dirty="0">
              <a:solidFill>
                <a:srgbClr val="FF0000"/>
              </a:solidFill>
            </a:endParaRPr>
          </a:p>
        </p:txBody>
      </p:sp>
    </p:spTree>
    <p:extLst>
      <p:ext uri="{BB962C8B-B14F-4D97-AF65-F5344CB8AC3E}">
        <p14:creationId xmlns:p14="http://schemas.microsoft.com/office/powerpoint/2010/main" val="2027405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9725</TotalTime>
  <Words>6006</Words>
  <Application>Microsoft Office PowerPoint</Application>
  <PresentationFormat>Widescreen</PresentationFormat>
  <Paragraphs>1164</Paragraphs>
  <Slides>168</Slides>
  <Notes>136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168</vt:i4>
      </vt:variant>
    </vt:vector>
  </HeadingPairs>
  <TitlesOfParts>
    <vt:vector size="185" baseType="lpstr">
      <vt:lpstr>Arial</vt:lpstr>
      <vt:lpstr>Bitstream Vera Sans Mono</vt:lpstr>
      <vt:lpstr>Calibri</vt:lpstr>
      <vt:lpstr>Calibri Light</vt:lpstr>
      <vt:lpstr>Century Schoolbook L</vt:lpstr>
      <vt:lpstr>Georgia</vt:lpstr>
      <vt:lpstr>Gill Sans MT</vt:lpstr>
      <vt:lpstr>msgothic</vt:lpstr>
      <vt:lpstr>Osaka</vt:lpstr>
      <vt:lpstr>Symbol</vt:lpstr>
      <vt:lpstr>Times</vt:lpstr>
      <vt:lpstr>Times New Roman</vt:lpstr>
      <vt:lpstr>Verdana</vt:lpstr>
      <vt:lpstr>Wingdings</vt:lpstr>
      <vt:lpstr>Office Theme</vt:lpstr>
      <vt:lpstr>Default Design</vt:lpstr>
      <vt:lpstr>1_Default Design</vt:lpstr>
      <vt:lpstr>Outline of upcoming lecture(s) April 19, 2018</vt:lpstr>
      <vt:lpstr>Rest of the semester…</vt:lpstr>
      <vt:lpstr>TOPIC: Omics  Learning Objectives</vt:lpstr>
      <vt:lpstr>Central dogma of microbial molecular biology</vt:lpstr>
      <vt:lpstr>The Systems Biology framework</vt:lpstr>
      <vt:lpstr>Genome browsers</vt:lpstr>
      <vt:lpstr>Integrated microbial genomes (IMG): http://genome.jgi-psf.org/mic_home.html  </vt:lpstr>
      <vt:lpstr>Integrated microbial genomes (IMG): http://genome.jgi-psf.org/mic_home.html  </vt:lpstr>
      <vt:lpstr>CMR http://cmr.jcvi.org/tigr-scripts/CMR/CmrHomePage.cgi</vt:lpstr>
      <vt:lpstr>Typical Microbial Genome entry page Integrated Microbial Genomes http://img.jgi.doe.gov</vt:lpstr>
      <vt:lpstr>Annotation: Making sense of a genome</vt:lpstr>
      <vt:lpstr>PowerPoint Presentation</vt:lpstr>
      <vt:lpstr>PowerPoint Presentation</vt:lpstr>
      <vt:lpstr>PowerPoint Presentation</vt:lpstr>
      <vt:lpstr>Zooming in and comparing across genomes (At IMG website)</vt:lpstr>
      <vt:lpstr>PowerPoint Presentation</vt:lpstr>
      <vt:lpstr>PowerPoint Presentation</vt:lpstr>
      <vt:lpstr>PowerPoint Presentation</vt:lpstr>
      <vt:lpstr>PowerPoint Presentation</vt:lpstr>
      <vt:lpstr>PowerPoint Presentation</vt:lpstr>
      <vt:lpstr>Post-Genome Science: so much data – how can we use it?</vt:lpstr>
      <vt:lpstr>PowerPoint Presentation</vt:lpstr>
      <vt:lpstr>Microarrays</vt:lpstr>
      <vt:lpstr>PowerPoint Presentation</vt:lpstr>
      <vt:lpstr>Sample Processing</vt:lpstr>
      <vt:lpstr>Labeling Explanation</vt:lpstr>
      <vt:lpstr>Cyanine Dye Incorporation</vt:lpstr>
      <vt:lpstr>Two Ways to Look at the Data</vt:lpstr>
      <vt:lpstr>PowerPoint Presentation</vt:lpstr>
      <vt:lpstr>PowerPoint Presentation</vt:lpstr>
      <vt:lpstr>Log Ratio data: the Volcano plot</vt:lpstr>
      <vt:lpstr>PowerPoint Presentation</vt:lpstr>
      <vt:lpstr>PowerPoint Presentation</vt:lpstr>
      <vt:lpstr>RNA sequencing: alternate to Microarrays </vt:lpstr>
      <vt:lpstr>PowerPoint Presentation</vt:lpstr>
      <vt:lpstr>PowerPoint Presentation</vt:lpstr>
      <vt:lpstr>Relative abundance determined using collective data: fraction of “reads” hitting a particular gene in diff’t samples</vt:lpstr>
      <vt:lpstr>PowerPoint Presentation</vt:lpstr>
      <vt:lpstr>PowerPoint Presentation</vt:lpstr>
      <vt:lpstr>PowerPoint Presentation</vt:lpstr>
      <vt:lpstr>PowerPoint Presentation</vt:lpstr>
      <vt:lpstr>PowerPoint Presentation</vt:lpstr>
      <vt:lpstr>(Meta)Proteomics Summary:</vt:lpstr>
      <vt:lpstr>Anammox metabolism</vt:lpstr>
      <vt:lpstr>Big Challenges in Environmental Proteomics</vt:lpstr>
      <vt:lpstr>PowerPoint Presentation</vt:lpstr>
      <vt:lpstr>From proteins to peptides (Trypsin cuts at K’s &amp; R’s</vt:lpstr>
      <vt:lpstr>From proteins to peptides (Trypsin cuts at K’s &amp; 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application of “Omics”</vt:lpstr>
      <vt:lpstr>Proteomic and Transcriptomic Analyses Reveal Genes Upregulated by cis-Dichloroethene  in Polaromonas JS666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 of the semester…</vt:lpstr>
      <vt:lpstr>Learning Objectives for Bioproducts</vt:lpstr>
      <vt:lpstr>Energy Sources in the US</vt:lpstr>
      <vt:lpstr>Biomass/Biofuels energy</vt:lpstr>
      <vt:lpstr>PowerPoint Presentation</vt:lpstr>
      <vt:lpstr>Major types of bioenergy</vt:lpstr>
      <vt:lpstr>Gaseous biofuels: Anaerobic Digestion to Methane</vt:lpstr>
      <vt:lpstr>Gaseous biofuels: H2 production</vt:lpstr>
      <vt:lpstr>Hydrogen</vt:lpstr>
      <vt:lpstr>Butanol</vt:lpstr>
      <vt:lpstr>PowerPoint Presentation</vt:lpstr>
      <vt:lpstr>Biodiesel: Biomass feedstock, chemical processing; liquid fuel product</vt:lpstr>
      <vt:lpstr>PowerPoint Presentation</vt:lpstr>
      <vt:lpstr>Algae to the rescue?</vt:lpstr>
      <vt:lpstr>PowerPoint Presentation</vt:lpstr>
      <vt:lpstr>PowerPoint Presentation</vt:lpstr>
      <vt:lpstr>Algal oil content increases with stress!</vt:lpstr>
      <vt:lpstr>Diverse algae accumulate TAGs</vt:lpstr>
      <vt:lpstr>Phaeodactylum (a diatom) growth and TAG accumulation</vt:lpstr>
      <vt:lpstr>Stress affects expression of genes involved in TAG-lipid synthesis</vt:lpstr>
      <vt:lpstr>Designs for algal growth reactors</vt:lpstr>
      <vt:lpstr>PowerPoint Presentation</vt:lpstr>
      <vt:lpstr>Bioethanol: liquid fuel; biological conversion</vt:lpstr>
      <vt:lpstr>PowerPoint Presentation</vt:lpstr>
      <vt:lpstr>PowerPoint Presentation</vt:lpstr>
      <vt:lpstr>Lignocellulose Recalcitrance</vt:lpstr>
      <vt:lpstr>Cellulosic Ethanol Production </vt:lpstr>
      <vt:lpstr>Key Enzymes: Cellulases</vt:lpstr>
      <vt:lpstr>Enzymatic hydrolysis — microbial enzymes </vt:lpstr>
      <vt:lpstr>PowerPoint Presentation</vt:lpstr>
      <vt:lpstr>Microbial Fuel Cells: Biomass feedstock; biochem’l conversion; electrical energy output</vt:lpstr>
      <vt:lpstr>Bioelectricity:</vt:lpstr>
      <vt:lpstr>Various mechanisms for electron transfer</vt:lpstr>
      <vt:lpstr>PowerPoint Presentation</vt:lpstr>
      <vt:lpstr>PowerPoint Presentation</vt:lpstr>
      <vt:lpstr>Twist on MFC: MEC – Microbial Electrolysis Cell: add a little bit of added voltage to recover H2</vt:lpstr>
      <vt:lpstr>E.G of bench scale MEC: H2 builds up in the chamber with test tube</vt:lpstr>
      <vt:lpstr>MECs to produce organic compounds from excess electricity (electrical-chemical fuel conversion)</vt:lpstr>
      <vt:lpstr>Biorefinery</vt:lpstr>
      <vt:lpstr>The Billund Biorefinery in Denmark</vt:lpstr>
      <vt:lpstr>Methanotroph genomics</vt:lpstr>
      <vt:lpstr>Methanotrophs Utilize methane as sole carbon and energy source.  </vt:lpstr>
      <vt:lpstr>Methane Degradation Pathway: two main methane monoxygneases: soluble MMO (sMMO) and particular MMO (pMMO)</vt:lpstr>
      <vt:lpstr>Diverse methanotrophs metabolism: biodegradable plastic production</vt:lpstr>
      <vt:lpstr>Methylocystis parvus strain OBBP</vt:lpstr>
      <vt:lpstr>PowerPoint Presentation</vt:lpstr>
      <vt:lpstr>PHB synthesis pathway: Methyolcystis sp SC2</vt:lpstr>
      <vt:lpstr>Bioproducts: Bioplastics</vt:lpstr>
      <vt:lpstr>PowerPoint Presentation</vt:lpstr>
      <vt:lpstr>Biodegradable PHB plastic production from methane</vt:lpstr>
      <vt:lpstr>Biosynthesized (&amp; Biodegradable) polyester plastics</vt:lpstr>
      <vt:lpstr>PowerPoint Presentation</vt:lpstr>
      <vt:lpstr>From Aldor et al Applied &amp; Environmental Microbiology</vt:lpstr>
      <vt:lpstr>Strategy: “metabolic engineering”  Via transformation, insert plasmids (that code for needed enzymes) into a “host” such as Salmonella enterica.  </vt:lpstr>
      <vt:lpstr>PowerPoint Presentation</vt:lpstr>
      <vt:lpstr>PowerPoint Presentation</vt:lpstr>
      <vt:lpstr>Results:</vt:lpstr>
      <vt:lpstr>Biosynthesis of commodity chemicals</vt:lpstr>
      <vt:lpstr>PowerPoint Presentation</vt:lpstr>
      <vt:lpstr>PowerPoint Presentation</vt:lpstr>
      <vt:lpstr>PowerPoint Presentation</vt:lpstr>
      <vt:lpstr>Learning Objectives for Bioproducts</vt:lpstr>
      <vt:lpstr>PowerPoint Presentation</vt:lpstr>
      <vt:lpstr>Systems Biology Learning Objectives</vt:lpstr>
      <vt:lpstr>Systems biology is the computational and mathematical modeling of complex biological systems. </vt:lpstr>
      <vt:lpstr>The Systems Biology framework</vt:lpstr>
      <vt:lpstr>Flux-balance analysis: prediction of fluxes through known metabolic pathways</vt:lpstr>
      <vt:lpstr>Top-down versus bottom-up approaches</vt:lpstr>
      <vt:lpstr>PowerPoint Presentation</vt:lpstr>
      <vt:lpstr>Electron Transport Chain Genes as Possible Dehalococcoides Bioremediation Biomarkers</vt:lpstr>
      <vt:lpstr>PowerPoint Presentation</vt:lpstr>
      <vt:lpstr>PowerPoint Presentation</vt:lpstr>
      <vt:lpstr>PowerPoint Presentation</vt:lpstr>
      <vt:lpstr>Electron Transport Chain Genes as Possible Dehalococcoides Bioremediation Biomarkers</vt:lpstr>
      <vt:lpstr>Summary</vt:lpstr>
      <vt:lpstr>General course goals for students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 of upcoming lecture(s) April 19, 2018</dc:title>
  <dc:creator>water.ruth@gmail.com</dc:creator>
  <cp:lastModifiedBy>rer26</cp:lastModifiedBy>
  <cp:revision>36</cp:revision>
  <cp:lastPrinted>2018-04-19T12:24:45Z</cp:lastPrinted>
  <dcterms:created xsi:type="dcterms:W3CDTF">2018-04-19T01:43:42Z</dcterms:created>
  <dcterms:modified xsi:type="dcterms:W3CDTF">2018-05-08T13:07:30Z</dcterms:modified>
</cp:coreProperties>
</file>